
<file path=[Content_Types].xml><?xml version="1.0" encoding="utf-8"?>
<Types xmlns="http://schemas.openxmlformats.org/package/2006/content-types">
  <Default Extension="svg" ContentType="image/svg+xml"/>
  <Default Extension="wmf" ContentType="image/x-wmf"/>
  <Default Extension="png" ContentType="image/png"/>
  <Default Extension="jpeg" ContentType="image/jpeg"/>
  <Default Extension="xml" ContentType="application/xml"/>
  <Default Extension="rels" ContentType="application/vnd.openxmlformats-package.relationships+xml"/>
  <Default Extension="bin" ContentType="application/vnd.openxmlformats-officedocument.oleObject"/>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12.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16.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10.xml" ContentType="application/vnd.openxmlformats-officedocument.presentationml.notesSlide+xml"/>
  <Override PartName="/ppt/notesSlides/notesSlide1.xml" ContentType="application/vnd.openxmlformats-officedocument.presentationml.notesSlide+xml"/>
  <Override PartName="/ppt/slides/slide22.xml" ContentType="application/vnd.openxmlformats-officedocument.presentationml.slide+xml"/>
  <Override PartName="/ppt/slides/slide19.xml" ContentType="application/vnd.openxmlformats-officedocument.presentationml.slide+xml"/>
  <Override PartName="/ppt/notesSlides/notesSlide19.xml" ContentType="application/vnd.openxmlformats-officedocument.presentationml.notesSlide+xml"/>
  <Override PartName="/ppt/slides/slide17.xml" ContentType="application/vnd.openxmlformats-officedocument.presentationml.slide+xml"/>
  <Override PartName="/ppt/slides/slide13.xml" ContentType="application/vnd.openxmlformats-officedocument.presentationml.slide+xml"/>
  <Override PartName="/ppt/slides/slide11.xml" ContentType="application/vnd.openxmlformats-officedocument.presentationml.slide+xml"/>
  <Override PartName="/ppt/slides/slide20.xml" ContentType="application/vnd.openxmlformats-officedocument.presentationml.slide+xml"/>
  <Override PartName="/ppt/notesSlides/notesSlide11.xml" ContentType="application/vnd.openxmlformats-officedocument.presentationml.notesSlide+xml"/>
  <Override PartName="/ppt/slides/slide10.xml" ContentType="application/vnd.openxmlformats-officedocument.presentationml.slide+xml"/>
  <Override PartName="/ppt/notesSlides/notesSlide15.xml" ContentType="application/vnd.openxmlformats-officedocument.presentationml.notesSlide+xml"/>
  <Override PartName="/ppt/slides/slide8.xml" ContentType="application/vnd.openxmlformats-officedocument.presentationml.slide+xml"/>
  <Override PartName="/ppt/slides/slide7.xml" ContentType="application/vnd.openxmlformats-officedocument.presentationml.slide+xml"/>
  <Override PartName="/ppt/slides/slide21.xml" ContentType="application/vnd.openxmlformats-officedocument.presentationml.slide+xml"/>
  <Override PartName="/ppt/slides/slide6.xml" ContentType="application/vnd.openxmlformats-officedocument.presentationml.slide+xml"/>
  <Override PartName="/ppt/slides/slide4.xml" ContentType="application/vnd.openxmlformats-officedocument.presentationml.slide+xml"/>
  <Override PartName="/ppt/slides/slide9.xml" ContentType="application/vnd.openxmlformats-officedocument.presentationml.slide+xml"/>
  <Override PartName="/ppt/slides/slide5.xml" ContentType="application/vnd.openxmlformats-officedocument.presentationml.slide+xml"/>
  <Override PartName="/ppt/slides/slide1.xml" ContentType="application/vnd.openxmlformats-officedocument.presentationml.slide+xml"/>
  <Override PartName="/ppt/notesSlides/notesSlide20.xml" ContentType="application/vnd.openxmlformats-officedocument.presentationml.notesSlide+xml"/>
  <Override PartName="/ppt/slides/slide3.xml" ContentType="application/vnd.openxmlformats-officedocument.presentationml.slide+xml"/>
  <Override PartName="/ppt/slides/slide12.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4.xml" ContentType="application/vnd.openxmlformats-officedocument.presentationml.slid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slides/slide2.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theme/theme1.xml" ContentType="application/vnd.openxmlformats-officedocument.theme+xml"/>
  <Override PartName="/ppt/notesSlides/notesSlide3.xml" ContentType="application/vnd.openxmlformats-officedocument.presentationml.notesSlide+xml"/>
  <Override PartName="/ppt/slides/slide18.xml" ContentType="application/vnd.openxmlformats-officedocument.presentationml.slide+xml"/>
  <Override PartName="/ppt/presProps.xml" ContentType="application/vnd.openxmlformats-officedocument.presentationml.presProps+xml"/>
  <Override PartName="/ppt/notesSlides/notesSlide21.xml" ContentType="application/vnd.openxmlformats-officedocument.presentationml.notesSlide+xml"/>
  <Override PartName="/docProps/app.xml" ContentType="application/vnd.openxmlformats-officedocument.extended-properties+xml"/>
  <Override PartName="/docProps/core.xml" ContentType="application/vnd.openxmlformats-package.core-properties+xml"/>
  <Override PartName="/ppt/presentation.xml" ContentType="application/vnd.openxmlformats-officedocument.presentationml.presentation.main+xml"/>
</Types>
</file>

<file path=_rels/.rels><?xml version="1.0" encoding="UTF-8" standalone="yes"?><Relationships xmlns="http://schemas.openxmlformats.org/package/2006/relationships"><Relationship Id="rId3" Type="http://schemas.openxmlformats.org/package/2006/relationships/metadata/core-properties" Target="docProps/core.xml"/><Relationship Id="rId1" Type="http://schemas.openxmlformats.org/officeDocument/2006/relationships/officeDocument" Target="ppt/presentation.xml"/><Relationship Id="rId2"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autoCompressPictures="0" saveSubsetFonts="1">
  <p:sldMasterIdLst>
    <p:sldMasterId id="2147483648" r:id="rId1"/>
  </p:sldMasterIdLst>
  <p:notesMasterIdLst>
    <p:notesMasterId r:id="rId26"/>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Lst>
  <p:sldSz cx="24387175" cy="13716000"/>
  <p:notesSz cx="13716000" cy="24387175"/>
  <p:defaultTextStyle>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snapToObjects="1">
      <p:cViewPr varScale="1">
        <p:scale>
          <a:sx n="51" d="100"/>
          <a:sy n="51" d="100"/>
        </p:scale>
        <p:origin x="664" y="504"/>
      </p:cViewPr>
      <p:guideLst>
        <p:guide pos="7681"/>
        <p:guide pos="4320" orient="horz"/>
      </p:guideLst>
    </p:cSldViewPr>
  </p:slideViewPr>
  <p:gridSpacing cx="76200" cy="76200"/>
</p:viewPr>
</file>

<file path=ppt/_rels/presentation.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theme" Target="theme/theme1.xml"/><Relationship Id="rId3" Type="http://schemas.openxmlformats.org/officeDocument/2006/relationships/theme" Target="theme/theme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notesMaster" Target="notesMasters/notesMaster1.xml"/><Relationship Id="rId27" Type="http://schemas.openxmlformats.org/officeDocument/2006/relationships/presProps" Target="presProps.xml" /><Relationship Id="rId28" Type="http://schemas.openxmlformats.org/officeDocument/2006/relationships/tableStyles" Target="tableStyles.xml" /><Relationship Id="rId29" Type="http://schemas.openxmlformats.org/officeDocument/2006/relationships/viewProps" Target="viewProps.xml" /></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name="">
    <p:bg>
      <p:bgRef idx="1001">
        <a:schemeClr val="bg1"/>
      </p:bgRef>
    </p:bg>
    <p:spTree>
      <p:nvGrpSpPr>
        <p:cNvPr id="1" name=""/>
        <p:cNvGrpSpPr/>
        <p:nvPr/>
      </p:nvGrpSpPr>
      <p:grpSpPr bwMode="auto">
        <a:xfrm>
          <a:off x="0" y="0"/>
          <a:ext cx="0" cy="0"/>
          <a:chOff x="0" y="0"/>
          <a:chExt cx="0" cy="0"/>
        </a:xfrm>
      </p:grpSpPr>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lang="en-US"/>
          </a:p>
        </p:txBody>
      </p:sp>
      <p:sp>
        <p:nvSpPr>
          <p:cNvPr id="4" name="Slide Number Placeholder 3"/>
          <p:cNvSpPr>
            <a:spLocks noGrp="1"/>
          </p:cNvSpPr>
          <p:nvPr>
            <p:ph type="sldNum" sz="quarter" idx="10"/>
          </p:nvPr>
        </p:nvSpPr>
        <p:spPr bwMode="auto"/>
        <p:txBody>
          <a:bodyPr/>
          <a:lstStyle/>
          <a:p>
            <a:pPr>
              <a:defRPr/>
            </a:pPr>
            <a:fld id="{F7021451-1387-4CA6-816F-3879F97B5CBC}" type="slidenum">
              <a:rPr lang="en-US"/>
              <a:t>1</a:t>
            </a:fld>
            <a:endParaRPr lang="en-US"/>
          </a:p>
        </p:txBody>
      </p:sp>
    </p:spTree>
  </p:cSld>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lang="en-US"/>
          </a:p>
        </p:txBody>
      </p:sp>
      <p:sp>
        <p:nvSpPr>
          <p:cNvPr id="4" name="Slide Number Placeholder 3"/>
          <p:cNvSpPr>
            <a:spLocks noGrp="1"/>
          </p:cNvSpPr>
          <p:nvPr>
            <p:ph type="sldNum" sz="quarter" idx="10"/>
          </p:nvPr>
        </p:nvSpPr>
        <p:spPr bwMode="auto"/>
        <p:txBody>
          <a:bodyPr/>
          <a:lstStyle/>
          <a:p>
            <a:pPr>
              <a:defRPr/>
            </a:pPr>
            <a:fld id="{F7021451-1387-4CA6-816F-3879F97B5CBC}" type="slidenum">
              <a:rPr lang="en-US"/>
              <a:t>10</a:t>
            </a:fld>
            <a:endParaRPr lang="en-US"/>
          </a:p>
        </p:txBody>
      </p:sp>
    </p:spTree>
  </p:cSld>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lang="en-US"/>
          </a:p>
        </p:txBody>
      </p:sp>
      <p:sp>
        <p:nvSpPr>
          <p:cNvPr id="4" name="Slide Number Placeholder 3"/>
          <p:cNvSpPr>
            <a:spLocks noGrp="1"/>
          </p:cNvSpPr>
          <p:nvPr>
            <p:ph type="sldNum" sz="quarter" idx="10"/>
          </p:nvPr>
        </p:nvSpPr>
        <p:spPr bwMode="auto"/>
        <p:txBody>
          <a:bodyPr/>
          <a:lstStyle/>
          <a:p>
            <a:pPr>
              <a:defRPr/>
            </a:pPr>
            <a:fld id="{F7021451-1387-4CA6-816F-3879F97B5CBC}" type="slidenum">
              <a:rPr lang="en-US"/>
              <a:t>11</a:t>
            </a:fld>
            <a:endParaRPr lang="en-US"/>
          </a:p>
        </p:txBody>
      </p:sp>
    </p:spTree>
  </p:cSld>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lang="en-US"/>
          </a:p>
        </p:txBody>
      </p:sp>
      <p:sp>
        <p:nvSpPr>
          <p:cNvPr id="4" name="Slide Number Placeholder 3"/>
          <p:cNvSpPr>
            <a:spLocks noGrp="1"/>
          </p:cNvSpPr>
          <p:nvPr>
            <p:ph type="sldNum" sz="quarter" idx="10"/>
          </p:nvPr>
        </p:nvSpPr>
        <p:spPr bwMode="auto"/>
        <p:txBody>
          <a:bodyPr/>
          <a:lstStyle/>
          <a:p>
            <a:pPr>
              <a:defRPr/>
            </a:pPr>
            <a:fld id="{F7021451-1387-4CA6-816F-3879F97B5CBC}" type="slidenum">
              <a:rPr lang="en-US"/>
              <a:t>12</a:t>
            </a:fld>
            <a:endParaRPr lang="en-US"/>
          </a:p>
        </p:txBody>
      </p:sp>
    </p:spTree>
  </p:cSld>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lang="en-US"/>
          </a:p>
        </p:txBody>
      </p:sp>
      <p:sp>
        <p:nvSpPr>
          <p:cNvPr id="4" name="Slide Number Placeholder 3"/>
          <p:cNvSpPr>
            <a:spLocks noGrp="1"/>
          </p:cNvSpPr>
          <p:nvPr>
            <p:ph type="sldNum" sz="quarter" idx="10"/>
          </p:nvPr>
        </p:nvSpPr>
        <p:spPr bwMode="auto"/>
        <p:txBody>
          <a:bodyPr/>
          <a:lstStyle/>
          <a:p>
            <a:pPr>
              <a:defRPr/>
            </a:pPr>
            <a:fld id="{F7021451-1387-4CA6-816F-3879F97B5CBC}" type="slidenum">
              <a:rPr lang="en-US"/>
              <a:t>13</a:t>
            </a:fld>
            <a:endParaRPr lang="en-US"/>
          </a:p>
        </p:txBody>
      </p:sp>
    </p:spTree>
  </p:cSld>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lang="en-US"/>
          </a:p>
        </p:txBody>
      </p:sp>
      <p:sp>
        <p:nvSpPr>
          <p:cNvPr id="4" name="Slide Number Placeholder 3"/>
          <p:cNvSpPr>
            <a:spLocks noGrp="1"/>
          </p:cNvSpPr>
          <p:nvPr>
            <p:ph type="sldNum" sz="quarter" idx="10"/>
          </p:nvPr>
        </p:nvSpPr>
        <p:spPr bwMode="auto"/>
        <p:txBody>
          <a:bodyPr/>
          <a:lstStyle/>
          <a:p>
            <a:pPr>
              <a:defRPr/>
            </a:pPr>
            <a:fld id="{F7021451-1387-4CA6-816F-3879F97B5CBC}" type="slidenum">
              <a:rPr lang="en-US"/>
              <a:t>14</a:t>
            </a:fld>
            <a:endParaRPr lang="en-US"/>
          </a:p>
        </p:txBody>
      </p:sp>
    </p:spTree>
  </p:cSld>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lang="en-US"/>
          </a:p>
        </p:txBody>
      </p:sp>
      <p:sp>
        <p:nvSpPr>
          <p:cNvPr id="4" name="Slide Number Placeholder 3"/>
          <p:cNvSpPr>
            <a:spLocks noGrp="1"/>
          </p:cNvSpPr>
          <p:nvPr>
            <p:ph type="sldNum" sz="quarter" idx="10"/>
          </p:nvPr>
        </p:nvSpPr>
        <p:spPr bwMode="auto"/>
        <p:txBody>
          <a:bodyPr/>
          <a:lstStyle/>
          <a:p>
            <a:pPr>
              <a:defRPr/>
            </a:pPr>
            <a:fld id="{F7021451-1387-4CA6-816F-3879F97B5CBC}" type="slidenum">
              <a:rPr lang="en-US"/>
              <a:t>15</a:t>
            </a:fld>
            <a:endParaRPr lang="en-US"/>
          </a:p>
        </p:txBody>
      </p:sp>
    </p:spTree>
  </p:cSld>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lang="en-US"/>
          </a:p>
        </p:txBody>
      </p:sp>
      <p:sp>
        <p:nvSpPr>
          <p:cNvPr id="4" name="Slide Number Placeholder 3"/>
          <p:cNvSpPr>
            <a:spLocks noGrp="1"/>
          </p:cNvSpPr>
          <p:nvPr>
            <p:ph type="sldNum" sz="quarter" idx="10"/>
          </p:nvPr>
        </p:nvSpPr>
        <p:spPr bwMode="auto"/>
        <p:txBody>
          <a:bodyPr/>
          <a:lstStyle/>
          <a:p>
            <a:pPr>
              <a:defRPr/>
            </a:pPr>
            <a:fld id="{F7021451-1387-4CA6-816F-3879F97B5CBC}" type="slidenum">
              <a:rPr lang="en-US"/>
              <a:t>16</a:t>
            </a:fld>
            <a:endParaRPr lang="en-US"/>
          </a:p>
        </p:txBody>
      </p:sp>
    </p:spTree>
  </p:cSld>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lang="en-US"/>
          </a:p>
        </p:txBody>
      </p:sp>
      <p:sp>
        <p:nvSpPr>
          <p:cNvPr id="4" name="Slide Number Placeholder 3"/>
          <p:cNvSpPr>
            <a:spLocks noGrp="1"/>
          </p:cNvSpPr>
          <p:nvPr>
            <p:ph type="sldNum" sz="quarter" idx="10"/>
          </p:nvPr>
        </p:nvSpPr>
        <p:spPr bwMode="auto"/>
        <p:txBody>
          <a:bodyPr/>
          <a:lstStyle/>
          <a:p>
            <a:pPr>
              <a:defRPr/>
            </a:pPr>
            <a:fld id="{F7021451-1387-4CA6-816F-3879F97B5CBC}" type="slidenum">
              <a:rPr lang="en-US"/>
              <a:t>17</a:t>
            </a:fld>
            <a:endParaRPr lang="en-US"/>
          </a:p>
        </p:txBody>
      </p:sp>
    </p:spTree>
  </p:cSld>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lang="en-US"/>
          </a:p>
        </p:txBody>
      </p:sp>
      <p:sp>
        <p:nvSpPr>
          <p:cNvPr id="4" name="Slide Number Placeholder 3"/>
          <p:cNvSpPr>
            <a:spLocks noGrp="1"/>
          </p:cNvSpPr>
          <p:nvPr>
            <p:ph type="sldNum" sz="quarter" idx="10"/>
          </p:nvPr>
        </p:nvSpPr>
        <p:spPr bwMode="auto"/>
        <p:txBody>
          <a:bodyPr/>
          <a:lstStyle/>
          <a:p>
            <a:pPr>
              <a:defRPr/>
            </a:pPr>
            <a:fld id="{F7021451-1387-4CA6-816F-3879F97B5CBC}" type="slidenum">
              <a:rPr lang="en-US"/>
              <a:t>18</a:t>
            </a:fld>
            <a:endParaRPr lang="en-US"/>
          </a:p>
        </p:txBody>
      </p:sp>
    </p:spTree>
  </p:cSld>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lang="en-US"/>
          </a:p>
        </p:txBody>
      </p:sp>
      <p:sp>
        <p:nvSpPr>
          <p:cNvPr id="4" name="Slide Number Placeholder 3"/>
          <p:cNvSpPr>
            <a:spLocks noGrp="1"/>
          </p:cNvSpPr>
          <p:nvPr>
            <p:ph type="sldNum" sz="quarter" idx="10"/>
          </p:nvPr>
        </p:nvSpPr>
        <p:spPr bwMode="auto"/>
        <p:txBody>
          <a:bodyPr/>
          <a:lstStyle/>
          <a:p>
            <a:pPr>
              <a:defRPr/>
            </a:pPr>
            <a:fld id="{F7021451-1387-4CA6-816F-3879F97B5CBC}" type="slidenum">
              <a:rPr lang="en-US"/>
              <a:t>19</a:t>
            </a:fld>
            <a:endParaRPr lang="en-US"/>
          </a:p>
        </p:txBody>
      </p:sp>
    </p:spTree>
  </p:cSld>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lang="en-US"/>
          </a:p>
        </p:txBody>
      </p:sp>
      <p:sp>
        <p:nvSpPr>
          <p:cNvPr id="4" name="Slide Number Placeholder 3"/>
          <p:cNvSpPr>
            <a:spLocks noGrp="1"/>
          </p:cNvSpPr>
          <p:nvPr>
            <p:ph type="sldNum" sz="quarter" idx="10"/>
          </p:nvPr>
        </p:nvSpPr>
        <p:spPr bwMode="auto"/>
        <p:txBody>
          <a:bodyPr/>
          <a:lstStyle/>
          <a:p>
            <a:pPr>
              <a:defRPr/>
            </a:pPr>
            <a:fld id="{F7021451-1387-4CA6-816F-3879F97B5CBC}" type="slidenum">
              <a:rPr lang="en-US"/>
              <a:t>2</a:t>
            </a:fld>
            <a:endParaRPr lang="en-US"/>
          </a:p>
        </p:txBody>
      </p:sp>
    </p:spTree>
  </p:cSld>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lang="en-US"/>
          </a:p>
        </p:txBody>
      </p:sp>
      <p:sp>
        <p:nvSpPr>
          <p:cNvPr id="4" name="Slide Number Placeholder 3"/>
          <p:cNvSpPr>
            <a:spLocks noGrp="1"/>
          </p:cNvSpPr>
          <p:nvPr>
            <p:ph type="sldNum" sz="quarter" idx="10"/>
          </p:nvPr>
        </p:nvSpPr>
        <p:spPr bwMode="auto"/>
        <p:txBody>
          <a:bodyPr/>
          <a:lstStyle/>
          <a:p>
            <a:pPr>
              <a:defRPr/>
            </a:pPr>
            <a:fld id="{F7021451-1387-4CA6-816F-3879F97B5CBC}" type="slidenum">
              <a:rPr lang="en-US"/>
              <a:t>20</a:t>
            </a:fld>
            <a:endParaRPr lang="en-US"/>
          </a:p>
        </p:txBody>
      </p:sp>
    </p:spTree>
  </p:cSld>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lang="en-US"/>
          </a:p>
        </p:txBody>
      </p:sp>
      <p:sp>
        <p:nvSpPr>
          <p:cNvPr id="4" name="Slide Number Placeholder 3"/>
          <p:cNvSpPr>
            <a:spLocks noGrp="1"/>
          </p:cNvSpPr>
          <p:nvPr>
            <p:ph type="sldNum" sz="quarter" idx="10"/>
          </p:nvPr>
        </p:nvSpPr>
        <p:spPr bwMode="auto"/>
        <p:txBody>
          <a:bodyPr/>
          <a:lstStyle/>
          <a:p>
            <a:pPr>
              <a:defRPr/>
            </a:pPr>
            <a:fld id="{F7021451-1387-4CA6-816F-3879F97B5CBC}" type="slidenum">
              <a:rPr lang="en-US"/>
              <a:t>21</a:t>
            </a:fld>
            <a:endParaRPr lang="en-US"/>
          </a:p>
        </p:txBody>
      </p:sp>
    </p:spTree>
  </p:cSld>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lang="en-US"/>
          </a:p>
        </p:txBody>
      </p:sp>
      <p:sp>
        <p:nvSpPr>
          <p:cNvPr id="4" name="Slide Number Placeholder 3"/>
          <p:cNvSpPr>
            <a:spLocks noGrp="1"/>
          </p:cNvSpPr>
          <p:nvPr>
            <p:ph type="sldNum" sz="quarter" idx="10"/>
          </p:nvPr>
        </p:nvSpPr>
        <p:spPr bwMode="auto"/>
        <p:txBody>
          <a:bodyPr/>
          <a:lstStyle/>
          <a:p>
            <a:pPr>
              <a:defRPr/>
            </a:pPr>
            <a:fld id="{F7021451-1387-4CA6-816F-3879F97B5CBC}" type="slidenum">
              <a:rPr lang="en-US"/>
              <a:t>22</a:t>
            </a:fld>
            <a:endParaRPr lang="en-US"/>
          </a:p>
        </p:txBody>
      </p:sp>
    </p:spTree>
  </p:cSld>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lang="en-US"/>
          </a:p>
        </p:txBody>
      </p:sp>
      <p:sp>
        <p:nvSpPr>
          <p:cNvPr id="4" name="Slide Number Placeholder 3"/>
          <p:cNvSpPr>
            <a:spLocks noGrp="1"/>
          </p:cNvSpPr>
          <p:nvPr>
            <p:ph type="sldNum" sz="quarter" idx="10"/>
          </p:nvPr>
        </p:nvSpPr>
        <p:spPr bwMode="auto"/>
        <p:txBody>
          <a:bodyPr/>
          <a:lstStyle/>
          <a:p>
            <a:pPr>
              <a:defRPr/>
            </a:pPr>
            <a:fld id="{F7021451-1387-4CA6-816F-3879F97B5CBC}" type="slidenum">
              <a:rPr lang="en-US"/>
              <a:t>3</a:t>
            </a:fld>
            <a:endParaRPr lang="en-US"/>
          </a:p>
        </p:txBody>
      </p:sp>
    </p:spTree>
  </p:cSld>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lang="en-US"/>
          </a:p>
        </p:txBody>
      </p:sp>
      <p:sp>
        <p:nvSpPr>
          <p:cNvPr id="4" name="Slide Number Placeholder 3"/>
          <p:cNvSpPr>
            <a:spLocks noGrp="1"/>
          </p:cNvSpPr>
          <p:nvPr>
            <p:ph type="sldNum" sz="quarter" idx="10"/>
          </p:nvPr>
        </p:nvSpPr>
        <p:spPr bwMode="auto"/>
        <p:txBody>
          <a:bodyPr/>
          <a:lstStyle/>
          <a:p>
            <a:pPr>
              <a:defRPr/>
            </a:pPr>
            <a:fld id="{F7021451-1387-4CA6-816F-3879F97B5CBC}" type="slidenum">
              <a:rPr lang="en-US"/>
              <a:t>4</a:t>
            </a:fld>
            <a:endParaRPr lang="en-US"/>
          </a:p>
        </p:txBody>
      </p:sp>
    </p:spTree>
  </p:cSld>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lang="en-US"/>
          </a:p>
        </p:txBody>
      </p:sp>
      <p:sp>
        <p:nvSpPr>
          <p:cNvPr id="4" name="Slide Number Placeholder 3"/>
          <p:cNvSpPr>
            <a:spLocks noGrp="1"/>
          </p:cNvSpPr>
          <p:nvPr>
            <p:ph type="sldNum" sz="quarter" idx="10"/>
          </p:nvPr>
        </p:nvSpPr>
        <p:spPr bwMode="auto"/>
        <p:txBody>
          <a:bodyPr/>
          <a:lstStyle/>
          <a:p>
            <a:pPr>
              <a:defRPr/>
            </a:pPr>
            <a:fld id="{F7021451-1387-4CA6-816F-3879F97B5CBC}" type="slidenum">
              <a:rPr lang="en-US"/>
              <a:t>5</a:t>
            </a:fld>
            <a:endParaRPr lang="en-US"/>
          </a:p>
        </p:txBody>
      </p:sp>
    </p:spTree>
  </p:cSld>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lang="en-US"/>
          </a:p>
        </p:txBody>
      </p:sp>
      <p:sp>
        <p:nvSpPr>
          <p:cNvPr id="4" name="Slide Number Placeholder 3"/>
          <p:cNvSpPr>
            <a:spLocks noGrp="1"/>
          </p:cNvSpPr>
          <p:nvPr>
            <p:ph type="sldNum" sz="quarter" idx="10"/>
          </p:nvPr>
        </p:nvSpPr>
        <p:spPr bwMode="auto"/>
        <p:txBody>
          <a:bodyPr/>
          <a:lstStyle/>
          <a:p>
            <a:pPr>
              <a:defRPr/>
            </a:pPr>
            <a:fld id="{F7021451-1387-4CA6-816F-3879F97B5CBC}" type="slidenum">
              <a:rPr lang="en-US"/>
              <a:t>6</a:t>
            </a:fld>
            <a:endParaRPr lang="en-US"/>
          </a:p>
        </p:txBody>
      </p:sp>
    </p:spTree>
  </p:cSld>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lang="en-US"/>
          </a:p>
        </p:txBody>
      </p:sp>
      <p:sp>
        <p:nvSpPr>
          <p:cNvPr id="4" name="Slide Number Placeholder 3"/>
          <p:cNvSpPr>
            <a:spLocks noGrp="1"/>
          </p:cNvSpPr>
          <p:nvPr>
            <p:ph type="sldNum" sz="quarter" idx="10"/>
          </p:nvPr>
        </p:nvSpPr>
        <p:spPr bwMode="auto"/>
        <p:txBody>
          <a:bodyPr/>
          <a:lstStyle/>
          <a:p>
            <a:pPr>
              <a:defRPr/>
            </a:pPr>
            <a:fld id="{F7021451-1387-4CA6-816F-3879F97B5CBC}" type="slidenum">
              <a:rPr lang="en-US"/>
              <a:t>7</a:t>
            </a:fld>
            <a:endParaRPr lang="en-US"/>
          </a:p>
        </p:txBody>
      </p:sp>
    </p:spTree>
  </p:cSld>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lang="en-US"/>
          </a:p>
        </p:txBody>
      </p:sp>
      <p:sp>
        <p:nvSpPr>
          <p:cNvPr id="4" name="Slide Number Placeholder 3"/>
          <p:cNvSpPr>
            <a:spLocks noGrp="1"/>
          </p:cNvSpPr>
          <p:nvPr>
            <p:ph type="sldNum" sz="quarter" idx="10"/>
          </p:nvPr>
        </p:nvSpPr>
        <p:spPr bwMode="auto"/>
        <p:txBody>
          <a:bodyPr/>
          <a:lstStyle/>
          <a:p>
            <a:pPr>
              <a:defRPr/>
            </a:pPr>
            <a:fld id="{F7021451-1387-4CA6-816F-3879F97B5CBC}" type="slidenum">
              <a:rPr lang="en-US"/>
              <a:t>8</a:t>
            </a:fld>
            <a:endParaRPr lang="en-US"/>
          </a:p>
        </p:txBody>
      </p:sp>
    </p:spTree>
  </p:cSld>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lang="en-US"/>
          </a:p>
        </p:txBody>
      </p:sp>
      <p:sp>
        <p:nvSpPr>
          <p:cNvPr id="4" name="Slide Number Placeholder 3"/>
          <p:cNvSpPr>
            <a:spLocks noGrp="1"/>
          </p:cNvSpPr>
          <p:nvPr>
            <p:ph type="sldNum" sz="quarter" idx="10"/>
          </p:nvPr>
        </p:nvSpPr>
        <p:spPr bwMode="auto"/>
        <p:txBody>
          <a:bodyPr/>
          <a:lstStyle/>
          <a:p>
            <a:pPr>
              <a:defRPr/>
            </a:pPr>
            <a:fld id="{F7021451-1387-4CA6-816F-3879F97B5CBC}" type="slidenum">
              <a:rPr lang="en-US"/>
              <a:t>9</a:t>
            </a:fld>
            <a:endParaRPr lang="en-US"/>
          </a:p>
        </p:txBody>
      </p:sp>
    </p:spTree>
  </p:cSld>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DEFAULT">
    <p:bg>
      <p:bgRef idx="1001">
        <a:schemeClr val="bg1"/>
      </p:bgRef>
    </p:bg>
    <p:spTree>
      <p:nvGrpSpPr>
        <p:cNvPr id="1" name=""/>
        <p:cNvGrpSpPr/>
        <p:nvPr/>
      </p:nvGrpSpPr>
      <p:grpSpPr bwMode="auto">
        <a:xfrm>
          <a:off x="0" y="0"/>
          <a:ext cx="0" cy="0"/>
          <a:chOff x="0" y="0"/>
          <a:chExt cx="0" cy="0"/>
        </a:xfrm>
      </p:grpSpPr>
    </p:spTree>
  </p:cSld>
  <p:clrMapOvr>
    <a:masterClrMapping/>
  </p:clrMapOvr>
</p:sldLayout>
</file>

<file path=ppt/slideMasters/_rels/slideMaster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0">
  <p:cSld name="">
    <p:bg>
      <p:bgRef idx="1001">
        <a:schemeClr val="bg1"/>
      </p:bgRef>
    </p:bg>
    <p:spTree>
      <p:nvGrpSpPr>
        <p:cNvPr id="1" name=""/>
        <p:cNvGrpSpPr/>
        <p:nvPr/>
      </p:nvGrpSpPr>
      <p:grpSpPr bwMode="auto">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dt="0" ftr="0" hdr="0" sldNum="0"/>
  <p:txStyles>
    <p:titleStyle>
      <a:lvl1pPr algn="ctr" defTabSz="914400">
        <a:spcBef>
          <a:spcPts val="0"/>
        </a:spcBef>
        <a:buNone/>
        <a:defRPr sz="4400">
          <a:solidFill>
            <a:schemeClr val="tx1"/>
          </a:solidFill>
          <a:latin typeface="+mj-lt"/>
          <a:ea typeface="+mj-ea"/>
          <a:cs typeface="+mj-cs"/>
        </a:defRPr>
      </a:lvl1pPr>
    </p:titleStyle>
    <p:bodyStyle>
      <a:lvl1pPr marL="342900" indent="-342900" algn="l" defTabSz="914400">
        <a:spcBef>
          <a:spcPts val="0"/>
        </a:spcBef>
        <a:buFont typeface="Arial"/>
        <a:buChar char="•"/>
        <a:defRPr sz="3200">
          <a:solidFill>
            <a:schemeClr val="tx1"/>
          </a:solidFill>
          <a:latin typeface="+mn-lt"/>
          <a:ea typeface="+mn-ea"/>
          <a:cs typeface="+mn-cs"/>
        </a:defRPr>
      </a:lvl1pPr>
      <a:lvl2pPr marL="742950" indent="-285750" algn="l" defTabSz="914400">
        <a:spcBef>
          <a:spcPts val="0"/>
        </a:spcBef>
        <a:buFont typeface="Arial"/>
        <a:buChar char="–"/>
        <a:defRPr sz="2800">
          <a:solidFill>
            <a:schemeClr val="tx1"/>
          </a:solidFill>
          <a:latin typeface="+mn-lt"/>
          <a:ea typeface="+mn-ea"/>
          <a:cs typeface="+mn-cs"/>
        </a:defRPr>
      </a:lvl2pPr>
      <a:lvl3pPr marL="1143000" indent="-228600" algn="l" defTabSz="914400">
        <a:spcBef>
          <a:spcPts val="0"/>
        </a:spcBef>
        <a:buFont typeface="Arial"/>
        <a:buChar char="•"/>
        <a:defRPr sz="2400">
          <a:solidFill>
            <a:schemeClr val="tx1"/>
          </a:solidFill>
          <a:latin typeface="+mn-lt"/>
          <a:ea typeface="+mn-ea"/>
          <a:cs typeface="+mn-cs"/>
        </a:defRPr>
      </a:lvl3pPr>
      <a:lvl4pPr marL="1600200" indent="-228600" algn="l" defTabSz="914400">
        <a:spcBef>
          <a:spcPts val="0"/>
        </a:spcBef>
        <a:buFont typeface="Arial"/>
        <a:buChar char="–"/>
        <a:defRPr sz="2000">
          <a:solidFill>
            <a:schemeClr val="tx1"/>
          </a:solidFill>
          <a:latin typeface="+mn-lt"/>
          <a:ea typeface="+mn-ea"/>
          <a:cs typeface="+mn-cs"/>
        </a:defRPr>
      </a:lvl4pPr>
      <a:lvl5pPr marL="2057400" indent="-228600" algn="l" defTabSz="914400">
        <a:spcBef>
          <a:spcPts val="0"/>
        </a:spcBef>
        <a:buFont typeface="Arial"/>
        <a:buChar char="»"/>
        <a:defRPr sz="2000">
          <a:solidFill>
            <a:schemeClr val="tx1"/>
          </a:solidFill>
          <a:latin typeface="+mn-lt"/>
          <a:ea typeface="+mn-ea"/>
          <a:cs typeface="+mn-cs"/>
        </a:defRPr>
      </a:lvl5pPr>
      <a:lvl6pPr marL="2514600" indent="-228600" algn="l" defTabSz="914400">
        <a:spcBef>
          <a:spcPts val="0"/>
        </a:spcBef>
        <a:buFont typeface="Arial"/>
        <a:buChar char="•"/>
        <a:defRPr sz="2000">
          <a:solidFill>
            <a:schemeClr val="tx1"/>
          </a:solidFill>
          <a:latin typeface="+mn-lt"/>
          <a:ea typeface="+mn-ea"/>
          <a:cs typeface="+mn-cs"/>
        </a:defRPr>
      </a:lvl6pPr>
      <a:lvl7pPr marL="2971800" indent="-228600" algn="l" defTabSz="914400">
        <a:spcBef>
          <a:spcPts val="0"/>
        </a:spcBef>
        <a:buFont typeface="Arial"/>
        <a:buChar char="•"/>
        <a:defRPr sz="2000">
          <a:solidFill>
            <a:schemeClr val="tx1"/>
          </a:solidFill>
          <a:latin typeface="+mn-lt"/>
          <a:ea typeface="+mn-ea"/>
          <a:cs typeface="+mn-cs"/>
        </a:defRPr>
      </a:lvl7pPr>
      <a:lvl8pPr marL="3429000" indent="-228600" algn="l" defTabSz="914400">
        <a:spcBef>
          <a:spcPts val="0"/>
        </a:spcBef>
        <a:buFont typeface="Arial"/>
        <a:buChar char="•"/>
        <a:defRPr sz="2000">
          <a:solidFill>
            <a:schemeClr val="tx1"/>
          </a:solidFill>
          <a:latin typeface="+mn-lt"/>
          <a:ea typeface="+mn-ea"/>
          <a:cs typeface="+mn-cs"/>
        </a:defRPr>
      </a:lvl8pPr>
      <a:lvl9pPr marL="3886200" indent="-228600" algn="l" defTabSz="914400">
        <a:spcBef>
          <a:spcPts val="0"/>
        </a:spcBef>
        <a:buFont typeface="Arial"/>
        <a:buChar char="•"/>
        <a:defRPr sz="2000">
          <a:solidFill>
            <a:schemeClr val="tx1"/>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media1.svg"/><Relationship Id="rId6" Type="http://schemas.openxmlformats.org/officeDocument/2006/relationships/image" Target="../media/image3.png"/><Relationship Id="rId7" Type="http://schemas.openxmlformats.org/officeDocument/2006/relationships/image" Target="../media/media2.svg"/><Relationship Id="rId8" Type="http://schemas.openxmlformats.org/officeDocument/2006/relationships/image" Target="../media/image4.png"/><Relationship Id="rId9" Type="http://schemas.openxmlformats.org/officeDocument/2006/relationships/image" Target="../media/media3.svg"/><Relationship Id="rId10" Type="http://schemas.openxmlformats.org/officeDocument/2006/relationships/image" Target="../media/image5.png"/><Relationship Id="rId11" Type="http://schemas.openxmlformats.org/officeDocument/2006/relationships/image" Target="../media/media4.svg"/><Relationship Id="rId12" Type="http://schemas.openxmlformats.org/officeDocument/2006/relationships/image" Target="../media/image6.png"/><Relationship Id="rId13" Type="http://schemas.openxmlformats.org/officeDocument/2006/relationships/image" Target="../media/media5.svg"/><Relationship Id="rId14" Type="http://schemas.openxmlformats.org/officeDocument/2006/relationships/image" Target="../media/image7.png"/><Relationship Id="rId15" Type="http://schemas.openxmlformats.org/officeDocument/2006/relationships/image" Target="../media/media6.svg"/><Relationship Id="rId16" Type="http://schemas.openxmlformats.org/officeDocument/2006/relationships/image" Target="../media/image8.png"/><Relationship Id="rId17" Type="http://schemas.openxmlformats.org/officeDocument/2006/relationships/image" Target="../media/media7.svg"/><Relationship Id="rId18" Type="http://schemas.openxmlformats.org/officeDocument/2006/relationships/image" Target="../media/image9.png"/><Relationship Id="rId19" Type="http://schemas.openxmlformats.org/officeDocument/2006/relationships/image" Target="../media/media8.svg"/><Relationship Id="rId20" Type="http://schemas.openxmlformats.org/officeDocument/2006/relationships/image" Target="../media/image10.png"/><Relationship Id="rId21" Type="http://schemas.openxmlformats.org/officeDocument/2006/relationships/image" Target="../media/media9.sv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27.png"/><Relationship Id="rId4" Type="http://schemas.openxmlformats.org/officeDocument/2006/relationships/image" Target="../media/image128.png"/><Relationship Id="rId5" Type="http://schemas.openxmlformats.org/officeDocument/2006/relationships/image" Target="../media/media117.svg"/><Relationship Id="rId6" Type="http://schemas.openxmlformats.org/officeDocument/2006/relationships/image" Target="../media/image129.png"/><Relationship Id="rId7" Type="http://schemas.openxmlformats.org/officeDocument/2006/relationships/image" Target="../media/media118.svg"/><Relationship Id="rId8" Type="http://schemas.openxmlformats.org/officeDocument/2006/relationships/image" Target="../media/image118.png"/><Relationship Id="rId9" Type="http://schemas.openxmlformats.org/officeDocument/2006/relationships/image" Target="../media/image119.png"/><Relationship Id="rId10" Type="http://schemas.openxmlformats.org/officeDocument/2006/relationships/image" Target="../media/image120.png"/><Relationship Id="rId11" Type="http://schemas.openxmlformats.org/officeDocument/2006/relationships/image" Target="../media/image130.png"/><Relationship Id="rId12" Type="http://schemas.openxmlformats.org/officeDocument/2006/relationships/image" Target="../media/media119.svg"/><Relationship Id="rId13" Type="http://schemas.openxmlformats.org/officeDocument/2006/relationships/image" Target="../media/image131.png"/><Relationship Id="rId14" Type="http://schemas.openxmlformats.org/officeDocument/2006/relationships/image" Target="../media/media120.svg"/><Relationship Id="rId15" Type="http://schemas.openxmlformats.org/officeDocument/2006/relationships/image" Target="../media/image132.png"/><Relationship Id="rId16" Type="http://schemas.openxmlformats.org/officeDocument/2006/relationships/image" Target="../media/media121.svg"/><Relationship Id="rId17" Type="http://schemas.openxmlformats.org/officeDocument/2006/relationships/image" Target="../media/image133.png"/><Relationship Id="rId18" Type="http://schemas.openxmlformats.org/officeDocument/2006/relationships/image" Target="../media/media122.svg"/><Relationship Id="rId19" Type="http://schemas.openxmlformats.org/officeDocument/2006/relationships/image" Target="../media/image125.png"/><Relationship Id="rId20" Type="http://schemas.openxmlformats.org/officeDocument/2006/relationships/image" Target="../media/image126.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34.png"/><Relationship Id="rId4" Type="http://schemas.openxmlformats.org/officeDocument/2006/relationships/image" Target="../media/media123.svg"/><Relationship Id="rId5" Type="http://schemas.openxmlformats.org/officeDocument/2006/relationships/image" Target="../media/image135.png"/><Relationship Id="rId6" Type="http://schemas.openxmlformats.org/officeDocument/2006/relationships/image" Target="../media/media124.svg"/><Relationship Id="rId7" Type="http://schemas.openxmlformats.org/officeDocument/2006/relationships/image" Target="../media/image136.png"/><Relationship Id="rId8" Type="http://schemas.openxmlformats.org/officeDocument/2006/relationships/image" Target="../media/media125.svg"/><Relationship Id="rId9" Type="http://schemas.openxmlformats.org/officeDocument/2006/relationships/image" Target="../media/image137.png"/><Relationship Id="rId10" Type="http://schemas.openxmlformats.org/officeDocument/2006/relationships/image" Target="../media/media126.svg"/><Relationship Id="rId11" Type="http://schemas.openxmlformats.org/officeDocument/2006/relationships/image" Target="../media/image138.png"/><Relationship Id="rId12" Type="http://schemas.openxmlformats.org/officeDocument/2006/relationships/image" Target="../media/media127.svg"/><Relationship Id="rId13" Type="http://schemas.openxmlformats.org/officeDocument/2006/relationships/image" Target="../media/image139.png"/><Relationship Id="rId14" Type="http://schemas.openxmlformats.org/officeDocument/2006/relationships/image" Target="../media/media128.svg"/><Relationship Id="rId15" Type="http://schemas.openxmlformats.org/officeDocument/2006/relationships/image" Target="../media/image140.png"/><Relationship Id="rId16" Type="http://schemas.openxmlformats.org/officeDocument/2006/relationships/image" Target="../media/media129.svg"/><Relationship Id="rId17" Type="http://schemas.openxmlformats.org/officeDocument/2006/relationships/image" Target="../media/image141.png"/><Relationship Id="rId18" Type="http://schemas.openxmlformats.org/officeDocument/2006/relationships/image" Target="../media/media130.svg"/><Relationship Id="rId19" Type="http://schemas.openxmlformats.org/officeDocument/2006/relationships/image" Target="../media/image142.png"/><Relationship Id="rId20" Type="http://schemas.openxmlformats.org/officeDocument/2006/relationships/image" Target="../media/media131.svg"/><Relationship Id="rId21" Type="http://schemas.openxmlformats.org/officeDocument/2006/relationships/image" Target="../media/image143.png"/><Relationship Id="rId22" Type="http://schemas.openxmlformats.org/officeDocument/2006/relationships/image" Target="../media/media132.svg"/><Relationship Id="rId23" Type="http://schemas.openxmlformats.org/officeDocument/2006/relationships/image" Target="../media/image144.png"/><Relationship Id="rId24" Type="http://schemas.openxmlformats.org/officeDocument/2006/relationships/image" Target="../media/media133.svg"/><Relationship Id="rId25" Type="http://schemas.openxmlformats.org/officeDocument/2006/relationships/image" Target="../media/image145.png"/><Relationship Id="rId26" Type="http://schemas.openxmlformats.org/officeDocument/2006/relationships/image" Target="../media/media134.svg"/><Relationship Id="rId27" Type="http://schemas.openxmlformats.org/officeDocument/2006/relationships/image" Target="../media/image146.png"/><Relationship Id="rId28" Type="http://schemas.openxmlformats.org/officeDocument/2006/relationships/image" Target="../media/media135.svg"/><Relationship Id="rId29" Type="http://schemas.openxmlformats.org/officeDocument/2006/relationships/image" Target="../media/image147.png"/><Relationship Id="rId30" Type="http://schemas.openxmlformats.org/officeDocument/2006/relationships/image" Target="../media/media136.svg"/><Relationship Id="rId31" Type="http://schemas.openxmlformats.org/officeDocument/2006/relationships/image" Target="../media/image148.png"/><Relationship Id="rId32" Type="http://schemas.openxmlformats.org/officeDocument/2006/relationships/image" Target="../media/media137.sv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49.png"/><Relationship Id="rId4" Type="http://schemas.openxmlformats.org/officeDocument/2006/relationships/image" Target="../media/image101.png"/><Relationship Id="rId5" Type="http://schemas.openxmlformats.org/officeDocument/2006/relationships/image" Target="../media/image150.png"/><Relationship Id="rId6" Type="http://schemas.openxmlformats.org/officeDocument/2006/relationships/image" Target="../media/media138.svg"/><Relationship Id="rId7" Type="http://schemas.openxmlformats.org/officeDocument/2006/relationships/image" Target="../media/image103.png"/><Relationship Id="rId8" Type="http://schemas.openxmlformats.org/officeDocument/2006/relationships/image" Target="../media/image151.png"/><Relationship Id="rId9" Type="http://schemas.openxmlformats.org/officeDocument/2006/relationships/image" Target="../media/media139.svg"/><Relationship Id="rId10" Type="http://schemas.openxmlformats.org/officeDocument/2006/relationships/image" Target="../media/image152.png"/><Relationship Id="rId11" Type="http://schemas.openxmlformats.org/officeDocument/2006/relationships/image" Target="../media/media140.svg"/><Relationship Id="rId12" Type="http://schemas.openxmlformats.org/officeDocument/2006/relationships/image" Target="../media/image106.png"/><Relationship Id="rId13" Type="http://schemas.openxmlformats.org/officeDocument/2006/relationships/image" Target="../media/image153.png"/><Relationship Id="rId14" Type="http://schemas.openxmlformats.org/officeDocument/2006/relationships/image" Target="../media/media141.svg"/><Relationship Id="rId15" Type="http://schemas.openxmlformats.org/officeDocument/2006/relationships/image" Target="../media/image108.png"/><Relationship Id="rId16" Type="http://schemas.openxmlformats.org/officeDocument/2006/relationships/image" Target="../media/image154.png"/><Relationship Id="rId17" Type="http://schemas.openxmlformats.org/officeDocument/2006/relationships/image" Target="../media/media142.svg"/><Relationship Id="rId18" Type="http://schemas.openxmlformats.org/officeDocument/2006/relationships/image" Target="../media/image155.png"/><Relationship Id="rId19" Type="http://schemas.openxmlformats.org/officeDocument/2006/relationships/image" Target="../media/media143.sv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56.png"/><Relationship Id="rId4" Type="http://schemas.openxmlformats.org/officeDocument/2006/relationships/image" Target="../media/media144.svg"/><Relationship Id="rId5" Type="http://schemas.openxmlformats.org/officeDocument/2006/relationships/image" Target="../media/image157.png"/><Relationship Id="rId6" Type="http://schemas.openxmlformats.org/officeDocument/2006/relationships/image" Target="../media/media145.svg"/><Relationship Id="rId7" Type="http://schemas.openxmlformats.org/officeDocument/2006/relationships/image" Target="../media/image158.png"/><Relationship Id="rId8" Type="http://schemas.openxmlformats.org/officeDocument/2006/relationships/image" Target="../media/media146.svg"/><Relationship Id="rId9" Type="http://schemas.openxmlformats.org/officeDocument/2006/relationships/image" Target="../media/image159.png"/><Relationship Id="rId10" Type="http://schemas.openxmlformats.org/officeDocument/2006/relationships/image" Target="../media/media147.svg"/><Relationship Id="rId11" Type="http://schemas.openxmlformats.org/officeDocument/2006/relationships/image" Target="../media/image160.png"/><Relationship Id="rId12" Type="http://schemas.openxmlformats.org/officeDocument/2006/relationships/image" Target="../media/media148.svg"/><Relationship Id="rId13" Type="http://schemas.openxmlformats.org/officeDocument/2006/relationships/image" Target="../media/image161.png"/><Relationship Id="rId14" Type="http://schemas.openxmlformats.org/officeDocument/2006/relationships/image" Target="../media/media149.svg"/><Relationship Id="rId15" Type="http://schemas.openxmlformats.org/officeDocument/2006/relationships/image" Target="../media/image162.png"/><Relationship Id="rId16" Type="http://schemas.openxmlformats.org/officeDocument/2006/relationships/image" Target="../media/media150.svg"/><Relationship Id="rId17" Type="http://schemas.openxmlformats.org/officeDocument/2006/relationships/image" Target="../media/image163.png"/><Relationship Id="rId18" Type="http://schemas.openxmlformats.org/officeDocument/2006/relationships/image" Target="../media/media151.svg"/><Relationship Id="rId19" Type="http://schemas.openxmlformats.org/officeDocument/2006/relationships/image" Target="../media/image164.png"/><Relationship Id="rId20" Type="http://schemas.openxmlformats.org/officeDocument/2006/relationships/image" Target="../media/media152.svg"/><Relationship Id="rId21" Type="http://schemas.openxmlformats.org/officeDocument/2006/relationships/image" Target="../media/image118.png"/><Relationship Id="rId22" Type="http://schemas.openxmlformats.org/officeDocument/2006/relationships/image" Target="../media/image165.png"/><Relationship Id="rId23" Type="http://schemas.openxmlformats.org/officeDocument/2006/relationships/image" Target="../media/media153.svg"/><Relationship Id="rId24" Type="http://schemas.openxmlformats.org/officeDocument/2006/relationships/image" Target="../media/image120.png"/><Relationship Id="rId25" Type="http://schemas.openxmlformats.org/officeDocument/2006/relationships/image" Target="../media/image143.png"/><Relationship Id="rId26" Type="http://schemas.openxmlformats.org/officeDocument/2006/relationships/image" Target="../media/image166.png"/><Relationship Id="rId27" Type="http://schemas.openxmlformats.org/officeDocument/2006/relationships/image" Target="../media/media154.svg"/><Relationship Id="rId28" Type="http://schemas.openxmlformats.org/officeDocument/2006/relationships/image" Target="../media/image123.png"/><Relationship Id="rId29" Type="http://schemas.openxmlformats.org/officeDocument/2006/relationships/image" Target="../media/image146.png"/><Relationship Id="rId30" Type="http://schemas.openxmlformats.org/officeDocument/2006/relationships/image" Target="../media/image125.png"/><Relationship Id="rId31" Type="http://schemas.openxmlformats.org/officeDocument/2006/relationships/image" Target="../media/image148.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67.png"/><Relationship Id="rId4" Type="http://schemas.openxmlformats.org/officeDocument/2006/relationships/image" Target="../media/image168.png"/><Relationship Id="rId5" Type="http://schemas.openxmlformats.org/officeDocument/2006/relationships/image" Target="../media/media155.svg"/><Relationship Id="rId6" Type="http://schemas.openxmlformats.org/officeDocument/2006/relationships/image" Target="../media/image169.png"/><Relationship Id="rId7" Type="http://schemas.openxmlformats.org/officeDocument/2006/relationships/image" Target="../media/media156.svg"/><Relationship Id="rId8" Type="http://schemas.openxmlformats.org/officeDocument/2006/relationships/image" Target="../media/image170.png"/><Relationship Id="rId9" Type="http://schemas.openxmlformats.org/officeDocument/2006/relationships/image" Target="../media/media157.svg"/><Relationship Id="rId10" Type="http://schemas.openxmlformats.org/officeDocument/2006/relationships/image" Target="../media/image118.png"/><Relationship Id="rId11" Type="http://schemas.openxmlformats.org/officeDocument/2006/relationships/image" Target="../media/image165.png"/><Relationship Id="rId12" Type="http://schemas.openxmlformats.org/officeDocument/2006/relationships/image" Target="../media/image120.png"/><Relationship Id="rId13" Type="http://schemas.openxmlformats.org/officeDocument/2006/relationships/image" Target="../media/image143.png"/><Relationship Id="rId14" Type="http://schemas.openxmlformats.org/officeDocument/2006/relationships/image" Target="../media/image166.png"/><Relationship Id="rId15" Type="http://schemas.openxmlformats.org/officeDocument/2006/relationships/image" Target="../media/image123.png"/><Relationship Id="rId16" Type="http://schemas.openxmlformats.org/officeDocument/2006/relationships/image" Target="../media/image146.png"/><Relationship Id="rId17" Type="http://schemas.openxmlformats.org/officeDocument/2006/relationships/image" Target="../media/image125.png"/><Relationship Id="rId18" Type="http://schemas.openxmlformats.org/officeDocument/2006/relationships/image" Target="../media/image148.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71.png"/><Relationship Id="rId4" Type="http://schemas.openxmlformats.org/officeDocument/2006/relationships/image" Target="../media/image172.png"/><Relationship Id="rId5" Type="http://schemas.openxmlformats.org/officeDocument/2006/relationships/image" Target="../media/media158.svg"/><Relationship Id="rId6" Type="http://schemas.openxmlformats.org/officeDocument/2006/relationships/image" Target="../media/image173.png"/><Relationship Id="rId7" Type="http://schemas.openxmlformats.org/officeDocument/2006/relationships/image" Target="../media/media159.svg"/><Relationship Id="rId8" Type="http://schemas.openxmlformats.org/officeDocument/2006/relationships/image" Target="../media/image174.png"/><Relationship Id="rId9" Type="http://schemas.openxmlformats.org/officeDocument/2006/relationships/image" Target="../media/media160.svg"/><Relationship Id="rId10" Type="http://schemas.openxmlformats.org/officeDocument/2006/relationships/image" Target="../media/image175.png"/><Relationship Id="rId11" Type="http://schemas.openxmlformats.org/officeDocument/2006/relationships/image" Target="../media/media161.svg"/><Relationship Id="rId12" Type="http://schemas.openxmlformats.org/officeDocument/2006/relationships/image" Target="../media/image118.png"/><Relationship Id="rId13" Type="http://schemas.openxmlformats.org/officeDocument/2006/relationships/image" Target="../media/image165.png"/><Relationship Id="rId14" Type="http://schemas.openxmlformats.org/officeDocument/2006/relationships/image" Target="../media/image120.png"/><Relationship Id="rId15" Type="http://schemas.openxmlformats.org/officeDocument/2006/relationships/image" Target="../media/image176.png"/><Relationship Id="rId16" Type="http://schemas.openxmlformats.org/officeDocument/2006/relationships/image" Target="../media/media162.svg"/><Relationship Id="rId17" Type="http://schemas.openxmlformats.org/officeDocument/2006/relationships/image" Target="../media/image177.png"/><Relationship Id="rId18" Type="http://schemas.openxmlformats.org/officeDocument/2006/relationships/image" Target="../media/media163.svg"/><Relationship Id="rId19" Type="http://schemas.openxmlformats.org/officeDocument/2006/relationships/image" Target="../media/image132.png"/><Relationship Id="rId20" Type="http://schemas.openxmlformats.org/officeDocument/2006/relationships/image" Target="../media/image178.png"/><Relationship Id="rId21" Type="http://schemas.openxmlformats.org/officeDocument/2006/relationships/image" Target="../media/media164.svg"/><Relationship Id="rId22" Type="http://schemas.openxmlformats.org/officeDocument/2006/relationships/image" Target="../media/image125.png"/><Relationship Id="rId23" Type="http://schemas.openxmlformats.org/officeDocument/2006/relationships/image" Target="../media/image148.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79.png"/><Relationship Id="rId4" Type="http://schemas.openxmlformats.org/officeDocument/2006/relationships/image" Target="../media/image140.png"/><Relationship Id="rId5" Type="http://schemas.openxmlformats.org/officeDocument/2006/relationships/image" Target="../media/image141.png"/><Relationship Id="rId6" Type="http://schemas.openxmlformats.org/officeDocument/2006/relationships/image" Target="../media/image142.png"/><Relationship Id="rId7" Type="http://schemas.openxmlformats.org/officeDocument/2006/relationships/image" Target="../media/image143.png"/><Relationship Id="rId8" Type="http://schemas.openxmlformats.org/officeDocument/2006/relationships/image" Target="../media/image144.png"/><Relationship Id="rId9" Type="http://schemas.openxmlformats.org/officeDocument/2006/relationships/image" Target="../media/image145.png"/><Relationship Id="rId10" Type="http://schemas.openxmlformats.org/officeDocument/2006/relationships/image" Target="../media/image146.png"/><Relationship Id="rId11" Type="http://schemas.openxmlformats.org/officeDocument/2006/relationships/image" Target="../media/image147.png"/><Relationship Id="rId12" Type="http://schemas.openxmlformats.org/officeDocument/2006/relationships/image" Target="../media/image148.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80.png"/><Relationship Id="rId4" Type="http://schemas.openxmlformats.org/officeDocument/2006/relationships/image" Target="../media/image181.png"/><Relationship Id="rId5" Type="http://schemas.openxmlformats.org/officeDocument/2006/relationships/image" Target="../media/media165.svg"/><Relationship Id="rId6" Type="http://schemas.openxmlformats.org/officeDocument/2006/relationships/image" Target="../media/image182.png"/><Relationship Id="rId7" Type="http://schemas.openxmlformats.org/officeDocument/2006/relationships/image" Target="../media/media166.svg"/><Relationship Id="rId8" Type="http://schemas.openxmlformats.org/officeDocument/2006/relationships/image" Target="../media/image183.png"/><Relationship Id="rId9" Type="http://schemas.openxmlformats.org/officeDocument/2006/relationships/image" Target="../media/media167.svg"/><Relationship Id="rId10" Type="http://schemas.openxmlformats.org/officeDocument/2006/relationships/image" Target="../media/image184.png"/><Relationship Id="rId11" Type="http://schemas.openxmlformats.org/officeDocument/2006/relationships/image" Target="../media/media168.svg"/><Relationship Id="rId12" Type="http://schemas.openxmlformats.org/officeDocument/2006/relationships/image" Target="../media/image185.png"/><Relationship Id="rId13" Type="http://schemas.openxmlformats.org/officeDocument/2006/relationships/image" Target="../media/media169.svg"/><Relationship Id="rId14" Type="http://schemas.openxmlformats.org/officeDocument/2006/relationships/image" Target="../media/image186.png"/><Relationship Id="rId15" Type="http://schemas.openxmlformats.org/officeDocument/2006/relationships/image" Target="../media/media170.svg"/><Relationship Id="rId16" Type="http://schemas.openxmlformats.org/officeDocument/2006/relationships/image" Target="../media/image118.png"/><Relationship Id="rId17" Type="http://schemas.openxmlformats.org/officeDocument/2006/relationships/image" Target="../media/image141.png"/><Relationship Id="rId18" Type="http://schemas.openxmlformats.org/officeDocument/2006/relationships/image" Target="../media/image120.png"/><Relationship Id="rId19" Type="http://schemas.openxmlformats.org/officeDocument/2006/relationships/image" Target="../media/image143.png"/><Relationship Id="rId20" Type="http://schemas.openxmlformats.org/officeDocument/2006/relationships/image" Target="../media/image166.png"/><Relationship Id="rId21" Type="http://schemas.openxmlformats.org/officeDocument/2006/relationships/image" Target="../media/image187.png"/><Relationship Id="rId22" Type="http://schemas.openxmlformats.org/officeDocument/2006/relationships/image" Target="../media/media171.svg"/><Relationship Id="rId23" Type="http://schemas.openxmlformats.org/officeDocument/2006/relationships/image" Target="../media/image146.png"/><Relationship Id="rId24" Type="http://schemas.openxmlformats.org/officeDocument/2006/relationships/image" Target="../media/image147.png"/><Relationship Id="rId25" Type="http://schemas.openxmlformats.org/officeDocument/2006/relationships/image" Target="../media/image148.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8.png"/><Relationship Id="rId4" Type="http://schemas.openxmlformats.org/officeDocument/2006/relationships/image" Target="../media/image189.png"/><Relationship Id="rId5" Type="http://schemas.openxmlformats.org/officeDocument/2006/relationships/image" Target="../media/media172.svg"/><Relationship Id="rId6" Type="http://schemas.openxmlformats.org/officeDocument/2006/relationships/image" Target="../media/image190.png"/><Relationship Id="rId7" Type="http://schemas.openxmlformats.org/officeDocument/2006/relationships/image" Target="../media/media173.svg"/><Relationship Id="rId8" Type="http://schemas.openxmlformats.org/officeDocument/2006/relationships/image" Target="../media/image191.png"/><Relationship Id="rId9" Type="http://schemas.openxmlformats.org/officeDocument/2006/relationships/image" Target="../media/media174.svg"/><Relationship Id="rId10" Type="http://schemas.openxmlformats.org/officeDocument/2006/relationships/image" Target="../media/image192.png"/><Relationship Id="rId11" Type="http://schemas.openxmlformats.org/officeDocument/2006/relationships/image" Target="../media/media175.svg"/><Relationship Id="rId12" Type="http://schemas.openxmlformats.org/officeDocument/2006/relationships/image" Target="../media/image193.png"/><Relationship Id="rId13" Type="http://schemas.openxmlformats.org/officeDocument/2006/relationships/image" Target="../media/media176.svg"/><Relationship Id="rId14" Type="http://schemas.openxmlformats.org/officeDocument/2006/relationships/image" Target="../media/image194.png"/><Relationship Id="rId15" Type="http://schemas.openxmlformats.org/officeDocument/2006/relationships/image" Target="../media/media177.svg"/><Relationship Id="rId16" Type="http://schemas.openxmlformats.org/officeDocument/2006/relationships/image" Target="../media/image195.png"/><Relationship Id="rId17" Type="http://schemas.openxmlformats.org/officeDocument/2006/relationships/image" Target="../media/media178.svg"/><Relationship Id="rId18" Type="http://schemas.openxmlformats.org/officeDocument/2006/relationships/image" Target="../media/image196.png"/><Relationship Id="rId19" Type="http://schemas.openxmlformats.org/officeDocument/2006/relationships/image" Target="../media/media179.svg"/><Relationship Id="rId20" Type="http://schemas.openxmlformats.org/officeDocument/2006/relationships/image" Target="../media/image197.png"/><Relationship Id="rId21" Type="http://schemas.openxmlformats.org/officeDocument/2006/relationships/image" Target="../media/media180.svg"/><Relationship Id="rId22" Type="http://schemas.openxmlformats.org/officeDocument/2006/relationships/image" Target="../media/image198.png"/><Relationship Id="rId23" Type="http://schemas.openxmlformats.org/officeDocument/2006/relationships/image" Target="../media/media181.svg"/><Relationship Id="rId24" Type="http://schemas.openxmlformats.org/officeDocument/2006/relationships/image" Target="../media/image199.png"/><Relationship Id="rId25" Type="http://schemas.openxmlformats.org/officeDocument/2006/relationships/image" Target="../media/media182.svg"/><Relationship Id="rId26" Type="http://schemas.openxmlformats.org/officeDocument/2006/relationships/image" Target="../media/image200.png"/><Relationship Id="rId27" Type="http://schemas.openxmlformats.org/officeDocument/2006/relationships/image" Target="../media/media183.svg"/><Relationship Id="rId28" Type="http://schemas.openxmlformats.org/officeDocument/2006/relationships/image" Target="../media/image201.png"/><Relationship Id="rId29" Type="http://schemas.openxmlformats.org/officeDocument/2006/relationships/image" Target="../media/media184.svg"/><Relationship Id="rId30" Type="http://schemas.openxmlformats.org/officeDocument/2006/relationships/image" Target="../media/image202.png"/><Relationship Id="rId31" Type="http://schemas.openxmlformats.org/officeDocument/2006/relationships/image" Target="../media/media185.svg"/><Relationship Id="rId32" Type="http://schemas.openxmlformats.org/officeDocument/2006/relationships/image" Target="../media/image203.png"/><Relationship Id="rId33" Type="http://schemas.openxmlformats.org/officeDocument/2006/relationships/image" Target="../media/media186.sv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04.png"/><Relationship Id="rId4" Type="http://schemas.openxmlformats.org/officeDocument/2006/relationships/image" Target="../media/image101.png"/><Relationship Id="rId5" Type="http://schemas.openxmlformats.org/officeDocument/2006/relationships/image" Target="../media/image205.png"/><Relationship Id="rId6" Type="http://schemas.openxmlformats.org/officeDocument/2006/relationships/image" Target="../media/media187.svg"/><Relationship Id="rId7" Type="http://schemas.openxmlformats.org/officeDocument/2006/relationships/image" Target="../media/image103.png"/><Relationship Id="rId8" Type="http://schemas.openxmlformats.org/officeDocument/2006/relationships/image" Target="../media/image151.png"/><Relationship Id="rId9" Type="http://schemas.openxmlformats.org/officeDocument/2006/relationships/image" Target="../media/image152.png"/><Relationship Id="rId10" Type="http://schemas.openxmlformats.org/officeDocument/2006/relationships/image" Target="../media/image112.png"/><Relationship Id="rId11" Type="http://schemas.openxmlformats.org/officeDocument/2006/relationships/image" Target="../media/image153.png"/><Relationship Id="rId12" Type="http://schemas.openxmlformats.org/officeDocument/2006/relationships/image" Target="../media/image113.png"/><Relationship Id="rId13" Type="http://schemas.openxmlformats.org/officeDocument/2006/relationships/image" Target="../media/image154.png"/><Relationship Id="rId14" Type="http://schemas.openxmlformats.org/officeDocument/2006/relationships/image" Target="../media/image206.png"/><Relationship Id="rId15" Type="http://schemas.openxmlformats.org/officeDocument/2006/relationships/image" Target="../media/image207.png"/><Relationship Id="rId16" Type="http://schemas.openxmlformats.org/officeDocument/2006/relationships/image" Target="../media/media188.svg"/><Relationship Id="rId17" Type="http://schemas.openxmlformats.org/officeDocument/2006/relationships/image" Target="../media/image208.png"/><Relationship Id="rId18" Type="http://schemas.openxmlformats.org/officeDocument/2006/relationships/image" Target="../media/media189.svg"/><Relationship Id="rId19" Type="http://schemas.openxmlformats.org/officeDocument/2006/relationships/image" Target="../media/image209.png"/><Relationship Id="rId20" Type="http://schemas.openxmlformats.org/officeDocument/2006/relationships/image" Target="../media/media190.svg"/><Relationship Id="rId21" Type="http://schemas.openxmlformats.org/officeDocument/2006/relationships/image" Target="../media/image210.png"/><Relationship Id="rId22" Type="http://schemas.openxmlformats.org/officeDocument/2006/relationships/image" Target="../media/media191.svg"/><Relationship Id="rId23" Type="http://schemas.openxmlformats.org/officeDocument/2006/relationships/image" Target="../media/image211.png"/><Relationship Id="rId24" Type="http://schemas.openxmlformats.org/officeDocument/2006/relationships/image" Target="../media/media192.svg"/><Relationship Id="rId25" Type="http://schemas.openxmlformats.org/officeDocument/2006/relationships/image" Target="../media/image212.png"/><Relationship Id="rId26" Type="http://schemas.openxmlformats.org/officeDocument/2006/relationships/image" Target="../media/media193.svg"/><Relationship Id="rId27" Type="http://schemas.openxmlformats.org/officeDocument/2006/relationships/image" Target="../media/image213.png"/><Relationship Id="rId28" Type="http://schemas.openxmlformats.org/officeDocument/2006/relationships/image" Target="../media/media194.sv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media10.svg"/><Relationship Id="rId6" Type="http://schemas.openxmlformats.org/officeDocument/2006/relationships/image" Target="../media/image13.png"/><Relationship Id="rId7" Type="http://schemas.openxmlformats.org/officeDocument/2006/relationships/image" Target="../media/media11.svg"/><Relationship Id="rId8" Type="http://schemas.openxmlformats.org/officeDocument/2006/relationships/image" Target="../media/image14.png"/><Relationship Id="rId9" Type="http://schemas.openxmlformats.org/officeDocument/2006/relationships/image" Target="../media/media12.svg"/><Relationship Id="rId10" Type="http://schemas.openxmlformats.org/officeDocument/2006/relationships/image" Target="../media/image15.png"/><Relationship Id="rId11" Type="http://schemas.openxmlformats.org/officeDocument/2006/relationships/image" Target="../media/media13.svg"/><Relationship Id="rId12" Type="http://schemas.openxmlformats.org/officeDocument/2006/relationships/image" Target="../media/image16.png"/><Relationship Id="rId13" Type="http://schemas.openxmlformats.org/officeDocument/2006/relationships/image" Target="../media/media14.svg"/><Relationship Id="rId14" Type="http://schemas.openxmlformats.org/officeDocument/2006/relationships/image" Target="../media/image17.png"/><Relationship Id="rId15" Type="http://schemas.openxmlformats.org/officeDocument/2006/relationships/image" Target="../media/media15.svg"/><Relationship Id="rId16" Type="http://schemas.openxmlformats.org/officeDocument/2006/relationships/image" Target="../media/image18.png"/><Relationship Id="rId17" Type="http://schemas.openxmlformats.org/officeDocument/2006/relationships/image" Target="../media/media16.svg"/><Relationship Id="rId18" Type="http://schemas.openxmlformats.org/officeDocument/2006/relationships/image" Target="../media/image19.png"/><Relationship Id="rId19" Type="http://schemas.openxmlformats.org/officeDocument/2006/relationships/image" Target="../media/media17.svg"/><Relationship Id="rId20" Type="http://schemas.openxmlformats.org/officeDocument/2006/relationships/image" Target="../media/image20.png"/><Relationship Id="rId21" Type="http://schemas.openxmlformats.org/officeDocument/2006/relationships/image" Target="../media/media18.svg"/><Relationship Id="rId22" Type="http://schemas.openxmlformats.org/officeDocument/2006/relationships/image" Target="../media/image21.png"/><Relationship Id="rId23" Type="http://schemas.openxmlformats.org/officeDocument/2006/relationships/image" Target="../media/media19.svg"/><Relationship Id="rId24" Type="http://schemas.openxmlformats.org/officeDocument/2006/relationships/image" Target="../media/image22.png"/><Relationship Id="rId25" Type="http://schemas.openxmlformats.org/officeDocument/2006/relationships/image" Target="../media/media20.svg"/><Relationship Id="rId26" Type="http://schemas.openxmlformats.org/officeDocument/2006/relationships/image" Target="../media/image23.png"/><Relationship Id="rId27" Type="http://schemas.openxmlformats.org/officeDocument/2006/relationships/image" Target="../media/media21.svg"/><Relationship Id="rId28" Type="http://schemas.openxmlformats.org/officeDocument/2006/relationships/image" Target="../media/image24.png"/><Relationship Id="rId29" Type="http://schemas.openxmlformats.org/officeDocument/2006/relationships/image" Target="../media/media22.svg"/><Relationship Id="rId30" Type="http://schemas.openxmlformats.org/officeDocument/2006/relationships/image" Target="../media/image25.png"/><Relationship Id="rId31" Type="http://schemas.openxmlformats.org/officeDocument/2006/relationships/image" Target="../media/media23.svg"/><Relationship Id="rId32" Type="http://schemas.openxmlformats.org/officeDocument/2006/relationships/image" Target="../media/image26.png"/><Relationship Id="rId33" Type="http://schemas.openxmlformats.org/officeDocument/2006/relationships/image" Target="../media/media24.svg"/><Relationship Id="rId34" Type="http://schemas.openxmlformats.org/officeDocument/2006/relationships/image" Target="../media/image27.png"/><Relationship Id="rId35" Type="http://schemas.openxmlformats.org/officeDocument/2006/relationships/image" Target="../media/media25.svg"/><Relationship Id="rId36" Type="http://schemas.openxmlformats.org/officeDocument/2006/relationships/image" Target="../media/image28.png"/><Relationship Id="rId37" Type="http://schemas.openxmlformats.org/officeDocument/2006/relationships/image" Target="../media/media26.svg"/><Relationship Id="rId38" Type="http://schemas.openxmlformats.org/officeDocument/2006/relationships/image" Target="../media/image29.png"/><Relationship Id="rId39" Type="http://schemas.openxmlformats.org/officeDocument/2006/relationships/image" Target="../media/media27.svg"/><Relationship Id="rId40" Type="http://schemas.openxmlformats.org/officeDocument/2006/relationships/image" Target="../media/image30.png"/><Relationship Id="rId41" Type="http://schemas.openxmlformats.org/officeDocument/2006/relationships/image" Target="../media/media28.svg"/><Relationship Id="rId42" Type="http://schemas.openxmlformats.org/officeDocument/2006/relationships/image" Target="../media/image31.png"/><Relationship Id="rId43" Type="http://schemas.openxmlformats.org/officeDocument/2006/relationships/image" Target="../media/media29.svg"/><Relationship Id="rId44" Type="http://schemas.openxmlformats.org/officeDocument/2006/relationships/image" Target="../media/image32.png"/><Relationship Id="rId45" Type="http://schemas.openxmlformats.org/officeDocument/2006/relationships/image" Target="../media/media30.svg"/><Relationship Id="rId46" Type="http://schemas.openxmlformats.org/officeDocument/2006/relationships/image" Target="../media/image33.png"/><Relationship Id="rId47" Type="http://schemas.openxmlformats.org/officeDocument/2006/relationships/image" Target="../media/media31.svg"/><Relationship Id="rId48" Type="http://schemas.openxmlformats.org/officeDocument/2006/relationships/image" Target="../media/image34.png"/><Relationship Id="rId49" Type="http://schemas.openxmlformats.org/officeDocument/2006/relationships/image" Target="../media/media32.svg"/><Relationship Id="rId50" Type="http://schemas.openxmlformats.org/officeDocument/2006/relationships/image" Target="../media/image35.png"/><Relationship Id="rId51" Type="http://schemas.openxmlformats.org/officeDocument/2006/relationships/image" Target="../media/media33.svg"/><Relationship Id="rId52" Type="http://schemas.openxmlformats.org/officeDocument/2006/relationships/image" Target="../media/image36.png"/><Relationship Id="rId53" Type="http://schemas.openxmlformats.org/officeDocument/2006/relationships/image" Target="../media/media34.svg"/><Relationship Id="rId54" Type="http://schemas.openxmlformats.org/officeDocument/2006/relationships/image" Target="../media/image37.png"/><Relationship Id="rId55" Type="http://schemas.openxmlformats.org/officeDocument/2006/relationships/image" Target="../media/media35.svg"/><Relationship Id="rId56" Type="http://schemas.openxmlformats.org/officeDocument/2006/relationships/image" Target="../media/image38.png"/><Relationship Id="rId57" Type="http://schemas.openxmlformats.org/officeDocument/2006/relationships/image" Target="../media/media36.svg"/><Relationship Id="rId58" Type="http://schemas.openxmlformats.org/officeDocument/2006/relationships/image" Target="../media/image39.png"/><Relationship Id="rId59" Type="http://schemas.openxmlformats.org/officeDocument/2006/relationships/image" Target="../media/media37.svg"/><Relationship Id="rId60" Type="http://schemas.openxmlformats.org/officeDocument/2006/relationships/image" Target="../media/image40.png"/><Relationship Id="rId61" Type="http://schemas.openxmlformats.org/officeDocument/2006/relationships/image" Target="../media/media38.svg"/><Relationship Id="rId62" Type="http://schemas.openxmlformats.org/officeDocument/2006/relationships/image" Target="../media/image41.png"/><Relationship Id="rId63" Type="http://schemas.openxmlformats.org/officeDocument/2006/relationships/image" Target="../media/media39.svg"/><Relationship Id="rId64" Type="http://schemas.openxmlformats.org/officeDocument/2006/relationships/image" Target="../media/image42.png"/><Relationship Id="rId65" Type="http://schemas.openxmlformats.org/officeDocument/2006/relationships/image" Target="../media/media40.svg"/><Relationship Id="rId66" Type="http://schemas.openxmlformats.org/officeDocument/2006/relationships/image" Target="../media/image43.png"/><Relationship Id="rId67" Type="http://schemas.openxmlformats.org/officeDocument/2006/relationships/image" Target="../media/media41.svg"/><Relationship Id="rId68" Type="http://schemas.openxmlformats.org/officeDocument/2006/relationships/image" Target="../media/image44.png"/><Relationship Id="rId69" Type="http://schemas.openxmlformats.org/officeDocument/2006/relationships/image" Target="../media/media42.svg"/><Relationship Id="rId70" Type="http://schemas.openxmlformats.org/officeDocument/2006/relationships/image" Target="../media/image45.png"/><Relationship Id="rId71" Type="http://schemas.openxmlformats.org/officeDocument/2006/relationships/image" Target="../media/media43.sv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14.png"/><Relationship Id="rId4" Type="http://schemas.openxmlformats.org/officeDocument/2006/relationships/image" Target="../media/image189.png"/><Relationship Id="rId5" Type="http://schemas.openxmlformats.org/officeDocument/2006/relationships/image" Target="../media/image190.png"/><Relationship Id="rId6" Type="http://schemas.openxmlformats.org/officeDocument/2006/relationships/image" Target="../media/image191.png"/><Relationship Id="rId7" Type="http://schemas.openxmlformats.org/officeDocument/2006/relationships/image" Target="../media/image215.png"/><Relationship Id="rId8" Type="http://schemas.openxmlformats.org/officeDocument/2006/relationships/image" Target="../media/media195.svg"/><Relationship Id="rId9" Type="http://schemas.openxmlformats.org/officeDocument/2006/relationships/image" Target="../media/image216.png"/><Relationship Id="rId10" Type="http://schemas.openxmlformats.org/officeDocument/2006/relationships/image" Target="../media/media196.svg"/><Relationship Id="rId11" Type="http://schemas.openxmlformats.org/officeDocument/2006/relationships/image" Target="../media/image217.png"/><Relationship Id="rId12" Type="http://schemas.openxmlformats.org/officeDocument/2006/relationships/image" Target="../media/media197.svg"/><Relationship Id="rId13" Type="http://schemas.openxmlformats.org/officeDocument/2006/relationships/image" Target="../media/image218.png"/><Relationship Id="rId14" Type="http://schemas.openxmlformats.org/officeDocument/2006/relationships/image" Target="../media/media198.svg"/><Relationship Id="rId15" Type="http://schemas.openxmlformats.org/officeDocument/2006/relationships/image" Target="../media/image196.png"/><Relationship Id="rId16" Type="http://schemas.openxmlformats.org/officeDocument/2006/relationships/image" Target="../media/image197.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18.png"/><Relationship Id="rId4" Type="http://schemas.openxmlformats.org/officeDocument/2006/relationships/image" Target="../media/image219.png"/><Relationship Id="rId5" Type="http://schemas.openxmlformats.org/officeDocument/2006/relationships/image" Target="../media/media199.svg"/><Relationship Id="rId6" Type="http://schemas.openxmlformats.org/officeDocument/2006/relationships/image" Target="../media/image220.png"/><Relationship Id="rId7" Type="http://schemas.openxmlformats.org/officeDocument/2006/relationships/image" Target="../media/media200.svg"/><Relationship Id="rId8" Type="http://schemas.openxmlformats.org/officeDocument/2006/relationships/image" Target="../media/image221.png"/><Relationship Id="rId9" Type="http://schemas.openxmlformats.org/officeDocument/2006/relationships/image" Target="../media/media201.svg"/><Relationship Id="rId10" Type="http://schemas.openxmlformats.org/officeDocument/2006/relationships/image" Target="../media/image222.png"/><Relationship Id="rId11" Type="http://schemas.openxmlformats.org/officeDocument/2006/relationships/image" Target="../media/media202.svg"/><Relationship Id="rId12" Type="http://schemas.openxmlformats.org/officeDocument/2006/relationships/image" Target="../media/image223.png"/><Relationship Id="rId13" Type="http://schemas.openxmlformats.org/officeDocument/2006/relationships/image" Target="../media/media203.svg"/><Relationship Id="rId14" Type="http://schemas.openxmlformats.org/officeDocument/2006/relationships/image" Target="../media/image224.png"/><Relationship Id="rId15" Type="http://schemas.openxmlformats.org/officeDocument/2006/relationships/image" Target="../media/media204.svg"/><Relationship Id="rId16" Type="http://schemas.openxmlformats.org/officeDocument/2006/relationships/image" Target="../media/image225.png"/><Relationship Id="rId17" Type="http://schemas.openxmlformats.org/officeDocument/2006/relationships/image" Target="../media/media205.svg"/><Relationship Id="rId18" Type="http://schemas.openxmlformats.org/officeDocument/2006/relationships/image" Target="../media/image226.png"/><Relationship Id="rId19" Type="http://schemas.openxmlformats.org/officeDocument/2006/relationships/image" Target="../media/media206.sv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hyperlink" Target="https://internationalprobiotics.org/" TargetMode="External"/><Relationship Id="rId4" Type="http://schemas.openxmlformats.org/officeDocument/2006/relationships/image" Target="../media/image118.png"/><Relationship Id="rId5" Type="http://schemas.openxmlformats.org/officeDocument/2006/relationships/image" Target="../media/image227.png"/><Relationship Id="rId6" Type="http://schemas.openxmlformats.org/officeDocument/2006/relationships/image" Target="../media/media207.svg"/><Relationship Id="rId7" Type="http://schemas.openxmlformats.org/officeDocument/2006/relationships/image" Target="../media/image220.png"/><Relationship Id="rId8" Type="http://schemas.openxmlformats.org/officeDocument/2006/relationships/image" Target="../media/image221.png"/><Relationship Id="rId9" Type="http://schemas.openxmlformats.org/officeDocument/2006/relationships/image" Target="../media/image222.png"/><Relationship Id="rId10" Type="http://schemas.openxmlformats.org/officeDocument/2006/relationships/image" Target="../media/image228.png"/><Relationship Id="rId11" Type="http://schemas.openxmlformats.org/officeDocument/2006/relationships/image" Target="../media/media208.svg"/><Relationship Id="rId12" Type="http://schemas.openxmlformats.org/officeDocument/2006/relationships/image" Target="../media/image224.png"/><Relationship Id="rId13" Type="http://schemas.openxmlformats.org/officeDocument/2006/relationships/image" Target="../media/image229.png"/><Relationship Id="rId14" Type="http://schemas.openxmlformats.org/officeDocument/2006/relationships/image" Target="../media/media209.svg"/><Relationship Id="rId15" Type="http://schemas.openxmlformats.org/officeDocument/2006/relationships/image" Target="../media/image226.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media44.svg"/><Relationship Id="rId6" Type="http://schemas.openxmlformats.org/officeDocument/2006/relationships/image" Target="../media/image48.png"/><Relationship Id="rId7" Type="http://schemas.openxmlformats.org/officeDocument/2006/relationships/image" Target="../media/media45.svg"/><Relationship Id="rId8" Type="http://schemas.openxmlformats.org/officeDocument/2006/relationships/image" Target="../media/image49.png"/><Relationship Id="rId9" Type="http://schemas.openxmlformats.org/officeDocument/2006/relationships/image" Target="../media/media46.svg"/><Relationship Id="rId10" Type="http://schemas.openxmlformats.org/officeDocument/2006/relationships/image" Target="../media/image50.png"/><Relationship Id="rId11" Type="http://schemas.openxmlformats.org/officeDocument/2006/relationships/image" Target="../media/media47.svg"/><Relationship Id="rId12" Type="http://schemas.openxmlformats.org/officeDocument/2006/relationships/image" Target="../media/image51.png"/><Relationship Id="rId13" Type="http://schemas.openxmlformats.org/officeDocument/2006/relationships/image" Target="../media/media48.svg"/><Relationship Id="rId14" Type="http://schemas.openxmlformats.org/officeDocument/2006/relationships/image" Target="../media/image52.png"/><Relationship Id="rId15" Type="http://schemas.openxmlformats.org/officeDocument/2006/relationships/image" Target="../media/media49.svg"/><Relationship Id="rId16" Type="http://schemas.openxmlformats.org/officeDocument/2006/relationships/image" Target="../media/image53.png"/><Relationship Id="rId17" Type="http://schemas.openxmlformats.org/officeDocument/2006/relationships/image" Target="../media/media50.svg"/><Relationship Id="rId18" Type="http://schemas.openxmlformats.org/officeDocument/2006/relationships/image" Target="../media/image54.png"/><Relationship Id="rId19" Type="http://schemas.openxmlformats.org/officeDocument/2006/relationships/image" Target="../media/media51.svg"/><Relationship Id="rId20" Type="http://schemas.openxmlformats.org/officeDocument/2006/relationships/image" Target="../media/image55.png"/><Relationship Id="rId21" Type="http://schemas.openxmlformats.org/officeDocument/2006/relationships/image" Target="../media/media52.sv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media53.svg"/><Relationship Id="rId7" Type="http://schemas.openxmlformats.org/officeDocument/2006/relationships/image" Target="../media/image59.png"/><Relationship Id="rId8" Type="http://schemas.openxmlformats.org/officeDocument/2006/relationships/image" Target="../media/media54.svg"/><Relationship Id="rId9" Type="http://schemas.openxmlformats.org/officeDocument/2006/relationships/image" Target="../media/image60.png"/><Relationship Id="rId10" Type="http://schemas.openxmlformats.org/officeDocument/2006/relationships/image" Target="../media/media55.svg"/><Relationship Id="rId11" Type="http://schemas.openxmlformats.org/officeDocument/2006/relationships/image" Target="../media/image61.png"/><Relationship Id="rId12" Type="http://schemas.openxmlformats.org/officeDocument/2006/relationships/image" Target="../media/media56.svg"/><Relationship Id="rId13" Type="http://schemas.openxmlformats.org/officeDocument/2006/relationships/image" Target="../media/image62.png"/><Relationship Id="rId14" Type="http://schemas.openxmlformats.org/officeDocument/2006/relationships/image" Target="../media/media57.svg"/><Relationship Id="rId15" Type="http://schemas.openxmlformats.org/officeDocument/2006/relationships/image" Target="../media/image63.png"/><Relationship Id="rId16" Type="http://schemas.openxmlformats.org/officeDocument/2006/relationships/image" Target="../media/media58.svg"/><Relationship Id="rId17" Type="http://schemas.openxmlformats.org/officeDocument/2006/relationships/image" Target="../media/image64.png"/><Relationship Id="rId18" Type="http://schemas.openxmlformats.org/officeDocument/2006/relationships/image" Target="../media/media59.svg"/><Relationship Id="rId19" Type="http://schemas.openxmlformats.org/officeDocument/2006/relationships/image" Target="../media/image65.png"/><Relationship Id="rId20" Type="http://schemas.openxmlformats.org/officeDocument/2006/relationships/image" Target="../media/media60.svg"/><Relationship Id="rId21" Type="http://schemas.openxmlformats.org/officeDocument/2006/relationships/image" Target="../media/image66.png"/><Relationship Id="rId22" Type="http://schemas.openxmlformats.org/officeDocument/2006/relationships/image" Target="../media/media61.svg"/><Relationship Id="rId23" Type="http://schemas.openxmlformats.org/officeDocument/2006/relationships/image" Target="../media/image67.png"/><Relationship Id="rId24" Type="http://schemas.openxmlformats.org/officeDocument/2006/relationships/image" Target="../media/media62.svg"/><Relationship Id="rId25" Type="http://schemas.openxmlformats.org/officeDocument/2006/relationships/image" Target="../media/image68.png"/><Relationship Id="rId26" Type="http://schemas.openxmlformats.org/officeDocument/2006/relationships/image" Target="../media/media63.svg"/><Relationship Id="rId27" Type="http://schemas.openxmlformats.org/officeDocument/2006/relationships/image" Target="../media/image69.png"/><Relationship Id="rId28" Type="http://schemas.openxmlformats.org/officeDocument/2006/relationships/image" Target="../media/media64.svg"/><Relationship Id="rId29" Type="http://schemas.openxmlformats.org/officeDocument/2006/relationships/image" Target="../media/image70.png"/><Relationship Id="rId30" Type="http://schemas.openxmlformats.org/officeDocument/2006/relationships/image" Target="../media/media65.svg"/><Relationship Id="rId31" Type="http://schemas.openxmlformats.org/officeDocument/2006/relationships/image" Target="../media/image71.png"/><Relationship Id="rId32" Type="http://schemas.openxmlformats.org/officeDocument/2006/relationships/image" Target="../media/media66.svg"/><Relationship Id="rId33" Type="http://schemas.openxmlformats.org/officeDocument/2006/relationships/image" Target="../media/image72.png"/><Relationship Id="rId34" Type="http://schemas.openxmlformats.org/officeDocument/2006/relationships/image" Target="../media/media67.svg"/><Relationship Id="rId35" Type="http://schemas.openxmlformats.org/officeDocument/2006/relationships/image" Target="../media/image73.png"/><Relationship Id="rId36" Type="http://schemas.openxmlformats.org/officeDocument/2006/relationships/image" Target="../media/media68.svg"/><Relationship Id="rId37" Type="http://schemas.openxmlformats.org/officeDocument/2006/relationships/image" Target="../media/image74.png"/><Relationship Id="rId38" Type="http://schemas.openxmlformats.org/officeDocument/2006/relationships/image" Target="../media/media69.svg"/><Relationship Id="rId39" Type="http://schemas.openxmlformats.org/officeDocument/2006/relationships/image" Target="../media/image75.png"/><Relationship Id="rId40" Type="http://schemas.openxmlformats.org/officeDocument/2006/relationships/image" Target="../media/media70.svg"/><Relationship Id="rId41" Type="http://schemas.openxmlformats.org/officeDocument/2006/relationships/image" Target="../media/image76.png"/><Relationship Id="rId42" Type="http://schemas.openxmlformats.org/officeDocument/2006/relationships/image" Target="../media/media71.svg"/><Relationship Id="rId43" Type="http://schemas.openxmlformats.org/officeDocument/2006/relationships/image" Target="../media/image77.png"/><Relationship Id="rId44" Type="http://schemas.openxmlformats.org/officeDocument/2006/relationships/image" Target="../media/media72.svg"/><Relationship Id="rId45" Type="http://schemas.openxmlformats.org/officeDocument/2006/relationships/image" Target="../media/image78.png"/><Relationship Id="rId46" Type="http://schemas.openxmlformats.org/officeDocument/2006/relationships/image" Target="../media/media73.svg"/><Relationship Id="rId47" Type="http://schemas.openxmlformats.org/officeDocument/2006/relationships/image" Target="../media/image79.png"/><Relationship Id="rId48" Type="http://schemas.openxmlformats.org/officeDocument/2006/relationships/image" Target="../media/media74.svg"/><Relationship Id="rId49" Type="http://schemas.openxmlformats.org/officeDocument/2006/relationships/image" Target="../media/image80.png"/><Relationship Id="rId50" Type="http://schemas.openxmlformats.org/officeDocument/2006/relationships/image" Target="../media/media75.svg"/><Relationship Id="rId51" Type="http://schemas.openxmlformats.org/officeDocument/2006/relationships/image" Target="../media/image81.png"/><Relationship Id="rId52" Type="http://schemas.openxmlformats.org/officeDocument/2006/relationships/image" Target="../media/media76.svg"/><Relationship Id="rId53" Type="http://schemas.openxmlformats.org/officeDocument/2006/relationships/image" Target="../media/image82.png"/><Relationship Id="rId54" Type="http://schemas.openxmlformats.org/officeDocument/2006/relationships/image" Target="../media/media77.svg"/><Relationship Id="rId55" Type="http://schemas.openxmlformats.org/officeDocument/2006/relationships/image" Target="../media/image83.png"/><Relationship Id="rId56" Type="http://schemas.openxmlformats.org/officeDocument/2006/relationships/image" Target="../media/media78.svg"/><Relationship Id="rId57" Type="http://schemas.openxmlformats.org/officeDocument/2006/relationships/image" Target="../media/image84.png"/><Relationship Id="rId58" Type="http://schemas.openxmlformats.org/officeDocument/2006/relationships/image" Target="../media/media79.svg"/><Relationship Id="rId59" Type="http://schemas.openxmlformats.org/officeDocument/2006/relationships/image" Target="../media/image85.png"/><Relationship Id="rId60" Type="http://schemas.openxmlformats.org/officeDocument/2006/relationships/image" Target="../media/media80.svg"/><Relationship Id="rId61" Type="http://schemas.openxmlformats.org/officeDocument/2006/relationships/image" Target="../media/image86.png"/><Relationship Id="rId62" Type="http://schemas.openxmlformats.org/officeDocument/2006/relationships/image" Target="../media/media81.svg"/><Relationship Id="rId63" Type="http://schemas.openxmlformats.org/officeDocument/2006/relationships/image" Target="../media/image87.png"/><Relationship Id="rId64" Type="http://schemas.openxmlformats.org/officeDocument/2006/relationships/image" Target="../media/media82.svg"/><Relationship Id="rId65" Type="http://schemas.openxmlformats.org/officeDocument/2006/relationships/image" Target="../media/image88.png"/><Relationship Id="rId66" Type="http://schemas.openxmlformats.org/officeDocument/2006/relationships/image" Target="../media/media83.svg"/><Relationship Id="rId67" Type="http://schemas.openxmlformats.org/officeDocument/2006/relationships/image" Target="../media/image89.png"/><Relationship Id="rId68" Type="http://schemas.openxmlformats.org/officeDocument/2006/relationships/image" Target="../media/media84.svg"/><Relationship Id="rId69" Type="http://schemas.openxmlformats.org/officeDocument/2006/relationships/image" Target="../media/image90.png"/><Relationship Id="rId70" Type="http://schemas.openxmlformats.org/officeDocument/2006/relationships/image" Target="../media/media85.svg"/><Relationship Id="rId71" Type="http://schemas.openxmlformats.org/officeDocument/2006/relationships/image" Target="../media/image91.png"/><Relationship Id="rId72" Type="http://schemas.openxmlformats.org/officeDocument/2006/relationships/image" Target="../media/media86.svg"/><Relationship Id="rId73" Type="http://schemas.openxmlformats.org/officeDocument/2006/relationships/image" Target="../media/image92.png"/><Relationship Id="rId74" Type="http://schemas.openxmlformats.org/officeDocument/2006/relationships/image" Target="../media/media87.sv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media88.sv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60.png"/><Relationship Id="rId9" Type="http://schemas.openxmlformats.org/officeDocument/2006/relationships/image" Target="../media/image95.png"/><Relationship Id="rId10" Type="http://schemas.openxmlformats.org/officeDocument/2006/relationships/image" Target="../media/media89.svg"/><Relationship Id="rId11" Type="http://schemas.openxmlformats.org/officeDocument/2006/relationships/image" Target="../media/image96.png"/><Relationship Id="rId12" Type="http://schemas.openxmlformats.org/officeDocument/2006/relationships/image" Target="../media/media90.svg"/><Relationship Id="rId13" Type="http://schemas.openxmlformats.org/officeDocument/2006/relationships/image" Target="../media/image97.png"/><Relationship Id="rId14" Type="http://schemas.openxmlformats.org/officeDocument/2006/relationships/image" Target="../media/media91.svg"/><Relationship Id="rId15" Type="http://schemas.openxmlformats.org/officeDocument/2006/relationships/image" Target="../media/image98.png"/><Relationship Id="rId16" Type="http://schemas.openxmlformats.org/officeDocument/2006/relationships/image" Target="../media/media92.svg"/><Relationship Id="rId17" Type="http://schemas.openxmlformats.org/officeDocument/2006/relationships/image" Target="../media/image65.png"/><Relationship Id="rId18" Type="http://schemas.openxmlformats.org/officeDocument/2006/relationships/image" Target="../media/image66.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9.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image" Target="../media/image55.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media93.svg"/><Relationship Id="rId6" Type="http://schemas.openxmlformats.org/officeDocument/2006/relationships/image" Target="../media/image102.png"/><Relationship Id="rId7" Type="http://schemas.openxmlformats.org/officeDocument/2006/relationships/image" Target="../media/media94.svg"/><Relationship Id="rId8" Type="http://schemas.openxmlformats.org/officeDocument/2006/relationships/image" Target="../media/image103.png"/><Relationship Id="rId9" Type="http://schemas.openxmlformats.org/officeDocument/2006/relationships/image" Target="../media/media95.svg"/><Relationship Id="rId10" Type="http://schemas.openxmlformats.org/officeDocument/2006/relationships/image" Target="../media/image104.png"/><Relationship Id="rId11" Type="http://schemas.openxmlformats.org/officeDocument/2006/relationships/image" Target="../media/media96.svg"/><Relationship Id="rId12" Type="http://schemas.openxmlformats.org/officeDocument/2006/relationships/image" Target="../media/image105.png"/><Relationship Id="rId13" Type="http://schemas.openxmlformats.org/officeDocument/2006/relationships/image" Target="../media/media97.svg"/><Relationship Id="rId14" Type="http://schemas.openxmlformats.org/officeDocument/2006/relationships/image" Target="../media/image106.png"/><Relationship Id="rId15" Type="http://schemas.openxmlformats.org/officeDocument/2006/relationships/image" Target="../media/media98.svg"/><Relationship Id="rId16" Type="http://schemas.openxmlformats.org/officeDocument/2006/relationships/image" Target="../media/image107.png"/><Relationship Id="rId17" Type="http://schemas.openxmlformats.org/officeDocument/2006/relationships/image" Target="../media/media99.svg"/><Relationship Id="rId18" Type="http://schemas.openxmlformats.org/officeDocument/2006/relationships/image" Target="../media/image108.png"/><Relationship Id="rId19" Type="http://schemas.openxmlformats.org/officeDocument/2006/relationships/image" Target="../media/media100.svg"/><Relationship Id="rId20" Type="http://schemas.openxmlformats.org/officeDocument/2006/relationships/image" Target="../media/image109.png"/><Relationship Id="rId21" Type="http://schemas.openxmlformats.org/officeDocument/2006/relationships/image" Target="../media/media101.sv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0.png"/><Relationship Id="rId4" Type="http://schemas.openxmlformats.org/officeDocument/2006/relationships/image" Target="../media/image101.png"/><Relationship Id="rId5" Type="http://schemas.openxmlformats.org/officeDocument/2006/relationships/image" Target="../media/image111.png"/><Relationship Id="rId6" Type="http://schemas.openxmlformats.org/officeDocument/2006/relationships/image" Target="../media/media102.svg"/><Relationship Id="rId7" Type="http://schemas.openxmlformats.org/officeDocument/2006/relationships/image" Target="../media/image103.png"/><Relationship Id="rId8" Type="http://schemas.openxmlformats.org/officeDocument/2006/relationships/image" Target="../media/image104.png"/><Relationship Id="rId9" Type="http://schemas.openxmlformats.org/officeDocument/2006/relationships/image" Target="../media/image105.png"/><Relationship Id="rId10" Type="http://schemas.openxmlformats.org/officeDocument/2006/relationships/image" Target="../media/image112.png"/><Relationship Id="rId11" Type="http://schemas.openxmlformats.org/officeDocument/2006/relationships/image" Target="../media/media103.svg"/><Relationship Id="rId12" Type="http://schemas.openxmlformats.org/officeDocument/2006/relationships/image" Target="../media/image107.png"/><Relationship Id="rId13" Type="http://schemas.openxmlformats.org/officeDocument/2006/relationships/image" Target="../media/image113.png"/><Relationship Id="rId14" Type="http://schemas.openxmlformats.org/officeDocument/2006/relationships/image" Target="../media/media104.svg"/><Relationship Id="rId15" Type="http://schemas.openxmlformats.org/officeDocument/2006/relationships/image" Target="../media/image109.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4.png"/><Relationship Id="rId4" Type="http://schemas.openxmlformats.org/officeDocument/2006/relationships/image" Target="../media/image115.png"/><Relationship Id="rId5" Type="http://schemas.openxmlformats.org/officeDocument/2006/relationships/image" Target="../media/media105.svg"/><Relationship Id="rId6" Type="http://schemas.openxmlformats.org/officeDocument/2006/relationships/image" Target="../media/image116.png"/><Relationship Id="rId7" Type="http://schemas.openxmlformats.org/officeDocument/2006/relationships/image" Target="../media/media106.svg"/><Relationship Id="rId8" Type="http://schemas.openxmlformats.org/officeDocument/2006/relationships/image" Target="../media/image117.png"/><Relationship Id="rId9" Type="http://schemas.openxmlformats.org/officeDocument/2006/relationships/image" Target="../media/media107.svg"/><Relationship Id="rId10" Type="http://schemas.openxmlformats.org/officeDocument/2006/relationships/image" Target="../media/image118.png"/><Relationship Id="rId11" Type="http://schemas.openxmlformats.org/officeDocument/2006/relationships/image" Target="../media/media108.svg"/><Relationship Id="rId12" Type="http://schemas.openxmlformats.org/officeDocument/2006/relationships/image" Target="../media/image119.png"/><Relationship Id="rId13" Type="http://schemas.openxmlformats.org/officeDocument/2006/relationships/image" Target="../media/media109.svg"/><Relationship Id="rId14" Type="http://schemas.openxmlformats.org/officeDocument/2006/relationships/image" Target="../media/image120.png"/><Relationship Id="rId15" Type="http://schemas.openxmlformats.org/officeDocument/2006/relationships/image" Target="../media/media110.svg"/><Relationship Id="rId16" Type="http://schemas.openxmlformats.org/officeDocument/2006/relationships/image" Target="../media/image121.png"/><Relationship Id="rId17" Type="http://schemas.openxmlformats.org/officeDocument/2006/relationships/image" Target="../media/media111.svg"/><Relationship Id="rId18" Type="http://schemas.openxmlformats.org/officeDocument/2006/relationships/image" Target="../media/image122.png"/><Relationship Id="rId19" Type="http://schemas.openxmlformats.org/officeDocument/2006/relationships/image" Target="../media/media112.svg"/><Relationship Id="rId20" Type="http://schemas.openxmlformats.org/officeDocument/2006/relationships/image" Target="../media/image123.png"/><Relationship Id="rId21" Type="http://schemas.openxmlformats.org/officeDocument/2006/relationships/image" Target="../media/media113.svg"/><Relationship Id="rId22" Type="http://schemas.openxmlformats.org/officeDocument/2006/relationships/image" Target="../media/image124.png"/><Relationship Id="rId23" Type="http://schemas.openxmlformats.org/officeDocument/2006/relationships/image" Target="../media/media114.svg"/><Relationship Id="rId24" Type="http://schemas.openxmlformats.org/officeDocument/2006/relationships/image" Target="../media/image125.png"/><Relationship Id="rId25" Type="http://schemas.openxmlformats.org/officeDocument/2006/relationships/image" Target="../media/media115.svg"/><Relationship Id="rId26" Type="http://schemas.openxmlformats.org/officeDocument/2006/relationships/image" Target="../media/image126.png"/><Relationship Id="rId27" Type="http://schemas.openxmlformats.org/officeDocument/2006/relationships/image" Target="../media/media116.sv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Slide 1">
    <p:bg>
      <p:bgPr shadeToTitle="0">
        <a:solidFill>
          <a:srgbClr val="57AC8F"/>
        </a:solidFill>
      </p:bgPr>
    </p:bg>
    <p:spTree>
      <p:nvGrpSpPr>
        <p:cNvPr id="1" name=""/>
        <p:cNvGrpSpPr/>
        <p:nvPr/>
      </p:nvGrpSpPr>
      <p:grpSpPr bwMode="auto">
        <a:xfrm>
          <a:off x="0" y="0"/>
          <a:ext cx="0" cy="0"/>
          <a:chOff x="0" y="0"/>
          <a:chExt cx="0" cy="0"/>
        </a:xfrm>
      </p:grpSpPr>
      <p:pic>
        <p:nvPicPr>
          <p:cNvPr id="13" name="Picture 12"/>
          <p:cNvPicPr>
            <a:picLocks noChangeAspect="1"/>
          </p:cNvPicPr>
          <p:nvPr/>
        </p:nvPicPr>
        <p:blipFill>
          <a:blip r:embed="rId3"/>
          <a:stretch/>
        </p:blipFill>
        <p:spPr bwMode="auto">
          <a:xfrm>
            <a:off x="3112" y="857"/>
            <a:ext cx="24380951" cy="13714285"/>
          </a:xfrm>
          <a:prstGeom prst="rect">
            <a:avLst/>
          </a:prstGeom>
        </p:spPr>
      </p:pic>
      <p:sp>
        <p:nvSpPr>
          <p:cNvPr id="2" name="Text 0"/>
          <p:cNvSpPr/>
          <p:nvPr/>
        </p:nvSpPr>
        <p:spPr bwMode="auto">
          <a:xfrm>
            <a:off x="1524191" y="5111558"/>
            <a:ext cx="9713414" cy="3810000"/>
          </a:xfrm>
          <a:prstGeom prst="rect">
            <a:avLst/>
          </a:prstGeom>
          <a:noFill/>
          <a:ln/>
        </p:spPr>
        <p:txBody>
          <a:bodyPr wrap="square" lIns="0" tIns="0" rIns="0" bIns="0" rtlCol="0" anchor="ctr"/>
          <a:lstStyle/>
          <a:p>
            <a:pPr marL="0" indent="0" algn="l">
              <a:lnSpc>
                <a:spcPts val="12960"/>
              </a:lnSpc>
              <a:buNone/>
              <a:defRPr/>
            </a:pPr>
            <a:r>
              <a:rPr lang="en-US" sz="12000">
                <a:solidFill>
                  <a:srgbClr val="FFFFFF">
                    <a:alpha val="100000"/>
                  </a:srgbClr>
                </a:solidFill>
                <a:latin typeface="Suisse Int'l Light"/>
                <a:ea typeface="Suisse Int'l Light"/>
                <a:cs typeface="Suisse Int'l Light"/>
              </a:rPr>
              <a:t>Quattrobiotic </a:t>
            </a:r>
            <a:endParaRPr lang="en-US" sz="12000"/>
          </a:p>
          <a:p>
            <a:pPr marL="0" indent="0" algn="l">
              <a:lnSpc>
                <a:spcPts val="12960"/>
              </a:lnSpc>
              <a:buNone/>
              <a:defRPr/>
            </a:pPr>
            <a:r>
              <a:rPr lang="en-US" sz="12000">
                <a:solidFill>
                  <a:srgbClr val="FFFFFF">
                    <a:alpha val="100000"/>
                  </a:srgbClr>
                </a:solidFill>
                <a:latin typeface="Suisse Int'l Light"/>
                <a:ea typeface="Suisse Int'l Light"/>
                <a:cs typeface="Suisse Int'l Light"/>
              </a:rPr>
              <a:t>Formula</a:t>
            </a:r>
            <a:endParaRPr lang="en-US" sz="12000"/>
          </a:p>
        </p:txBody>
      </p:sp>
      <p:pic>
        <p:nvPicPr>
          <p:cNvPr id="3" name="Image 0" descr=" "/>
          <p:cNvPicPr>
            <a:picLocks noChangeAspect="1"/>
          </p:cNvPicPr>
          <p:nvPr/>
        </p:nvPicPr>
        <p:blipFill>
          <a:blip r:embed="rId4">
            <a:extLst>
              <a:ext uri="{96DAC541-7B7A-43D3-8B79-37D633B846F1}">
                <asvg:svgBlip xmlns:asvg="http://schemas.microsoft.com/office/drawing/2016/SVG/main" r:embed="rId5"/>
              </a:ext>
            </a:extLst>
          </a:blip>
          <a:stretch/>
        </p:blipFill>
        <p:spPr bwMode="auto">
          <a:xfrm>
            <a:off x="3924029" y="1599193"/>
            <a:ext cx="343704" cy="460585"/>
          </a:xfrm>
          <a:prstGeom prst="rect">
            <a:avLst/>
          </a:prstGeom>
        </p:spPr>
      </p:pic>
      <p:pic>
        <p:nvPicPr>
          <p:cNvPr id="4" name="Image 1" descr=" "/>
          <p:cNvPicPr>
            <a:picLocks noChangeAspect="1"/>
          </p:cNvPicPr>
          <p:nvPr/>
        </p:nvPicPr>
        <p:blipFill>
          <a:blip r:embed="rId6">
            <a:extLst>
              <a:ext uri="{96DAC541-7B7A-43D3-8B79-37D633B846F1}">
                <asvg:svgBlip xmlns:asvg="http://schemas.microsoft.com/office/drawing/2016/SVG/main" r:embed="rId7"/>
              </a:ext>
            </a:extLst>
          </a:blip>
          <a:stretch/>
        </p:blipFill>
        <p:spPr bwMode="auto">
          <a:xfrm>
            <a:off x="3438944" y="1599087"/>
            <a:ext cx="69732" cy="452180"/>
          </a:xfrm>
          <a:prstGeom prst="rect">
            <a:avLst/>
          </a:prstGeom>
        </p:spPr>
      </p:pic>
      <p:pic>
        <p:nvPicPr>
          <p:cNvPr id="5" name="Image 2" descr=" "/>
          <p:cNvPicPr>
            <a:picLocks noChangeAspect="1"/>
          </p:cNvPicPr>
          <p:nvPr/>
        </p:nvPicPr>
        <p:blipFill>
          <a:blip r:embed="rId8">
            <a:extLst>
              <a:ext uri="{96DAC541-7B7A-43D3-8B79-37D633B846F1}">
                <asvg:svgBlip xmlns:asvg="http://schemas.microsoft.com/office/drawing/2016/SVG/main" r:embed="rId9"/>
              </a:ext>
            </a:extLst>
          </a:blip>
          <a:stretch/>
        </p:blipFill>
        <p:spPr bwMode="auto">
          <a:xfrm>
            <a:off x="3569583" y="1728299"/>
            <a:ext cx="293911" cy="331376"/>
          </a:xfrm>
          <a:prstGeom prst="rect">
            <a:avLst/>
          </a:prstGeom>
        </p:spPr>
      </p:pic>
      <p:pic>
        <p:nvPicPr>
          <p:cNvPr id="6" name="Image 3" descr=" "/>
          <p:cNvPicPr>
            <a:picLocks noChangeAspect="1"/>
          </p:cNvPicPr>
          <p:nvPr/>
        </p:nvPicPr>
        <p:blipFill>
          <a:blip r:embed="rId10">
            <a:extLst>
              <a:ext uri="{96DAC541-7B7A-43D3-8B79-37D633B846F1}">
                <asvg:svgBlip xmlns:asvg="http://schemas.microsoft.com/office/drawing/2016/SVG/main" r:embed="rId11"/>
              </a:ext>
            </a:extLst>
          </a:blip>
          <a:stretch/>
        </p:blipFill>
        <p:spPr bwMode="auto">
          <a:xfrm>
            <a:off x="3079277" y="1719892"/>
            <a:ext cx="315682" cy="339889"/>
          </a:xfrm>
          <a:prstGeom prst="rect">
            <a:avLst/>
          </a:prstGeom>
        </p:spPr>
      </p:pic>
      <p:pic>
        <p:nvPicPr>
          <p:cNvPr id="7" name="Image 4" descr=" "/>
          <p:cNvPicPr>
            <a:picLocks noChangeAspect="1"/>
          </p:cNvPicPr>
          <p:nvPr/>
        </p:nvPicPr>
        <p:blipFill>
          <a:blip r:embed="rId12">
            <a:extLst>
              <a:ext uri="{96DAC541-7B7A-43D3-8B79-37D633B846F1}">
                <asvg:svgBlip xmlns:asvg="http://schemas.microsoft.com/office/drawing/2016/SVG/main" r:embed="rId13"/>
              </a:ext>
            </a:extLst>
          </a:blip>
          <a:stretch/>
        </p:blipFill>
        <p:spPr bwMode="auto">
          <a:xfrm>
            <a:off x="2961816" y="1599087"/>
            <a:ext cx="69732" cy="452180"/>
          </a:xfrm>
          <a:prstGeom prst="rect">
            <a:avLst/>
          </a:prstGeom>
        </p:spPr>
      </p:pic>
      <p:pic>
        <p:nvPicPr>
          <p:cNvPr id="8" name="Image 5" descr=" "/>
          <p:cNvPicPr>
            <a:picLocks noChangeAspect="1"/>
          </p:cNvPicPr>
          <p:nvPr/>
        </p:nvPicPr>
        <p:blipFill>
          <a:blip r:embed="rId14">
            <a:extLst>
              <a:ext uri="{96DAC541-7B7A-43D3-8B79-37D633B846F1}">
                <asvg:svgBlip xmlns:asvg="http://schemas.microsoft.com/office/drawing/2016/SVG/main" r:embed="rId15"/>
              </a:ext>
            </a:extLst>
          </a:blip>
          <a:stretch/>
        </p:blipFill>
        <p:spPr bwMode="auto">
          <a:xfrm>
            <a:off x="2557438" y="1719784"/>
            <a:ext cx="343704" cy="339889"/>
          </a:xfrm>
          <a:prstGeom prst="rect">
            <a:avLst/>
          </a:prstGeom>
        </p:spPr>
      </p:pic>
      <p:pic>
        <p:nvPicPr>
          <p:cNvPr id="9" name="Image 6" descr=" "/>
          <p:cNvPicPr>
            <a:picLocks noChangeAspect="1"/>
          </p:cNvPicPr>
          <p:nvPr/>
        </p:nvPicPr>
        <p:blipFill>
          <a:blip r:embed="rId16">
            <a:extLst>
              <a:ext uri="{96DAC541-7B7A-43D3-8B79-37D633B846F1}">
                <asvg:svgBlip xmlns:asvg="http://schemas.microsoft.com/office/drawing/2016/SVG/main" r:embed="rId17"/>
              </a:ext>
            </a:extLst>
          </a:blip>
          <a:stretch/>
        </p:blipFill>
        <p:spPr bwMode="auto">
          <a:xfrm>
            <a:off x="1984489" y="1719892"/>
            <a:ext cx="341226" cy="339889"/>
          </a:xfrm>
          <a:prstGeom prst="rect">
            <a:avLst/>
          </a:prstGeom>
        </p:spPr>
      </p:pic>
      <p:pic>
        <p:nvPicPr>
          <p:cNvPr id="10" name="Image 7" descr=" "/>
          <p:cNvPicPr>
            <a:picLocks noChangeAspect="1"/>
          </p:cNvPicPr>
          <p:nvPr/>
        </p:nvPicPr>
        <p:blipFill>
          <a:blip r:embed="rId18">
            <a:extLst>
              <a:ext uri="{96DAC541-7B7A-43D3-8B79-37D633B846F1}">
                <asvg:svgBlip xmlns:asvg="http://schemas.microsoft.com/office/drawing/2016/SVG/main" r:embed="rId19"/>
              </a:ext>
            </a:extLst>
          </a:blip>
          <a:stretch/>
        </p:blipFill>
        <p:spPr bwMode="auto">
          <a:xfrm>
            <a:off x="2373458" y="1720755"/>
            <a:ext cx="165655" cy="330514"/>
          </a:xfrm>
          <a:prstGeom prst="rect">
            <a:avLst/>
          </a:prstGeom>
        </p:spPr>
      </p:pic>
      <p:pic>
        <p:nvPicPr>
          <p:cNvPr id="11" name="Image 8" descr=" "/>
          <p:cNvPicPr>
            <a:picLocks noChangeAspect="1"/>
          </p:cNvPicPr>
          <p:nvPr/>
        </p:nvPicPr>
        <p:blipFill>
          <a:blip r:embed="rId20">
            <a:extLst>
              <a:ext uri="{96DAC541-7B7A-43D3-8B79-37D633B846F1}">
                <asvg:svgBlip xmlns:asvg="http://schemas.microsoft.com/office/drawing/2016/SVG/main" r:embed="rId21"/>
              </a:ext>
            </a:extLst>
          </a:blip>
          <a:stretch/>
        </p:blipFill>
        <p:spPr bwMode="auto">
          <a:xfrm>
            <a:off x="1638505" y="1719892"/>
            <a:ext cx="315682" cy="339889"/>
          </a:xfrm>
          <a:prstGeom prst="rect">
            <a:avLst/>
          </a:prstGeom>
        </p:spPr>
      </p:pic>
      <p:sp>
        <p:nvSpPr>
          <p:cNvPr id="12" name="Text 1"/>
          <p:cNvSpPr/>
          <p:nvPr/>
        </p:nvSpPr>
        <p:spPr bwMode="auto">
          <a:xfrm>
            <a:off x="1524191" y="9258300"/>
            <a:ext cx="6494745" cy="715433"/>
          </a:xfrm>
          <a:prstGeom prst="rect">
            <a:avLst/>
          </a:prstGeom>
          <a:noFill/>
          <a:ln/>
        </p:spPr>
        <p:txBody>
          <a:bodyPr wrap="square" lIns="0" tIns="0" rIns="0" bIns="0" rtlCol="0" anchor="t"/>
          <a:lstStyle/>
          <a:p>
            <a:pPr marL="0" indent="0" algn="l">
              <a:lnSpc>
                <a:spcPts val="4440"/>
              </a:lnSpc>
              <a:buNone/>
              <a:defRPr/>
            </a:pPr>
            <a:r>
              <a:rPr lang="en-US" sz="3700">
                <a:solidFill>
                  <a:srgbClr val="FFFFFF">
                    <a:alpha val="100000"/>
                  </a:srgbClr>
                </a:solidFill>
                <a:latin typeface="Suisse Int'l Light"/>
                <a:ea typeface="Suisse Int'l Light"/>
                <a:cs typeface="Suisse Int'l Light"/>
              </a:rPr>
              <a:t>4 Levels of Intestinal Protection*</a:t>
            </a:r>
            <a:endParaRPr lang="en-US" sz="3700"/>
          </a:p>
        </p:txBody>
      </p:sp>
      <p:sp>
        <p:nvSpPr>
          <p:cNvPr id="14" name="TextBox 13"/>
          <p:cNvSpPr txBox="1"/>
          <p:nvPr/>
        </p:nvSpPr>
        <p:spPr bwMode="auto">
          <a:xfrm>
            <a:off x="209576" y="12542981"/>
            <a:ext cx="9123974" cy="646331"/>
          </a:xfrm>
          <a:prstGeom prst="rect">
            <a:avLst/>
          </a:prstGeom>
          <a:noFill/>
          <a:ln>
            <a:solidFill>
              <a:schemeClr val="bg1"/>
            </a:solidFill>
          </a:ln>
        </p:spPr>
        <p:txBody>
          <a:bodyPr wrap="square" rtlCol="0">
            <a:spAutoFit/>
          </a:bodyPr>
          <a:lstStyle/>
          <a:p>
            <a:pPr algn="ctr">
              <a:defRPr/>
            </a:pPr>
            <a:r>
              <a:rPr lang="en-US">
                <a:solidFill>
                  <a:schemeClr val="bg1"/>
                </a:solidFill>
                <a:latin typeface="Suisse Intl"/>
              </a:rPr>
              <a:t>*T</a:t>
            </a:r>
            <a:r>
              <a:rPr lang="en-US" b="1">
                <a:solidFill>
                  <a:schemeClr val="bg1"/>
                </a:solidFill>
                <a:latin typeface="Suisse Intl"/>
              </a:rPr>
              <a:t>his statement has not been evaluated by the Food and Drug Administration. This product is not intended to diagnose, treat, cure, or prevent any disease</a:t>
            </a:r>
            <a:r>
              <a:rPr lang="en-US">
                <a:solidFill>
                  <a:schemeClr val="bg1"/>
                </a:solidFill>
                <a:latin typeface="Suisse Intl"/>
              </a:rPr>
              <a:t>.  </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Slide 10">
    <p:bg>
      <p:bgPr shadeToTitle="0">
        <a:solidFill>
          <a:srgbClr val="FFFFFF"/>
        </a:solidFill>
      </p:bgPr>
    </p:bg>
    <p:spTree>
      <p:nvGrpSpPr>
        <p:cNvPr id="1" name=""/>
        <p:cNvGrpSpPr/>
        <p:nvPr/>
      </p:nvGrpSpPr>
      <p:grpSpPr bwMode="auto">
        <a:xfrm>
          <a:off x="0" y="0"/>
          <a:ext cx="0" cy="0"/>
          <a:chOff x="0" y="0"/>
          <a:chExt cx="0" cy="0"/>
        </a:xfrm>
      </p:grpSpPr>
      <p:pic>
        <p:nvPicPr>
          <p:cNvPr id="23" name="Picture 22"/>
          <p:cNvPicPr>
            <a:picLocks noChangeAspect="1"/>
          </p:cNvPicPr>
          <p:nvPr/>
        </p:nvPicPr>
        <p:blipFill>
          <a:blip r:embed="rId3"/>
          <a:stretch/>
        </p:blipFill>
        <p:spPr bwMode="auto">
          <a:xfrm>
            <a:off x="3112" y="857"/>
            <a:ext cx="24380951" cy="13714285"/>
          </a:xfrm>
          <a:prstGeom prst="rect">
            <a:avLst/>
          </a:prstGeom>
        </p:spPr>
      </p:pic>
      <p:sp>
        <p:nvSpPr>
          <p:cNvPr id="2" name="Text 0"/>
          <p:cNvSpPr/>
          <p:nvPr/>
        </p:nvSpPr>
        <p:spPr bwMode="auto">
          <a:xfrm>
            <a:off x="5536834" y="1244600"/>
            <a:ext cx="13326082" cy="2313517"/>
          </a:xfrm>
          <a:prstGeom prst="rect">
            <a:avLst/>
          </a:prstGeom>
          <a:noFill/>
          <a:ln/>
        </p:spPr>
        <p:txBody>
          <a:bodyPr wrap="square" lIns="0" tIns="0" rIns="0" bIns="0" rtlCol="0" anchor="t"/>
          <a:lstStyle/>
          <a:p>
            <a:pPr marL="0" indent="0" algn="ctr">
              <a:lnSpc>
                <a:spcPts val="11952"/>
              </a:lnSpc>
              <a:buNone/>
              <a:defRPr/>
            </a:pPr>
            <a:r>
              <a:rPr lang="en-US" sz="7200">
                <a:solidFill>
                  <a:srgbClr val="000000">
                    <a:alpha val="100000"/>
                  </a:srgbClr>
                </a:solidFill>
                <a:latin typeface="Suisse Int'l Light"/>
                <a:ea typeface="Suisse Int'l Light"/>
                <a:cs typeface="Suisse Int'l Light"/>
              </a:rPr>
              <a:t>Quattrobiotic</a:t>
            </a:r>
            <a:r>
              <a:rPr lang="en-US" sz="7200">
                <a:solidFill>
                  <a:srgbClr val="000000">
                    <a:alpha val="100000"/>
                  </a:srgbClr>
                </a:solidFill>
                <a:latin typeface="Suisse Int'l Light"/>
                <a:ea typeface="Suisse Int'l Light"/>
                <a:cs typeface="Suisse Int'l Light"/>
              </a:rPr>
              <a:t> Formula </a:t>
            </a:r>
            <a:endParaRPr/>
          </a:p>
          <a:p>
            <a:pPr marL="0" indent="0" algn="ctr">
              <a:lnSpc>
                <a:spcPts val="11952"/>
              </a:lnSpc>
              <a:buNone/>
              <a:defRPr/>
            </a:pPr>
            <a:r>
              <a:rPr lang="en-US" sz="3700">
                <a:solidFill>
                  <a:srgbClr val="000000">
                    <a:alpha val="100000"/>
                  </a:srgbClr>
                </a:solidFill>
                <a:latin typeface="Suisse Int'l Light"/>
                <a:ea typeface="Suisse Int'l Light"/>
                <a:cs typeface="Suisse Int'l Light"/>
              </a:rPr>
              <a:t>Contains 4 Types of Bacteria</a:t>
            </a:r>
            <a:endParaRPr lang="en-US" sz="7200"/>
          </a:p>
        </p:txBody>
      </p:sp>
      <p:sp>
        <p:nvSpPr>
          <p:cNvPr id="3" name="Text 1"/>
          <p:cNvSpPr/>
          <p:nvPr/>
        </p:nvSpPr>
        <p:spPr bwMode="auto">
          <a:xfrm>
            <a:off x="2565721" y="7459095"/>
            <a:ext cx="6494745" cy="1274233"/>
          </a:xfrm>
          <a:prstGeom prst="rect">
            <a:avLst/>
          </a:prstGeom>
          <a:noFill/>
          <a:ln/>
        </p:spPr>
        <p:txBody>
          <a:bodyPr wrap="square" lIns="0" tIns="0" rIns="0" bIns="0" rtlCol="0" anchor="t"/>
          <a:lstStyle/>
          <a:p>
            <a:pPr marL="0" indent="0" algn="l">
              <a:lnSpc>
                <a:spcPts val="4440"/>
              </a:lnSpc>
              <a:buNone/>
              <a:defRPr/>
            </a:pPr>
            <a:r>
              <a:rPr lang="en-US" sz="3700" i="1">
                <a:solidFill>
                  <a:srgbClr val="000000">
                    <a:alpha val="100000"/>
                  </a:srgbClr>
                </a:solidFill>
                <a:latin typeface="Suisse Int'l Light Italic"/>
                <a:ea typeface="Suisse Int'l Light Italic"/>
                <a:cs typeface="Suisse Int'l Light Italic"/>
              </a:rPr>
              <a:t>Lactobacillus</a:t>
            </a:r>
            <a:endParaRPr lang="en-US" sz="3700" i="1"/>
          </a:p>
          <a:p>
            <a:pPr marL="0" indent="0" algn="l">
              <a:lnSpc>
                <a:spcPts val="4440"/>
              </a:lnSpc>
              <a:buNone/>
              <a:defRPr/>
            </a:pPr>
            <a:r>
              <a:rPr lang="en-US" sz="3700" i="1">
                <a:solidFill>
                  <a:srgbClr val="000000">
                    <a:alpha val="100000"/>
                  </a:srgbClr>
                </a:solidFill>
                <a:latin typeface="Suisse Int'l Light Italic"/>
                <a:ea typeface="Suisse Int'l Light Italic"/>
                <a:cs typeface="Suisse Int'l Light Italic"/>
              </a:rPr>
              <a:t>plantarum</a:t>
            </a:r>
            <a:r>
              <a:rPr lang="en-US" sz="3700">
                <a:solidFill>
                  <a:srgbClr val="000000">
                    <a:alpha val="100000"/>
                  </a:srgbClr>
                </a:solidFill>
                <a:latin typeface="Suisse Int'l Light Italic"/>
                <a:ea typeface="Suisse Int'l Light Italic"/>
                <a:cs typeface="Suisse Int'l Light Italic"/>
              </a:rPr>
              <a:t>* </a:t>
            </a:r>
            <a:endParaRPr lang="en-US" sz="3700"/>
          </a:p>
        </p:txBody>
      </p:sp>
      <p:sp>
        <p:nvSpPr>
          <p:cNvPr id="4" name="Text 2"/>
          <p:cNvSpPr/>
          <p:nvPr/>
        </p:nvSpPr>
        <p:spPr bwMode="auto">
          <a:xfrm>
            <a:off x="18400366" y="5121787"/>
            <a:ext cx="3738240" cy="1274233"/>
          </a:xfrm>
          <a:prstGeom prst="rect">
            <a:avLst/>
          </a:prstGeom>
          <a:noFill/>
          <a:ln/>
        </p:spPr>
        <p:txBody>
          <a:bodyPr wrap="square" lIns="0" tIns="0" rIns="0" bIns="0" rtlCol="0" anchor="t"/>
          <a:lstStyle/>
          <a:p>
            <a:pPr marL="0" indent="0" algn="r">
              <a:lnSpc>
                <a:spcPts val="4440"/>
              </a:lnSpc>
              <a:buNone/>
              <a:defRPr/>
            </a:pPr>
            <a:r>
              <a:rPr lang="en-US" sz="3700" i="1">
                <a:solidFill>
                  <a:srgbClr val="000000">
                    <a:alpha val="100000"/>
                  </a:srgbClr>
                </a:solidFill>
                <a:latin typeface="Suisse Int'l Light Italic"/>
                <a:ea typeface="Suisse Int'l Light Italic"/>
                <a:cs typeface="Suisse Int'l Light Italic"/>
              </a:rPr>
              <a:t>Bifidobacterium</a:t>
            </a:r>
            <a:endParaRPr lang="en-US" sz="3700" i="1"/>
          </a:p>
          <a:p>
            <a:pPr marL="0" indent="0" algn="r">
              <a:lnSpc>
                <a:spcPts val="4440"/>
              </a:lnSpc>
              <a:buNone/>
              <a:defRPr/>
            </a:pPr>
            <a:r>
              <a:rPr lang="en-US" sz="3700" i="1">
                <a:solidFill>
                  <a:srgbClr val="000000">
                    <a:alpha val="100000"/>
                  </a:srgbClr>
                </a:solidFill>
                <a:latin typeface="Suisse Int'l Light Italic"/>
                <a:ea typeface="Suisse Int'l Light Italic"/>
                <a:cs typeface="Suisse Int'l Light Italic"/>
              </a:rPr>
              <a:t>lactis</a:t>
            </a:r>
            <a:r>
              <a:rPr lang="en-US" sz="3700">
                <a:solidFill>
                  <a:srgbClr val="000000">
                    <a:alpha val="100000"/>
                  </a:srgbClr>
                </a:solidFill>
                <a:latin typeface="Suisse Int'l Light Italic"/>
                <a:ea typeface="Suisse Int'l Light Italic"/>
                <a:cs typeface="Suisse Int'l Light Italic"/>
              </a:rPr>
              <a:t>*</a:t>
            </a:r>
            <a:endParaRPr lang="en-US" sz="3700"/>
          </a:p>
        </p:txBody>
      </p:sp>
      <p:sp>
        <p:nvSpPr>
          <p:cNvPr id="5" name="Text 3"/>
          <p:cNvSpPr/>
          <p:nvPr/>
        </p:nvSpPr>
        <p:spPr bwMode="auto">
          <a:xfrm>
            <a:off x="15313881" y="7459095"/>
            <a:ext cx="6494745" cy="1274233"/>
          </a:xfrm>
          <a:prstGeom prst="rect">
            <a:avLst/>
          </a:prstGeom>
          <a:noFill/>
          <a:ln/>
        </p:spPr>
        <p:txBody>
          <a:bodyPr wrap="square" lIns="0" tIns="0" rIns="0" bIns="0" rtlCol="0" anchor="t"/>
          <a:lstStyle/>
          <a:p>
            <a:pPr marL="0" indent="0" algn="r">
              <a:lnSpc>
                <a:spcPts val="4440"/>
              </a:lnSpc>
              <a:buNone/>
              <a:defRPr/>
            </a:pPr>
            <a:r>
              <a:rPr lang="en-US" sz="3700" i="1">
                <a:solidFill>
                  <a:srgbClr val="000000">
                    <a:alpha val="100000"/>
                  </a:srgbClr>
                </a:solidFill>
                <a:latin typeface="Suisse Int'l Light Italic"/>
                <a:ea typeface="Suisse Int'l Light Italic"/>
                <a:cs typeface="Suisse Int'l Light Italic"/>
              </a:rPr>
              <a:t>Lactobacillus </a:t>
            </a:r>
            <a:endParaRPr lang="en-US" sz="3700" i="1"/>
          </a:p>
          <a:p>
            <a:pPr marL="0" indent="0" algn="r">
              <a:lnSpc>
                <a:spcPts val="4440"/>
              </a:lnSpc>
              <a:buNone/>
              <a:defRPr/>
            </a:pPr>
            <a:r>
              <a:rPr lang="en-US" sz="3700" i="1">
                <a:solidFill>
                  <a:srgbClr val="000000">
                    <a:alpha val="100000"/>
                  </a:srgbClr>
                </a:solidFill>
                <a:latin typeface="Suisse Int'l Light Italic"/>
                <a:ea typeface="Suisse Int'l Light Italic"/>
                <a:cs typeface="Suisse Int'l Light Italic"/>
              </a:rPr>
              <a:t>rhamnosus </a:t>
            </a:r>
            <a:endParaRPr lang="en-US" sz="3700" i="1"/>
          </a:p>
        </p:txBody>
      </p:sp>
      <p:pic>
        <p:nvPicPr>
          <p:cNvPr id="6" name="Image 0" descr=" "/>
          <p:cNvPicPr>
            <a:picLocks noChangeAspect="1"/>
          </p:cNvPicPr>
          <p:nvPr/>
        </p:nvPicPr>
        <p:blipFill>
          <a:blip r:embed="rId4">
            <a:extLst>
              <a:ext uri="{96DAC541-7B7A-43D3-8B79-37D633B846F1}">
                <asvg:svgBlip xmlns:asvg="http://schemas.microsoft.com/office/drawing/2016/SVG/main" r:embed="rId5"/>
              </a:ext>
            </a:extLst>
          </a:blip>
          <a:stretch/>
        </p:blipFill>
        <p:spPr bwMode="auto">
          <a:xfrm>
            <a:off x="2565721" y="6486529"/>
            <a:ext cx="7811476" cy="12700"/>
          </a:xfrm>
          <a:prstGeom prst="rect">
            <a:avLst/>
          </a:prstGeom>
        </p:spPr>
      </p:pic>
      <p:pic>
        <p:nvPicPr>
          <p:cNvPr id="7" name="Image 1" descr=" "/>
          <p:cNvPicPr>
            <a:picLocks noChangeAspect="1"/>
          </p:cNvPicPr>
          <p:nvPr/>
        </p:nvPicPr>
        <p:blipFill>
          <a:blip r:embed="rId4"/>
          <a:stretch/>
        </p:blipFill>
        <p:spPr bwMode="auto">
          <a:xfrm>
            <a:off x="13997149" y="6486529"/>
            <a:ext cx="7811476" cy="12700"/>
          </a:xfrm>
          <a:prstGeom prst="rect">
            <a:avLst/>
          </a:prstGeom>
        </p:spPr>
      </p:pic>
      <p:pic>
        <p:nvPicPr>
          <p:cNvPr id="8" name="Image 2" descr=" "/>
          <p:cNvPicPr>
            <a:picLocks noChangeAspect="1"/>
          </p:cNvPicPr>
          <p:nvPr/>
        </p:nvPicPr>
        <p:blipFill>
          <a:blip r:embed="rId6">
            <a:extLst>
              <a:ext uri="{96DAC541-7B7A-43D3-8B79-37D633B846F1}">
                <asvg:svgBlip xmlns:asvg="http://schemas.microsoft.com/office/drawing/2016/SVG/main" r:embed="rId7"/>
              </a:ext>
            </a:extLst>
          </a:blip>
          <a:stretch/>
        </p:blipFill>
        <p:spPr bwMode="auto">
          <a:xfrm>
            <a:off x="2565721" y="8823837"/>
            <a:ext cx="7811476" cy="12700"/>
          </a:xfrm>
          <a:prstGeom prst="rect">
            <a:avLst/>
          </a:prstGeom>
        </p:spPr>
      </p:pic>
      <p:pic>
        <p:nvPicPr>
          <p:cNvPr id="9" name="Image 3" descr=" "/>
          <p:cNvPicPr>
            <a:picLocks noChangeAspect="1"/>
          </p:cNvPicPr>
          <p:nvPr/>
        </p:nvPicPr>
        <p:blipFill>
          <a:blip r:embed="rId6"/>
          <a:stretch/>
        </p:blipFill>
        <p:spPr bwMode="auto">
          <a:xfrm>
            <a:off x="13997149" y="8823837"/>
            <a:ext cx="7811476" cy="12700"/>
          </a:xfrm>
          <a:prstGeom prst="rect">
            <a:avLst/>
          </a:prstGeom>
        </p:spPr>
      </p:pic>
      <p:sp>
        <p:nvSpPr>
          <p:cNvPr id="10" name="Text 4"/>
          <p:cNvSpPr/>
          <p:nvPr/>
        </p:nvSpPr>
        <p:spPr bwMode="auto">
          <a:xfrm>
            <a:off x="2565721" y="5121787"/>
            <a:ext cx="2874793" cy="1274233"/>
          </a:xfrm>
          <a:prstGeom prst="rect">
            <a:avLst/>
          </a:prstGeom>
          <a:noFill/>
          <a:ln/>
        </p:spPr>
        <p:txBody>
          <a:bodyPr wrap="square" lIns="0" tIns="0" rIns="0" bIns="0" rtlCol="0" anchor="t"/>
          <a:lstStyle/>
          <a:p>
            <a:pPr marL="0" indent="0" algn="l">
              <a:lnSpc>
                <a:spcPts val="4440"/>
              </a:lnSpc>
              <a:buNone/>
              <a:defRPr/>
            </a:pPr>
            <a:r>
              <a:rPr lang="en-US" sz="3700" i="1">
                <a:solidFill>
                  <a:srgbClr val="000000">
                    <a:alpha val="100000"/>
                  </a:srgbClr>
                </a:solidFill>
                <a:latin typeface="Suisse Int'l Light Italic"/>
                <a:ea typeface="Suisse Int'l Light Italic"/>
                <a:cs typeface="Suisse Int'l Light Italic"/>
              </a:rPr>
              <a:t>Lactobacillus</a:t>
            </a:r>
            <a:endParaRPr lang="en-US" sz="3700" i="1"/>
          </a:p>
          <a:p>
            <a:pPr marL="0" indent="0" algn="l">
              <a:lnSpc>
                <a:spcPts val="4440"/>
              </a:lnSpc>
              <a:buNone/>
              <a:defRPr/>
            </a:pPr>
            <a:r>
              <a:rPr lang="en-US" sz="3700" i="1">
                <a:solidFill>
                  <a:srgbClr val="000000">
                    <a:alpha val="100000"/>
                  </a:srgbClr>
                </a:solidFill>
                <a:latin typeface="Suisse Int'l Light Italic"/>
                <a:ea typeface="Suisse Int'l Light Italic"/>
                <a:cs typeface="Suisse Int'l Light Italic"/>
              </a:rPr>
              <a:t>johnsonii</a:t>
            </a:r>
            <a:r>
              <a:rPr lang="en-US" sz="3700">
                <a:solidFill>
                  <a:srgbClr val="000000">
                    <a:alpha val="100000"/>
                  </a:srgbClr>
                </a:solidFill>
                <a:latin typeface="Suisse Int'l Light Italic"/>
                <a:ea typeface="Suisse Int'l Light Italic"/>
                <a:cs typeface="Suisse Int'l Light Italic"/>
              </a:rPr>
              <a:t>* </a:t>
            </a:r>
            <a:endParaRPr lang="en-US" sz="3700"/>
          </a:p>
        </p:txBody>
      </p:sp>
      <p:sp>
        <p:nvSpPr>
          <p:cNvPr id="11" name="Text 5"/>
          <p:cNvSpPr/>
          <p:nvPr/>
        </p:nvSpPr>
        <p:spPr bwMode="auto">
          <a:xfrm>
            <a:off x="13289399" y="11516950"/>
            <a:ext cx="9132441" cy="1041400"/>
          </a:xfrm>
          <a:prstGeom prst="rect">
            <a:avLst/>
          </a:prstGeom>
          <a:noFill/>
          <a:ln/>
        </p:spPr>
        <p:txBody>
          <a:bodyPr wrap="square" lIns="0" tIns="0" rIns="0" bIns="0" rtlCol="0" anchor="t"/>
          <a:lstStyle/>
          <a:p>
            <a:pPr marL="0" indent="0" algn="r">
              <a:lnSpc>
                <a:spcPts val="3600"/>
              </a:lnSpc>
              <a:buNone/>
              <a:defRPr/>
            </a:pPr>
            <a:r>
              <a:rPr lang="en-US" sz="3000">
                <a:solidFill>
                  <a:srgbClr val="000000">
                    <a:alpha val="30000"/>
                  </a:srgbClr>
                </a:solidFill>
                <a:latin typeface="Suisse Int'l Light"/>
                <a:ea typeface="Suisse Int'l Light"/>
                <a:cs typeface="Suisse Int'l Light"/>
              </a:rPr>
              <a:t>*Patent-Protected Probiotic Blend: JPL934™ </a:t>
            </a:r>
            <a:endParaRPr lang="en-US" sz="3000"/>
          </a:p>
        </p:txBody>
      </p:sp>
      <p:sp>
        <p:nvSpPr>
          <p:cNvPr id="12" name="Text 6"/>
          <p:cNvSpPr/>
          <p:nvPr/>
        </p:nvSpPr>
        <p:spPr bwMode="auto">
          <a:xfrm>
            <a:off x="2565721" y="10388599"/>
            <a:ext cx="4140184" cy="2120367"/>
          </a:xfrm>
          <a:prstGeom prst="rect">
            <a:avLst/>
          </a:prstGeom>
          <a:noFill/>
          <a:ln/>
        </p:spPr>
        <p:txBody>
          <a:bodyPr wrap="square" lIns="0" tIns="0" rIns="0" bIns="0" rtlCol="0" anchor="t"/>
          <a:lstStyle/>
          <a:p>
            <a:pPr marL="0" indent="0" algn="l">
              <a:lnSpc>
                <a:spcPts val="11817"/>
              </a:lnSpc>
              <a:buNone/>
              <a:defRPr/>
            </a:pPr>
            <a:r>
              <a:rPr lang="en-US" sz="9850">
                <a:solidFill>
                  <a:srgbClr val="57AC8F">
                    <a:alpha val="100000"/>
                  </a:srgbClr>
                </a:solidFill>
                <a:latin typeface="Suisse Int'l Thin"/>
                <a:ea typeface="Suisse Int'l Thin"/>
                <a:cs typeface="Suisse Int'l Thin"/>
              </a:rPr>
              <a:t>12</a:t>
            </a:r>
            <a:r>
              <a:rPr lang="en-US" sz="5300">
                <a:solidFill>
                  <a:srgbClr val="57AC8F">
                    <a:alpha val="100000"/>
                  </a:srgbClr>
                </a:solidFill>
                <a:latin typeface="Suisse Int'l Light"/>
                <a:ea typeface="Suisse Int'l Light"/>
                <a:cs typeface="Suisse Int'l Light"/>
              </a:rPr>
              <a:t> </a:t>
            </a:r>
            <a:r>
              <a:rPr lang="en-US" sz="3700">
                <a:solidFill>
                  <a:srgbClr val="57AC8F">
                    <a:alpha val="100000"/>
                  </a:srgbClr>
                </a:solidFill>
                <a:latin typeface="Suisse Int'l Light"/>
                <a:ea typeface="Suisse Int'l Light"/>
                <a:cs typeface="Suisse Int'l Light"/>
              </a:rPr>
              <a:t>billion CFU</a:t>
            </a:r>
            <a:endParaRPr lang="en-US" sz="9850"/>
          </a:p>
          <a:p>
            <a:pPr marL="0" indent="0" algn="l">
              <a:lnSpc>
                <a:spcPts val="4440"/>
              </a:lnSpc>
              <a:buNone/>
              <a:defRPr/>
            </a:pPr>
            <a:r>
              <a:rPr lang="en-US" sz="3700">
                <a:solidFill>
                  <a:srgbClr val="57AC8F">
                    <a:alpha val="100000"/>
                  </a:srgbClr>
                </a:solidFill>
                <a:latin typeface="Suisse Int'l Light"/>
                <a:ea typeface="Suisse Int'l Light"/>
                <a:cs typeface="Suisse Int'l Light"/>
              </a:rPr>
              <a:t>per capsule</a:t>
            </a:r>
            <a:endParaRPr lang="en-US" sz="9850"/>
          </a:p>
        </p:txBody>
      </p:sp>
      <p:pic>
        <p:nvPicPr>
          <p:cNvPr id="13" name="Image 4" descr=" "/>
          <p:cNvPicPr>
            <a:picLocks noChangeAspect="1"/>
          </p:cNvPicPr>
          <p:nvPr/>
        </p:nvPicPr>
        <p:blipFill>
          <a:blip r:embed="rId8"/>
          <a:stretch/>
        </p:blipFill>
        <p:spPr bwMode="auto">
          <a:xfrm>
            <a:off x="23142367" y="891425"/>
            <a:ext cx="215853" cy="289256"/>
          </a:xfrm>
          <a:prstGeom prst="rect">
            <a:avLst/>
          </a:prstGeom>
        </p:spPr>
      </p:pic>
      <p:pic>
        <p:nvPicPr>
          <p:cNvPr id="14" name="Image 5" descr=" "/>
          <p:cNvPicPr>
            <a:picLocks noChangeAspect="1"/>
          </p:cNvPicPr>
          <p:nvPr/>
        </p:nvPicPr>
        <p:blipFill>
          <a:blip r:embed="rId9"/>
          <a:stretch/>
        </p:blipFill>
        <p:spPr bwMode="auto">
          <a:xfrm>
            <a:off x="22837727" y="891358"/>
            <a:ext cx="43798" cy="283978"/>
          </a:xfrm>
          <a:prstGeom prst="rect">
            <a:avLst/>
          </a:prstGeom>
        </p:spPr>
      </p:pic>
      <p:pic>
        <p:nvPicPr>
          <p:cNvPr id="15" name="Image 6" descr=" "/>
          <p:cNvPicPr>
            <a:picLocks noChangeAspect="1"/>
          </p:cNvPicPr>
          <p:nvPr/>
        </p:nvPicPr>
        <p:blipFill>
          <a:blip r:embed="rId10"/>
          <a:stretch/>
        </p:blipFill>
        <p:spPr bwMode="auto">
          <a:xfrm>
            <a:off x="22919767" y="972502"/>
            <a:ext cx="184582" cy="208110"/>
          </a:xfrm>
          <a:prstGeom prst="rect">
            <a:avLst/>
          </a:prstGeom>
        </p:spPr>
      </p:pic>
      <p:pic>
        <p:nvPicPr>
          <p:cNvPr id="16" name="Image 7" descr=" "/>
          <p:cNvPicPr>
            <a:picLocks noChangeAspect="1"/>
          </p:cNvPicPr>
          <p:nvPr/>
        </p:nvPicPr>
        <p:blipFill>
          <a:blip r:embed="rId11">
            <a:extLst>
              <a:ext uri="{96DAC541-7B7A-43D3-8B79-37D633B846F1}">
                <asvg:svgBlip xmlns:asvg="http://schemas.microsoft.com/office/drawing/2016/SVG/main" r:embed="rId12"/>
              </a:ext>
            </a:extLst>
          </a:blip>
          <a:stretch/>
        </p:blipFill>
        <p:spPr bwMode="auto">
          <a:xfrm>
            <a:off x="22611840" y="967223"/>
            <a:ext cx="198251" cy="213457"/>
          </a:xfrm>
          <a:prstGeom prst="rect">
            <a:avLst/>
          </a:prstGeom>
        </p:spPr>
      </p:pic>
      <p:pic>
        <p:nvPicPr>
          <p:cNvPr id="17" name="Image 8" descr=" "/>
          <p:cNvPicPr>
            <a:picLocks noChangeAspect="1"/>
          </p:cNvPicPr>
          <p:nvPr/>
        </p:nvPicPr>
        <p:blipFill>
          <a:blip r:embed="rId13">
            <a:extLst>
              <a:ext uri="{96DAC541-7B7A-43D3-8B79-37D633B846F1}">
                <asvg:svgBlip xmlns:asvg="http://schemas.microsoft.com/office/drawing/2016/SVG/main" r:embed="rId14"/>
              </a:ext>
            </a:extLst>
          </a:blip>
          <a:stretch/>
        </p:blipFill>
        <p:spPr bwMode="auto">
          <a:xfrm>
            <a:off x="22538074" y="891358"/>
            <a:ext cx="43798" cy="283978"/>
          </a:xfrm>
          <a:prstGeom prst="rect">
            <a:avLst/>
          </a:prstGeom>
        </p:spPr>
      </p:pic>
      <p:pic>
        <p:nvPicPr>
          <p:cNvPr id="18" name="Image 9" descr=" "/>
          <p:cNvPicPr>
            <a:picLocks noChangeAspect="1"/>
          </p:cNvPicPr>
          <p:nvPr/>
        </p:nvPicPr>
        <p:blipFill>
          <a:blip r:embed="rId15">
            <a:extLst>
              <a:ext uri="{96DAC541-7B7A-43D3-8B79-37D633B846F1}">
                <asvg:svgBlip xmlns:asvg="http://schemas.microsoft.com/office/drawing/2016/SVG/main" r:embed="rId16"/>
              </a:ext>
            </a:extLst>
          </a:blip>
          <a:stretch/>
        </p:blipFill>
        <p:spPr bwMode="auto">
          <a:xfrm>
            <a:off x="22284117" y="967156"/>
            <a:ext cx="215853" cy="213457"/>
          </a:xfrm>
          <a:prstGeom prst="rect">
            <a:avLst/>
          </a:prstGeom>
        </p:spPr>
      </p:pic>
      <p:pic>
        <p:nvPicPr>
          <p:cNvPr id="19" name="Image 10" descr=" "/>
          <p:cNvPicPr>
            <a:picLocks noChangeAspect="1"/>
          </p:cNvPicPr>
          <p:nvPr/>
        </p:nvPicPr>
        <p:blipFill>
          <a:blip r:embed="rId17">
            <a:extLst>
              <a:ext uri="{96DAC541-7B7A-43D3-8B79-37D633B846F1}">
                <asvg:svgBlip xmlns:asvg="http://schemas.microsoft.com/office/drawing/2016/SVG/main" r:embed="rId18"/>
              </a:ext>
            </a:extLst>
          </a:blip>
          <a:stretch/>
        </p:blipFill>
        <p:spPr bwMode="auto">
          <a:xfrm>
            <a:off x="21924304" y="967223"/>
            <a:ext cx="214302" cy="213457"/>
          </a:xfrm>
          <a:prstGeom prst="rect">
            <a:avLst/>
          </a:prstGeom>
        </p:spPr>
      </p:pic>
      <p:pic>
        <p:nvPicPr>
          <p:cNvPr id="20" name="Image 11" descr=" "/>
          <p:cNvPicPr>
            <a:picLocks noChangeAspect="1"/>
          </p:cNvPicPr>
          <p:nvPr/>
        </p:nvPicPr>
        <p:blipFill>
          <a:blip r:embed="rId19"/>
          <a:stretch/>
        </p:blipFill>
        <p:spPr bwMode="auto">
          <a:xfrm>
            <a:off x="22168574" y="967767"/>
            <a:ext cx="104031" cy="207569"/>
          </a:xfrm>
          <a:prstGeom prst="rect">
            <a:avLst/>
          </a:prstGeom>
        </p:spPr>
      </p:pic>
      <p:pic>
        <p:nvPicPr>
          <p:cNvPr id="21" name="Image 12" descr=" "/>
          <p:cNvPicPr>
            <a:picLocks noChangeAspect="1"/>
          </p:cNvPicPr>
          <p:nvPr/>
        </p:nvPicPr>
        <p:blipFill>
          <a:blip r:embed="rId20"/>
          <a:stretch/>
        </p:blipFill>
        <p:spPr bwMode="auto">
          <a:xfrm>
            <a:off x="21707013" y="967223"/>
            <a:ext cx="198251" cy="213457"/>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Slide 11">
    <p:bg>
      <p:bgPr shadeToTitle="0">
        <a:solidFill>
          <a:srgbClr val="FFFFFF"/>
        </a:solidFill>
      </p:bgPr>
    </p:bg>
    <p:spTree>
      <p:nvGrpSpPr>
        <p:cNvPr id="1" name=""/>
        <p:cNvGrpSpPr/>
        <p:nvPr/>
      </p:nvGrpSpPr>
      <p:grpSpPr bwMode="auto">
        <a:xfrm>
          <a:off x="0" y="0"/>
          <a:ext cx="0" cy="0"/>
          <a:chOff x="0" y="0"/>
          <a:chExt cx="0" cy="0"/>
        </a:xfrm>
      </p:grpSpPr>
      <p:sp>
        <p:nvSpPr>
          <p:cNvPr id="2" name="Text 0"/>
          <p:cNvSpPr/>
          <p:nvPr/>
        </p:nvSpPr>
        <p:spPr bwMode="auto">
          <a:xfrm>
            <a:off x="1549594" y="1524000"/>
            <a:ext cx="21110038" cy="2146300"/>
          </a:xfrm>
          <a:prstGeom prst="rect">
            <a:avLst/>
          </a:prstGeom>
          <a:noFill/>
          <a:ln/>
        </p:spPr>
        <p:txBody>
          <a:bodyPr wrap="square" lIns="0" tIns="0" rIns="0" bIns="0" rtlCol="0" anchor="t"/>
          <a:lstStyle/>
          <a:p>
            <a:pPr marL="0" indent="0" algn="l">
              <a:lnSpc>
                <a:spcPts val="8640"/>
              </a:lnSpc>
              <a:buNone/>
              <a:defRPr/>
            </a:pPr>
            <a:r>
              <a:rPr lang="en-US" sz="7200">
                <a:solidFill>
                  <a:srgbClr val="000000">
                    <a:alpha val="100000"/>
                  </a:srgbClr>
                </a:solidFill>
                <a:latin typeface="Suisse Int'l Light"/>
                <a:ea typeface="Suisse Int'l Light"/>
                <a:cs typeface="Suisse Int'l Light"/>
              </a:rPr>
              <a:t>Patent-Protected Probiotic Blend: JPL934</a:t>
            </a:r>
            <a:r>
              <a:rPr lang="en-US" sz="3600" baseline="30000">
                <a:solidFill>
                  <a:srgbClr val="000000">
                    <a:alpha val="100000"/>
                  </a:srgbClr>
                </a:solidFill>
                <a:latin typeface="Suisse Int'l Light"/>
                <a:ea typeface="Suisse Int'l Light"/>
                <a:cs typeface="Suisse Int'l Light"/>
              </a:rPr>
              <a:t>TM</a:t>
            </a:r>
            <a:r>
              <a:rPr lang="en-US" sz="7200">
                <a:solidFill>
                  <a:srgbClr val="000000">
                    <a:alpha val="100000"/>
                  </a:srgbClr>
                </a:solidFill>
                <a:latin typeface="Suisse Int'l Light"/>
                <a:ea typeface="Suisse Int'l Light"/>
                <a:cs typeface="Suisse Int'l Light"/>
              </a:rPr>
              <a:t> </a:t>
            </a:r>
            <a:endParaRPr lang="en-US" sz="7200"/>
          </a:p>
        </p:txBody>
      </p:sp>
      <p:sp>
        <p:nvSpPr>
          <p:cNvPr id="3" name="Text 1"/>
          <p:cNvSpPr/>
          <p:nvPr/>
        </p:nvSpPr>
        <p:spPr bwMode="auto">
          <a:xfrm>
            <a:off x="1905238" y="3797300"/>
            <a:ext cx="21452981" cy="1041400"/>
          </a:xfrm>
          <a:prstGeom prst="rect">
            <a:avLst/>
          </a:prstGeom>
          <a:noFill/>
          <a:ln/>
        </p:spPr>
        <p:txBody>
          <a:bodyPr wrap="square" lIns="0" tIns="0" rIns="0" bIns="0" rtlCol="0" anchor="t"/>
          <a:lstStyle/>
          <a:p>
            <a:pPr marL="0" indent="0" algn="l">
              <a:lnSpc>
                <a:spcPts val="3600"/>
              </a:lnSpc>
              <a:buNone/>
              <a:defRPr/>
            </a:pPr>
            <a:r>
              <a:rPr lang="en-US" sz="3000">
                <a:solidFill>
                  <a:srgbClr val="000000">
                    <a:alpha val="100000"/>
                  </a:srgbClr>
                </a:solidFill>
                <a:latin typeface="Suisse Int'l Light"/>
                <a:ea typeface="Suisse Int'l Light"/>
                <a:cs typeface="Suisse Int'l Light"/>
              </a:rPr>
              <a:t>In a double-blind, placebo-controlled clinical study, participants taking the JPL934 blend experienced significant relief of lower gastrointestinal symptoms, including abdominal pain and bloating, after 8 weeks of use.</a:t>
            </a:r>
            <a:r>
              <a:rPr lang="en-US" sz="3000" baseline="30000">
                <a:solidFill>
                  <a:srgbClr val="000000">
                    <a:alpha val="100000"/>
                  </a:srgbClr>
                </a:solidFill>
                <a:latin typeface="Suisse Int'l Light"/>
                <a:ea typeface="Suisse Int'l Light"/>
                <a:cs typeface="Suisse Int'l Light"/>
              </a:rPr>
              <a:t> [3]*</a:t>
            </a:r>
            <a:r>
              <a:rPr lang="en-US" sz="3200"/>
              <a:t>†</a:t>
            </a:r>
            <a:endParaRPr lang="en-US" sz="3000"/>
          </a:p>
        </p:txBody>
      </p:sp>
      <p:sp>
        <p:nvSpPr>
          <p:cNvPr id="4" name="Text 2"/>
          <p:cNvSpPr/>
          <p:nvPr/>
        </p:nvSpPr>
        <p:spPr bwMode="auto">
          <a:xfrm>
            <a:off x="1905239" y="10998200"/>
            <a:ext cx="21452980" cy="1041400"/>
          </a:xfrm>
          <a:prstGeom prst="rect">
            <a:avLst/>
          </a:prstGeom>
          <a:noFill/>
          <a:ln/>
        </p:spPr>
        <p:txBody>
          <a:bodyPr wrap="square" lIns="0" tIns="0" rIns="0" bIns="0" rtlCol="0" anchor="t"/>
          <a:lstStyle/>
          <a:p>
            <a:pPr marL="0" indent="0" algn="l">
              <a:lnSpc>
                <a:spcPts val="3600"/>
              </a:lnSpc>
              <a:buNone/>
              <a:defRPr/>
            </a:pPr>
            <a:r>
              <a:rPr lang="en-US" sz="3000">
                <a:solidFill>
                  <a:srgbClr val="000000">
                    <a:alpha val="100000"/>
                  </a:srgbClr>
                </a:solidFill>
                <a:latin typeface="Suisse Intl"/>
                <a:ea typeface="Suisse Int'l Light"/>
                <a:cs typeface="Suisse Int'l Light"/>
              </a:rPr>
              <a:t>In an in vivo study on mice, the blend demonstrated anti-inflammatory activity and helped reduce colitis-like symptoms</a:t>
            </a:r>
            <a:r>
              <a:rPr lang="en-US" sz="2800" baseline="30000">
                <a:solidFill>
                  <a:srgbClr val="000000">
                    <a:alpha val="100000"/>
                  </a:srgbClr>
                </a:solidFill>
                <a:latin typeface="Suisse Intl"/>
                <a:ea typeface="Suisse Int'l Light"/>
              </a:rPr>
              <a:t> [</a:t>
            </a:r>
            <a:r>
              <a:rPr lang="en-US" sz="2800" baseline="30000">
                <a:solidFill>
                  <a:srgbClr val="000000">
                    <a:alpha val="100000"/>
                  </a:srgbClr>
                </a:solidFill>
                <a:latin typeface="Suisse Intl"/>
                <a:ea typeface="Suisse Int'l Light"/>
                <a:cs typeface="Suisse Int'l Light"/>
              </a:rPr>
              <a:t>4]</a:t>
            </a:r>
            <a:r>
              <a:rPr lang="en-US" sz="3200">
                <a:latin typeface="Suisse Intl"/>
              </a:rPr>
              <a:t> ‡†. </a:t>
            </a:r>
            <a:endParaRPr lang="en-US" sz="3000" baseline="30000">
              <a:latin typeface="Suisse Intl"/>
            </a:endParaRPr>
          </a:p>
        </p:txBody>
      </p:sp>
      <p:sp>
        <p:nvSpPr>
          <p:cNvPr id="5" name="Text 3"/>
          <p:cNvSpPr/>
          <p:nvPr/>
        </p:nvSpPr>
        <p:spPr bwMode="auto">
          <a:xfrm rot="16199999">
            <a:off x="377828" y="7495992"/>
            <a:ext cx="3169007" cy="537884"/>
          </a:xfrm>
          <a:prstGeom prst="rect">
            <a:avLst/>
          </a:prstGeom>
          <a:noFill/>
          <a:ln/>
        </p:spPr>
        <p:txBody>
          <a:bodyPr wrap="square" lIns="0" tIns="0" rIns="0" bIns="0" rtlCol="0" anchor="t"/>
          <a:lstStyle/>
          <a:p>
            <a:pPr marL="0" indent="0" algn="l">
              <a:lnSpc>
                <a:spcPts val="3600"/>
              </a:lnSpc>
              <a:buNone/>
              <a:defRPr/>
            </a:pPr>
            <a:r>
              <a:rPr lang="en-US" sz="3000">
                <a:solidFill>
                  <a:srgbClr val="000000">
                    <a:alpha val="100000"/>
                  </a:srgbClr>
                </a:solidFill>
                <a:latin typeface="Suisse Intl"/>
                <a:ea typeface="Suisse Int'l Light"/>
                <a:cs typeface="Suisse Int'l Light"/>
              </a:rPr>
              <a:t>Stomach Pain*</a:t>
            </a:r>
            <a:r>
              <a:rPr lang="en-US" sz="3200">
                <a:latin typeface="Suisse Intl"/>
              </a:rPr>
              <a:t> †</a:t>
            </a:r>
            <a:endParaRPr lang="en-US" sz="3000">
              <a:latin typeface="Suisse Intl"/>
            </a:endParaRPr>
          </a:p>
        </p:txBody>
      </p:sp>
      <p:sp>
        <p:nvSpPr>
          <p:cNvPr id="6" name="Text 4"/>
          <p:cNvSpPr/>
          <p:nvPr/>
        </p:nvSpPr>
        <p:spPr bwMode="auto">
          <a:xfrm>
            <a:off x="2743543" y="9690100"/>
            <a:ext cx="2167738" cy="389467"/>
          </a:xfrm>
          <a:prstGeom prst="rect">
            <a:avLst/>
          </a:prstGeom>
          <a:noFill/>
          <a:ln/>
        </p:spPr>
        <p:txBody>
          <a:bodyPr wrap="square" lIns="0" tIns="0" rIns="0" bIns="0" rtlCol="0" anchor="t"/>
          <a:lstStyle/>
          <a:p>
            <a:pPr marL="0" indent="0" algn="l">
              <a:lnSpc>
                <a:spcPts val="2400"/>
              </a:lnSpc>
              <a:buNone/>
              <a:defRPr/>
            </a:pPr>
            <a:r>
              <a:rPr lang="en-US" sz="2000">
                <a:solidFill>
                  <a:srgbClr val="000000">
                    <a:alpha val="100000"/>
                  </a:srgbClr>
                </a:solidFill>
                <a:latin typeface="Suisse Int'l Light"/>
                <a:ea typeface="Suisse Int'l Light"/>
                <a:cs typeface="Suisse Int'l Light"/>
              </a:rPr>
              <a:t>ID-JPL934 group</a:t>
            </a:r>
            <a:endParaRPr lang="en-US" sz="2000"/>
          </a:p>
        </p:txBody>
      </p:sp>
      <p:pic>
        <p:nvPicPr>
          <p:cNvPr id="7" name="Image 0" descr=" "/>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803625" y="9544050"/>
            <a:ext cx="3962896" cy="12700"/>
          </a:xfrm>
          <a:prstGeom prst="rect">
            <a:avLst/>
          </a:prstGeom>
        </p:spPr>
      </p:pic>
      <p:sp>
        <p:nvSpPr>
          <p:cNvPr id="8" name="Text 5"/>
          <p:cNvSpPr/>
          <p:nvPr/>
        </p:nvSpPr>
        <p:spPr bwMode="auto">
          <a:xfrm>
            <a:off x="3859720" y="5778500"/>
            <a:ext cx="1486086" cy="584200"/>
          </a:xfrm>
          <a:prstGeom prst="rect">
            <a:avLst/>
          </a:prstGeom>
          <a:noFill/>
          <a:ln/>
        </p:spPr>
        <p:txBody>
          <a:bodyPr wrap="square" lIns="0" tIns="0" rIns="0" bIns="0" rtlCol="0" anchor="t"/>
          <a:lstStyle/>
          <a:p>
            <a:pPr marL="0" indent="0" algn="l">
              <a:lnSpc>
                <a:spcPts val="3600"/>
              </a:lnSpc>
              <a:buNone/>
              <a:defRPr/>
            </a:pPr>
            <a:r>
              <a:rPr lang="en-US" sz="3000">
                <a:solidFill>
                  <a:srgbClr val="000000">
                    <a:alpha val="100000"/>
                  </a:srgbClr>
                </a:solidFill>
                <a:latin typeface="Suisse Int'l Light"/>
                <a:ea typeface="Suisse Int'l Light"/>
                <a:cs typeface="Suisse Int'l Light"/>
              </a:rPr>
              <a:t>66.55%</a:t>
            </a:r>
            <a:endParaRPr lang="en-US" sz="3000"/>
          </a:p>
        </p:txBody>
      </p:sp>
      <p:pic>
        <p:nvPicPr>
          <p:cNvPr id="9" name="Image 1" descr=" "/>
          <p:cNvPicPr>
            <a:picLocks noChangeAspect="1"/>
          </p:cNvPicPr>
          <p:nvPr/>
        </p:nvPicPr>
        <p:blipFill>
          <a:blip r:embed="rId5">
            <a:extLst>
              <a:ext uri="{96DAC541-7B7A-43D3-8B79-37D633B846F1}">
                <asvg:svgBlip xmlns:asvg="http://schemas.microsoft.com/office/drawing/2016/SVG/main" r:embed="rId6"/>
              </a:ext>
            </a:extLst>
          </a:blip>
          <a:stretch/>
        </p:blipFill>
        <p:spPr bwMode="auto">
          <a:xfrm>
            <a:off x="2337092" y="5778500"/>
            <a:ext cx="1333667" cy="3454399"/>
          </a:xfrm>
          <a:prstGeom prst="rect">
            <a:avLst/>
          </a:prstGeom>
        </p:spPr>
      </p:pic>
      <p:pic>
        <p:nvPicPr>
          <p:cNvPr id="10" name="Image 2" descr=" "/>
          <p:cNvPicPr>
            <a:picLocks noChangeAspect="1"/>
          </p:cNvPicPr>
          <p:nvPr/>
        </p:nvPicPr>
        <p:blipFill>
          <a:blip r:embed="rId7">
            <a:extLst>
              <a:ext uri="{96DAC541-7B7A-43D3-8B79-37D633B846F1}">
                <asvg:svgBlip xmlns:asvg="http://schemas.microsoft.com/office/drawing/2016/SVG/main" r:embed="rId8"/>
              </a:ext>
            </a:extLst>
          </a:blip>
          <a:stretch/>
        </p:blipFill>
        <p:spPr bwMode="auto">
          <a:xfrm>
            <a:off x="3797775" y="7556500"/>
            <a:ext cx="1333667" cy="1676400"/>
          </a:xfrm>
          <a:prstGeom prst="rect">
            <a:avLst/>
          </a:prstGeom>
        </p:spPr>
      </p:pic>
      <p:pic>
        <p:nvPicPr>
          <p:cNvPr id="11" name="Image 3" descr=" "/>
          <p:cNvPicPr>
            <a:picLocks noChangeAspect="1"/>
          </p:cNvPicPr>
          <p:nvPr/>
        </p:nvPicPr>
        <p:blipFill>
          <a:blip r:embed="rId9">
            <a:extLst>
              <a:ext uri="{96DAC541-7B7A-43D3-8B79-37D633B846F1}">
                <asvg:svgBlip xmlns:asvg="http://schemas.microsoft.com/office/drawing/2016/SVG/main" r:embed="rId10"/>
              </a:ext>
            </a:extLst>
          </a:blip>
          <a:stretch/>
        </p:blipFill>
        <p:spPr bwMode="auto">
          <a:xfrm>
            <a:off x="4352022" y="6451600"/>
            <a:ext cx="187068" cy="952500"/>
          </a:xfrm>
          <a:prstGeom prst="rect">
            <a:avLst/>
          </a:prstGeom>
        </p:spPr>
      </p:pic>
      <p:sp>
        <p:nvSpPr>
          <p:cNvPr id="12" name="Text 6"/>
          <p:cNvSpPr/>
          <p:nvPr/>
        </p:nvSpPr>
        <p:spPr bwMode="auto">
          <a:xfrm rot="16199999">
            <a:off x="7887049" y="7612116"/>
            <a:ext cx="2549632" cy="1041400"/>
          </a:xfrm>
          <a:prstGeom prst="rect">
            <a:avLst/>
          </a:prstGeom>
          <a:noFill/>
          <a:ln/>
        </p:spPr>
        <p:txBody>
          <a:bodyPr wrap="square" lIns="0" tIns="0" rIns="0" bIns="0" rtlCol="0" anchor="t"/>
          <a:lstStyle/>
          <a:p>
            <a:pPr marL="0" indent="0" algn="l">
              <a:lnSpc>
                <a:spcPts val="3600"/>
              </a:lnSpc>
              <a:buNone/>
              <a:defRPr/>
            </a:pPr>
            <a:r>
              <a:rPr lang="en-US" sz="3000">
                <a:solidFill>
                  <a:srgbClr val="000000">
                    <a:alpha val="100000"/>
                  </a:srgbClr>
                </a:solidFill>
                <a:latin typeface="Suisse Intl"/>
                <a:ea typeface="Suisse Int'l Light"/>
                <a:cs typeface="Suisse Int'l Light"/>
              </a:rPr>
              <a:t>Abdominal Discomfort*</a:t>
            </a:r>
            <a:r>
              <a:rPr lang="en-US" sz="3200">
                <a:latin typeface="Suisse Intl"/>
              </a:rPr>
              <a:t> †</a:t>
            </a:r>
            <a:endParaRPr lang="en-US" sz="3000">
              <a:latin typeface="Suisse Intl"/>
            </a:endParaRPr>
          </a:p>
        </p:txBody>
      </p:sp>
      <p:sp>
        <p:nvSpPr>
          <p:cNvPr id="13" name="Text 7"/>
          <p:cNvSpPr/>
          <p:nvPr/>
        </p:nvSpPr>
        <p:spPr bwMode="auto">
          <a:xfrm>
            <a:off x="10224778" y="9690100"/>
            <a:ext cx="2167738" cy="389467"/>
          </a:xfrm>
          <a:prstGeom prst="rect">
            <a:avLst/>
          </a:prstGeom>
          <a:noFill/>
          <a:ln/>
        </p:spPr>
        <p:txBody>
          <a:bodyPr wrap="square" lIns="0" tIns="0" rIns="0" bIns="0" rtlCol="0" anchor="t"/>
          <a:lstStyle/>
          <a:p>
            <a:pPr marL="0" indent="0" algn="l">
              <a:lnSpc>
                <a:spcPts val="2400"/>
              </a:lnSpc>
              <a:buNone/>
              <a:defRPr/>
            </a:pPr>
            <a:r>
              <a:rPr lang="en-US" sz="2000">
                <a:solidFill>
                  <a:srgbClr val="000000">
                    <a:alpha val="100000"/>
                  </a:srgbClr>
                </a:solidFill>
                <a:latin typeface="Suisse Int'l Light"/>
                <a:ea typeface="Suisse Int'l Light"/>
                <a:cs typeface="Suisse Int'l Light"/>
              </a:rPr>
              <a:t>ID-JPL934 group</a:t>
            </a:r>
            <a:endParaRPr lang="en-US" sz="2000"/>
          </a:p>
        </p:txBody>
      </p:sp>
      <p:pic>
        <p:nvPicPr>
          <p:cNvPr id="14" name="Image 4" descr=" "/>
          <p:cNvPicPr>
            <a:picLocks noChangeAspect="1"/>
          </p:cNvPicPr>
          <p:nvPr/>
        </p:nvPicPr>
        <p:blipFill>
          <a:blip r:embed="rId3"/>
          <a:stretch/>
        </p:blipFill>
        <p:spPr bwMode="auto">
          <a:xfrm>
            <a:off x="9284860" y="9544050"/>
            <a:ext cx="3962895" cy="12700"/>
          </a:xfrm>
          <a:prstGeom prst="rect">
            <a:avLst/>
          </a:prstGeom>
        </p:spPr>
      </p:pic>
      <p:sp>
        <p:nvSpPr>
          <p:cNvPr id="15" name="Text 8"/>
          <p:cNvSpPr/>
          <p:nvPr/>
        </p:nvSpPr>
        <p:spPr bwMode="auto">
          <a:xfrm>
            <a:off x="11391761" y="5778500"/>
            <a:ext cx="1371771" cy="584200"/>
          </a:xfrm>
          <a:prstGeom prst="rect">
            <a:avLst/>
          </a:prstGeom>
          <a:noFill/>
          <a:ln/>
        </p:spPr>
        <p:txBody>
          <a:bodyPr wrap="square" lIns="0" tIns="0" rIns="0" bIns="0" rtlCol="0" anchor="t"/>
          <a:lstStyle/>
          <a:p>
            <a:pPr marL="0" indent="0" algn="l">
              <a:lnSpc>
                <a:spcPts val="3600"/>
              </a:lnSpc>
              <a:buNone/>
              <a:defRPr/>
            </a:pPr>
            <a:r>
              <a:rPr lang="en-US" sz="3000">
                <a:solidFill>
                  <a:srgbClr val="000000">
                    <a:alpha val="100000"/>
                  </a:srgbClr>
                </a:solidFill>
                <a:latin typeface="Suisse Int'l Light"/>
                <a:ea typeface="Suisse Int'l Light"/>
                <a:cs typeface="Suisse Int'l Light"/>
              </a:rPr>
              <a:t>62.71%</a:t>
            </a:r>
            <a:endParaRPr lang="en-US" sz="3000"/>
          </a:p>
        </p:txBody>
      </p:sp>
      <p:pic>
        <p:nvPicPr>
          <p:cNvPr id="16" name="Image 5" descr=" "/>
          <p:cNvPicPr>
            <a:picLocks noChangeAspect="1"/>
          </p:cNvPicPr>
          <p:nvPr/>
        </p:nvPicPr>
        <p:blipFill>
          <a:blip r:embed="rId5"/>
          <a:stretch/>
        </p:blipFill>
        <p:spPr bwMode="auto">
          <a:xfrm>
            <a:off x="9869133" y="5778500"/>
            <a:ext cx="1333667" cy="3454399"/>
          </a:xfrm>
          <a:prstGeom prst="rect">
            <a:avLst/>
          </a:prstGeom>
        </p:spPr>
      </p:pic>
      <p:pic>
        <p:nvPicPr>
          <p:cNvPr id="17" name="Image 6" descr=" "/>
          <p:cNvPicPr>
            <a:picLocks noChangeAspect="1"/>
          </p:cNvPicPr>
          <p:nvPr/>
        </p:nvPicPr>
        <p:blipFill>
          <a:blip r:embed="rId11">
            <a:extLst>
              <a:ext uri="{96DAC541-7B7A-43D3-8B79-37D633B846F1}">
                <asvg:svgBlip xmlns:asvg="http://schemas.microsoft.com/office/drawing/2016/SVG/main" r:embed="rId12"/>
              </a:ext>
            </a:extLst>
          </a:blip>
          <a:stretch/>
        </p:blipFill>
        <p:spPr bwMode="auto">
          <a:xfrm>
            <a:off x="11329816" y="7556500"/>
            <a:ext cx="1333667" cy="1676400"/>
          </a:xfrm>
          <a:prstGeom prst="rect">
            <a:avLst/>
          </a:prstGeom>
        </p:spPr>
      </p:pic>
      <p:pic>
        <p:nvPicPr>
          <p:cNvPr id="18" name="Image 7" descr=" "/>
          <p:cNvPicPr>
            <a:picLocks noChangeAspect="1"/>
          </p:cNvPicPr>
          <p:nvPr/>
        </p:nvPicPr>
        <p:blipFill>
          <a:blip r:embed="rId9"/>
          <a:stretch/>
        </p:blipFill>
        <p:spPr bwMode="auto">
          <a:xfrm>
            <a:off x="11884063" y="6451600"/>
            <a:ext cx="187068" cy="952500"/>
          </a:xfrm>
          <a:prstGeom prst="rect">
            <a:avLst/>
          </a:prstGeom>
        </p:spPr>
      </p:pic>
      <p:sp>
        <p:nvSpPr>
          <p:cNvPr id="19" name="Text 9"/>
          <p:cNvSpPr/>
          <p:nvPr/>
        </p:nvSpPr>
        <p:spPr bwMode="auto">
          <a:xfrm rot="16199999">
            <a:off x="15132672" y="7933181"/>
            <a:ext cx="2421220" cy="416500"/>
          </a:xfrm>
          <a:prstGeom prst="rect">
            <a:avLst/>
          </a:prstGeom>
          <a:noFill/>
          <a:ln/>
        </p:spPr>
        <p:txBody>
          <a:bodyPr wrap="square" lIns="0" tIns="0" rIns="0" bIns="0" rtlCol="0" anchor="t"/>
          <a:lstStyle/>
          <a:p>
            <a:pPr marL="0" indent="0" algn="l">
              <a:lnSpc>
                <a:spcPts val="3600"/>
              </a:lnSpc>
              <a:buNone/>
              <a:defRPr/>
            </a:pPr>
            <a:r>
              <a:rPr lang="en-US" sz="3000">
                <a:latin typeface="Suisse Intl"/>
              </a:rPr>
              <a:t>†Bloating* †</a:t>
            </a:r>
            <a:endParaRPr/>
          </a:p>
        </p:txBody>
      </p:sp>
      <p:sp>
        <p:nvSpPr>
          <p:cNvPr id="20" name="Text 10"/>
          <p:cNvSpPr/>
          <p:nvPr/>
        </p:nvSpPr>
        <p:spPr bwMode="auto">
          <a:xfrm>
            <a:off x="17159845" y="9690100"/>
            <a:ext cx="2167738" cy="389467"/>
          </a:xfrm>
          <a:prstGeom prst="rect">
            <a:avLst/>
          </a:prstGeom>
          <a:noFill/>
          <a:ln/>
        </p:spPr>
        <p:txBody>
          <a:bodyPr wrap="square" lIns="0" tIns="0" rIns="0" bIns="0" rtlCol="0" anchor="t"/>
          <a:lstStyle/>
          <a:p>
            <a:pPr marL="0" indent="0" algn="l">
              <a:lnSpc>
                <a:spcPts val="2400"/>
              </a:lnSpc>
              <a:buNone/>
              <a:defRPr/>
            </a:pPr>
            <a:r>
              <a:rPr lang="en-US" sz="2000">
                <a:solidFill>
                  <a:srgbClr val="000000">
                    <a:alpha val="100000"/>
                  </a:srgbClr>
                </a:solidFill>
                <a:latin typeface="Suisse Int'l Light"/>
                <a:ea typeface="Suisse Int'l Light"/>
                <a:cs typeface="Suisse Int'l Light"/>
              </a:rPr>
              <a:t>ID-JPL934 group</a:t>
            </a:r>
            <a:endParaRPr lang="en-US" sz="2000"/>
          </a:p>
        </p:txBody>
      </p:sp>
      <p:pic>
        <p:nvPicPr>
          <p:cNvPr id="21" name="Image 8" descr=" "/>
          <p:cNvPicPr>
            <a:picLocks noChangeAspect="1"/>
          </p:cNvPicPr>
          <p:nvPr/>
        </p:nvPicPr>
        <p:blipFill>
          <a:blip r:embed="rId3"/>
          <a:stretch/>
        </p:blipFill>
        <p:spPr bwMode="auto">
          <a:xfrm>
            <a:off x="16219927" y="9544050"/>
            <a:ext cx="3962895" cy="12700"/>
          </a:xfrm>
          <a:prstGeom prst="rect">
            <a:avLst/>
          </a:prstGeom>
        </p:spPr>
      </p:pic>
      <p:sp>
        <p:nvSpPr>
          <p:cNvPr id="22" name="Text 11"/>
          <p:cNvSpPr/>
          <p:nvPr/>
        </p:nvSpPr>
        <p:spPr bwMode="auto">
          <a:xfrm>
            <a:off x="18326828" y="5778500"/>
            <a:ext cx="1384473" cy="584200"/>
          </a:xfrm>
          <a:prstGeom prst="rect">
            <a:avLst/>
          </a:prstGeom>
          <a:noFill/>
          <a:ln/>
        </p:spPr>
        <p:txBody>
          <a:bodyPr wrap="square" lIns="0" tIns="0" rIns="0" bIns="0" rtlCol="0" anchor="t"/>
          <a:lstStyle/>
          <a:p>
            <a:pPr marL="0" indent="0" algn="l">
              <a:lnSpc>
                <a:spcPts val="3600"/>
              </a:lnSpc>
              <a:buNone/>
              <a:defRPr/>
            </a:pPr>
            <a:r>
              <a:rPr lang="en-US" sz="3000">
                <a:solidFill>
                  <a:srgbClr val="000000">
                    <a:alpha val="100000"/>
                  </a:srgbClr>
                </a:solidFill>
                <a:latin typeface="Suisse Int'l Light"/>
                <a:ea typeface="Suisse Int'l Light"/>
                <a:cs typeface="Suisse Int'l Light"/>
              </a:rPr>
              <a:t>61.52%</a:t>
            </a:r>
            <a:endParaRPr lang="en-US" sz="3000"/>
          </a:p>
        </p:txBody>
      </p:sp>
      <p:pic>
        <p:nvPicPr>
          <p:cNvPr id="23" name="Image 9" descr=" "/>
          <p:cNvPicPr>
            <a:picLocks noChangeAspect="1"/>
          </p:cNvPicPr>
          <p:nvPr/>
        </p:nvPicPr>
        <p:blipFill>
          <a:blip r:embed="rId5"/>
          <a:stretch/>
        </p:blipFill>
        <p:spPr bwMode="auto">
          <a:xfrm>
            <a:off x="16804200" y="5778500"/>
            <a:ext cx="1333667" cy="3454399"/>
          </a:xfrm>
          <a:prstGeom prst="rect">
            <a:avLst/>
          </a:prstGeom>
        </p:spPr>
      </p:pic>
      <p:pic>
        <p:nvPicPr>
          <p:cNvPr id="24" name="Image 10" descr=" "/>
          <p:cNvPicPr>
            <a:picLocks noChangeAspect="1"/>
          </p:cNvPicPr>
          <p:nvPr/>
        </p:nvPicPr>
        <p:blipFill>
          <a:blip r:embed="rId13">
            <a:extLst>
              <a:ext uri="{96DAC541-7B7A-43D3-8B79-37D633B846F1}">
                <asvg:svgBlip xmlns:asvg="http://schemas.microsoft.com/office/drawing/2016/SVG/main" r:embed="rId14"/>
              </a:ext>
            </a:extLst>
          </a:blip>
          <a:stretch/>
        </p:blipFill>
        <p:spPr bwMode="auto">
          <a:xfrm>
            <a:off x="18264883" y="7556500"/>
            <a:ext cx="1333667" cy="1676400"/>
          </a:xfrm>
          <a:prstGeom prst="rect">
            <a:avLst/>
          </a:prstGeom>
        </p:spPr>
      </p:pic>
      <p:pic>
        <p:nvPicPr>
          <p:cNvPr id="25" name="Image 11" descr=" "/>
          <p:cNvPicPr>
            <a:picLocks noChangeAspect="1"/>
          </p:cNvPicPr>
          <p:nvPr/>
        </p:nvPicPr>
        <p:blipFill>
          <a:blip r:embed="rId9"/>
          <a:stretch/>
        </p:blipFill>
        <p:spPr bwMode="auto">
          <a:xfrm>
            <a:off x="18819129" y="6451600"/>
            <a:ext cx="187069" cy="952500"/>
          </a:xfrm>
          <a:prstGeom prst="rect">
            <a:avLst/>
          </a:prstGeom>
        </p:spPr>
      </p:pic>
      <p:sp>
        <p:nvSpPr>
          <p:cNvPr id="26" name="Text 12"/>
          <p:cNvSpPr/>
          <p:nvPr/>
        </p:nvSpPr>
        <p:spPr bwMode="auto">
          <a:xfrm>
            <a:off x="1515589" y="12066880"/>
            <a:ext cx="10876927" cy="1225373"/>
          </a:xfrm>
          <a:prstGeom prst="rect">
            <a:avLst/>
          </a:prstGeom>
          <a:noFill/>
          <a:ln/>
        </p:spPr>
        <p:txBody>
          <a:bodyPr wrap="square" lIns="0" tIns="0" rIns="0" bIns="0" rtlCol="0" anchor="t"/>
          <a:lstStyle/>
          <a:p>
            <a:pPr marL="0" indent="0" algn="l">
              <a:lnSpc>
                <a:spcPts val="3600"/>
              </a:lnSpc>
              <a:buNone/>
              <a:defRPr/>
            </a:pPr>
            <a:r>
              <a:rPr lang="en-US" sz="3000">
                <a:solidFill>
                  <a:srgbClr val="000000">
                    <a:alpha val="50000"/>
                  </a:srgbClr>
                </a:solidFill>
                <a:latin typeface="Suisse Intl"/>
                <a:ea typeface="Suisse Int'l Light"/>
                <a:cs typeface="Suisse Int'l Light"/>
              </a:rPr>
              <a:t>*</a:t>
            </a:r>
            <a:r>
              <a:rPr lang="en-US">
                <a:solidFill>
                  <a:srgbClr val="000000">
                    <a:alpha val="50000"/>
                  </a:srgbClr>
                </a:solidFill>
                <a:latin typeface="Suisse Intl"/>
                <a:ea typeface="Calibri"/>
                <a:cs typeface="Calibri"/>
              </a:rPr>
              <a:t>Results are based on Subjective participant assessments and laboratory analyses; individual experiences may vary.                    </a:t>
            </a:r>
            <a:endParaRPr/>
          </a:p>
          <a:p>
            <a:pPr marL="0" indent="0" algn="l">
              <a:lnSpc>
                <a:spcPts val="3600"/>
              </a:lnSpc>
              <a:buNone/>
              <a:defRPr/>
            </a:pPr>
            <a:r>
              <a:rPr lang="en-US">
                <a:latin typeface="Suisse Intl"/>
              </a:rPr>
              <a:t>‡ </a:t>
            </a:r>
            <a:r>
              <a:rPr lang="en-US">
                <a:solidFill>
                  <a:srgbClr val="000000">
                    <a:alpha val="50000"/>
                  </a:srgbClr>
                </a:solidFill>
                <a:latin typeface="Suisse Intl"/>
                <a:ea typeface="Calibri"/>
                <a:cs typeface="Calibri"/>
              </a:rPr>
              <a:t>Findings are based on preclinical research in mice and may not directly affect outcomes in humans.</a:t>
            </a:r>
            <a:endParaRPr lang="en-US" sz="3000">
              <a:latin typeface="Suisse Intl"/>
            </a:endParaRPr>
          </a:p>
        </p:txBody>
      </p:sp>
      <p:sp>
        <p:nvSpPr>
          <p:cNvPr id="27" name="Text 13"/>
          <p:cNvSpPr/>
          <p:nvPr/>
        </p:nvSpPr>
        <p:spPr bwMode="auto">
          <a:xfrm>
            <a:off x="1524191" y="2781300"/>
            <a:ext cx="14893445" cy="543791"/>
          </a:xfrm>
          <a:prstGeom prst="rect">
            <a:avLst/>
          </a:prstGeom>
          <a:noFill/>
          <a:ln/>
        </p:spPr>
        <p:txBody>
          <a:bodyPr wrap="square" lIns="0" tIns="0" rIns="0" bIns="0" rtlCol="0" anchor="t"/>
          <a:lstStyle/>
          <a:p>
            <a:pPr marL="0" indent="0" algn="l">
              <a:lnSpc>
                <a:spcPts val="4440"/>
              </a:lnSpc>
              <a:buNone/>
              <a:defRPr/>
            </a:pPr>
            <a:r>
              <a:rPr lang="en-US" sz="3700">
                <a:solidFill>
                  <a:srgbClr val="000000">
                    <a:alpha val="100000"/>
                  </a:srgbClr>
                </a:solidFill>
                <a:latin typeface="Suisse Int'l Light"/>
                <a:ea typeface="Suisse Int'l Light"/>
                <a:cs typeface="Suisse Int'l Light"/>
              </a:rPr>
              <a:t>Clinically Proven to Deliver Digestive Health Benefits and Comfort*</a:t>
            </a:r>
            <a:r>
              <a:rPr lang="en-US" sz="4000"/>
              <a:t>†</a:t>
            </a:r>
            <a:endParaRPr lang="en-US" sz="3700"/>
          </a:p>
        </p:txBody>
      </p:sp>
      <p:sp>
        <p:nvSpPr>
          <p:cNvPr id="28" name="Shape 14"/>
          <p:cNvSpPr/>
          <p:nvPr/>
        </p:nvSpPr>
        <p:spPr bwMode="auto">
          <a:xfrm>
            <a:off x="1524191" y="3911600"/>
            <a:ext cx="190524" cy="190500"/>
          </a:xfrm>
          <a:prstGeom prst="ellipse">
            <a:avLst/>
          </a:prstGeom>
          <a:solidFill>
            <a:srgbClr val="57AC8F">
              <a:alpha val="100000"/>
            </a:srgbClr>
          </a:solidFill>
          <a:ln/>
        </p:spPr>
        <p:txBody>
          <a:bodyPr/>
          <a:lstStyle/>
          <a:p>
            <a:pPr>
              <a:defRPr/>
            </a:pPr>
            <a:endParaRPr lang="en-US"/>
          </a:p>
        </p:txBody>
      </p:sp>
      <p:sp>
        <p:nvSpPr>
          <p:cNvPr id="29" name="Shape 15"/>
          <p:cNvSpPr/>
          <p:nvPr/>
        </p:nvSpPr>
        <p:spPr bwMode="auto">
          <a:xfrm>
            <a:off x="1524191" y="11125200"/>
            <a:ext cx="190524" cy="190500"/>
          </a:xfrm>
          <a:prstGeom prst="ellipse">
            <a:avLst/>
          </a:prstGeom>
          <a:solidFill>
            <a:srgbClr val="57AC8F">
              <a:alpha val="100000"/>
            </a:srgbClr>
          </a:solidFill>
          <a:ln/>
        </p:spPr>
        <p:txBody>
          <a:bodyPr/>
          <a:lstStyle/>
          <a:p>
            <a:pPr>
              <a:defRPr/>
            </a:pPr>
            <a:endParaRPr lang="en-US"/>
          </a:p>
        </p:txBody>
      </p:sp>
      <p:pic>
        <p:nvPicPr>
          <p:cNvPr id="30" name="Image 12" descr=" "/>
          <p:cNvPicPr>
            <a:picLocks noChangeAspect="1"/>
          </p:cNvPicPr>
          <p:nvPr/>
        </p:nvPicPr>
        <p:blipFill>
          <a:blip r:embed="rId15">
            <a:extLst>
              <a:ext uri="{96DAC541-7B7A-43D3-8B79-37D633B846F1}">
                <asvg:svgBlip xmlns:asvg="http://schemas.microsoft.com/office/drawing/2016/SVG/main" r:embed="rId16"/>
              </a:ext>
            </a:extLst>
          </a:blip>
          <a:stretch/>
        </p:blipFill>
        <p:spPr bwMode="auto">
          <a:xfrm>
            <a:off x="23142365" y="891425"/>
            <a:ext cx="215853" cy="289256"/>
          </a:xfrm>
          <a:prstGeom prst="rect">
            <a:avLst/>
          </a:prstGeom>
        </p:spPr>
      </p:pic>
      <p:pic>
        <p:nvPicPr>
          <p:cNvPr id="31" name="Image 13" descr=" "/>
          <p:cNvPicPr>
            <a:picLocks noChangeAspect="1"/>
          </p:cNvPicPr>
          <p:nvPr/>
        </p:nvPicPr>
        <p:blipFill>
          <a:blip r:embed="rId17">
            <a:extLst>
              <a:ext uri="{96DAC541-7B7A-43D3-8B79-37D633B846F1}">
                <asvg:svgBlip xmlns:asvg="http://schemas.microsoft.com/office/drawing/2016/SVG/main" r:embed="rId18"/>
              </a:ext>
            </a:extLst>
          </a:blip>
          <a:stretch/>
        </p:blipFill>
        <p:spPr bwMode="auto">
          <a:xfrm>
            <a:off x="22837724" y="891360"/>
            <a:ext cx="43793" cy="283976"/>
          </a:xfrm>
          <a:prstGeom prst="rect">
            <a:avLst/>
          </a:prstGeom>
        </p:spPr>
      </p:pic>
      <p:pic>
        <p:nvPicPr>
          <p:cNvPr id="32" name="Image 14" descr=" "/>
          <p:cNvPicPr>
            <a:picLocks noChangeAspect="1"/>
          </p:cNvPicPr>
          <p:nvPr/>
        </p:nvPicPr>
        <p:blipFill>
          <a:blip r:embed="rId19">
            <a:extLst>
              <a:ext uri="{96DAC541-7B7A-43D3-8B79-37D633B846F1}">
                <asvg:svgBlip xmlns:asvg="http://schemas.microsoft.com/office/drawing/2016/SVG/main" r:embed="rId20"/>
              </a:ext>
            </a:extLst>
          </a:blip>
          <a:stretch/>
        </p:blipFill>
        <p:spPr bwMode="auto">
          <a:xfrm>
            <a:off x="22919768" y="972502"/>
            <a:ext cx="184582" cy="208111"/>
          </a:xfrm>
          <a:prstGeom prst="rect">
            <a:avLst/>
          </a:prstGeom>
        </p:spPr>
      </p:pic>
      <p:pic>
        <p:nvPicPr>
          <p:cNvPr id="33" name="Image 15" descr=" "/>
          <p:cNvPicPr>
            <a:picLocks noChangeAspect="1"/>
          </p:cNvPicPr>
          <p:nvPr/>
        </p:nvPicPr>
        <p:blipFill>
          <a:blip r:embed="rId21">
            <a:extLst>
              <a:ext uri="{96DAC541-7B7A-43D3-8B79-37D633B846F1}">
                <asvg:svgBlip xmlns:asvg="http://schemas.microsoft.com/office/drawing/2016/SVG/main" r:embed="rId22"/>
              </a:ext>
            </a:extLst>
          </a:blip>
          <a:stretch/>
        </p:blipFill>
        <p:spPr bwMode="auto">
          <a:xfrm>
            <a:off x="22611846" y="967225"/>
            <a:ext cx="198255" cy="213457"/>
          </a:xfrm>
          <a:prstGeom prst="rect">
            <a:avLst/>
          </a:prstGeom>
        </p:spPr>
      </p:pic>
      <p:pic>
        <p:nvPicPr>
          <p:cNvPr id="34" name="Image 16" descr=" "/>
          <p:cNvPicPr>
            <a:picLocks noChangeAspect="1"/>
          </p:cNvPicPr>
          <p:nvPr/>
        </p:nvPicPr>
        <p:blipFill>
          <a:blip r:embed="rId23">
            <a:extLst>
              <a:ext uri="{96DAC541-7B7A-43D3-8B79-37D633B846F1}">
                <asvg:svgBlip xmlns:asvg="http://schemas.microsoft.com/office/drawing/2016/SVG/main" r:embed="rId24"/>
              </a:ext>
            </a:extLst>
          </a:blip>
          <a:stretch/>
        </p:blipFill>
        <p:spPr bwMode="auto">
          <a:xfrm>
            <a:off x="22538079" y="891360"/>
            <a:ext cx="43793" cy="283976"/>
          </a:xfrm>
          <a:prstGeom prst="rect">
            <a:avLst/>
          </a:prstGeom>
        </p:spPr>
      </p:pic>
      <p:pic>
        <p:nvPicPr>
          <p:cNvPr id="35" name="Image 17" descr=" "/>
          <p:cNvPicPr>
            <a:picLocks noChangeAspect="1"/>
          </p:cNvPicPr>
          <p:nvPr/>
        </p:nvPicPr>
        <p:blipFill>
          <a:blip r:embed="rId25">
            <a:extLst>
              <a:ext uri="{96DAC541-7B7A-43D3-8B79-37D633B846F1}">
                <asvg:svgBlip xmlns:asvg="http://schemas.microsoft.com/office/drawing/2016/SVG/main" r:embed="rId26"/>
              </a:ext>
            </a:extLst>
          </a:blip>
          <a:stretch/>
        </p:blipFill>
        <p:spPr bwMode="auto">
          <a:xfrm>
            <a:off x="22284121" y="967156"/>
            <a:ext cx="215853" cy="213457"/>
          </a:xfrm>
          <a:prstGeom prst="rect">
            <a:avLst/>
          </a:prstGeom>
        </p:spPr>
      </p:pic>
      <p:pic>
        <p:nvPicPr>
          <p:cNvPr id="36" name="Image 18" descr=" "/>
          <p:cNvPicPr>
            <a:picLocks noChangeAspect="1"/>
          </p:cNvPicPr>
          <p:nvPr/>
        </p:nvPicPr>
        <p:blipFill>
          <a:blip r:embed="rId27">
            <a:extLst>
              <a:ext uri="{96DAC541-7B7A-43D3-8B79-37D633B846F1}">
                <asvg:svgBlip xmlns:asvg="http://schemas.microsoft.com/office/drawing/2016/SVG/main" r:embed="rId28"/>
              </a:ext>
            </a:extLst>
          </a:blip>
          <a:stretch/>
        </p:blipFill>
        <p:spPr bwMode="auto">
          <a:xfrm>
            <a:off x="21924297" y="967225"/>
            <a:ext cx="214296" cy="213457"/>
          </a:xfrm>
          <a:prstGeom prst="rect">
            <a:avLst/>
          </a:prstGeom>
        </p:spPr>
      </p:pic>
      <p:pic>
        <p:nvPicPr>
          <p:cNvPr id="37" name="Image 19" descr=" "/>
          <p:cNvPicPr>
            <a:picLocks noChangeAspect="1"/>
          </p:cNvPicPr>
          <p:nvPr/>
        </p:nvPicPr>
        <p:blipFill>
          <a:blip r:embed="rId29">
            <a:extLst>
              <a:ext uri="{96DAC541-7B7A-43D3-8B79-37D633B846F1}">
                <asvg:svgBlip xmlns:asvg="http://schemas.microsoft.com/office/drawing/2016/SVG/main" r:embed="rId30"/>
              </a:ext>
            </a:extLst>
          </a:blip>
          <a:stretch/>
        </p:blipFill>
        <p:spPr bwMode="auto">
          <a:xfrm>
            <a:off x="22168577" y="967767"/>
            <a:ext cx="104035" cy="207569"/>
          </a:xfrm>
          <a:prstGeom prst="rect">
            <a:avLst/>
          </a:prstGeom>
        </p:spPr>
      </p:pic>
      <p:pic>
        <p:nvPicPr>
          <p:cNvPr id="38" name="Image 20" descr=" "/>
          <p:cNvPicPr>
            <a:picLocks noChangeAspect="1"/>
          </p:cNvPicPr>
          <p:nvPr/>
        </p:nvPicPr>
        <p:blipFill>
          <a:blip r:embed="rId31">
            <a:extLst>
              <a:ext uri="{96DAC541-7B7A-43D3-8B79-37D633B846F1}">
                <asvg:svgBlip xmlns:asvg="http://schemas.microsoft.com/office/drawing/2016/SVG/main" r:embed="rId32"/>
              </a:ext>
            </a:extLst>
          </a:blip>
          <a:stretch/>
        </p:blipFill>
        <p:spPr bwMode="auto">
          <a:xfrm>
            <a:off x="21707013" y="967225"/>
            <a:ext cx="198255" cy="213457"/>
          </a:xfrm>
          <a:prstGeom prst="rect">
            <a:avLst/>
          </a:prstGeom>
        </p:spPr>
      </p:pic>
      <p:sp>
        <p:nvSpPr>
          <p:cNvPr id="39" name="TextBox 38"/>
          <p:cNvSpPr txBox="1"/>
          <p:nvPr/>
        </p:nvSpPr>
        <p:spPr bwMode="auto">
          <a:xfrm>
            <a:off x="16525222" y="12403357"/>
            <a:ext cx="7315200" cy="923330"/>
          </a:xfrm>
          <a:prstGeom prst="rect">
            <a:avLst/>
          </a:prstGeom>
          <a:noFill/>
          <a:ln>
            <a:solidFill>
              <a:schemeClr val="tx1"/>
            </a:solidFill>
          </a:ln>
        </p:spPr>
        <p:txBody>
          <a:bodyPr wrap="square" rtlCol="0">
            <a:spAutoFit/>
          </a:bodyPr>
          <a:lstStyle/>
          <a:p>
            <a:pPr>
              <a:defRPr/>
            </a:pPr>
            <a:r>
              <a:rPr lang="en-US">
                <a:latin typeface="Suisse Intl"/>
              </a:rPr>
              <a:t>†These statements have not been evaluated by the Food and Drug Administration. This product is not intended to diagnose, treat, cure, or prevent any disease. </a:t>
            </a:r>
            <a:endParaRPr/>
          </a:p>
        </p:txBody>
      </p:sp>
      <p:sp>
        <p:nvSpPr>
          <p:cNvPr id="43" name="TextBox 42"/>
          <p:cNvSpPr txBox="1"/>
          <p:nvPr/>
        </p:nvSpPr>
        <p:spPr bwMode="auto">
          <a:xfrm>
            <a:off x="6094142" y="6004261"/>
            <a:ext cx="12188282" cy="369332"/>
          </a:xfrm>
          <a:prstGeom prst="rect">
            <a:avLst/>
          </a:prstGeom>
          <a:noFill/>
        </p:spPr>
        <p:txBody>
          <a:bodyPr wrap="square">
            <a:spAutoFit/>
          </a:bodyPr>
          <a:lstStyle/>
          <a:p>
            <a:pPr>
              <a:defRPr/>
            </a:pPr>
            <a:r>
              <a:rPr lang="en-US" sz="1800"/>
              <a:t>† </a:t>
            </a:r>
            <a:endParaRPr lang="en-US"/>
          </a:p>
        </p:txBody>
      </p:sp>
      <p:sp>
        <p:nvSpPr>
          <p:cNvPr id="45" name="TextBox 44"/>
          <p:cNvSpPr txBox="1"/>
          <p:nvPr/>
        </p:nvSpPr>
        <p:spPr bwMode="auto">
          <a:xfrm>
            <a:off x="6094142" y="6004261"/>
            <a:ext cx="12188282" cy="369332"/>
          </a:xfrm>
          <a:prstGeom prst="rect">
            <a:avLst/>
          </a:prstGeom>
          <a:noFill/>
        </p:spPr>
        <p:txBody>
          <a:bodyPr wrap="square">
            <a:spAutoFit/>
          </a:bodyPr>
          <a:lstStyle/>
          <a:p>
            <a:pPr>
              <a:defRPr/>
            </a:pPr>
            <a:r>
              <a:rPr lang="en-US" sz="1800"/>
              <a:t>† </a:t>
            </a:r>
            <a:endParaRPr lang="en-US"/>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Slide 12">
    <p:bg>
      <p:bgPr shadeToTitle="0">
        <a:solidFill>
          <a:srgbClr val="90DDBA"/>
        </a:solidFill>
      </p:bgPr>
    </p:bg>
    <p:spTree>
      <p:nvGrpSpPr>
        <p:cNvPr id="1" name=""/>
        <p:cNvGrpSpPr/>
        <p:nvPr/>
      </p:nvGrpSpPr>
      <p:grpSpPr bwMode="auto">
        <a:xfrm>
          <a:off x="0" y="0"/>
          <a:ext cx="0" cy="0"/>
          <a:chOff x="0" y="0"/>
          <a:chExt cx="0" cy="0"/>
        </a:xfrm>
      </p:grpSpPr>
      <p:pic>
        <p:nvPicPr>
          <p:cNvPr id="21" name="Picture 20"/>
          <p:cNvPicPr>
            <a:picLocks noChangeAspect="1"/>
          </p:cNvPicPr>
          <p:nvPr/>
        </p:nvPicPr>
        <p:blipFill>
          <a:blip r:embed="rId3"/>
          <a:stretch/>
        </p:blipFill>
        <p:spPr bwMode="auto">
          <a:xfrm>
            <a:off x="-197609" y="0"/>
            <a:ext cx="24380951" cy="13714285"/>
          </a:xfrm>
          <a:prstGeom prst="rect">
            <a:avLst/>
          </a:prstGeom>
        </p:spPr>
      </p:pic>
      <p:pic>
        <p:nvPicPr>
          <p:cNvPr id="2" name="Image 0" descr=" "/>
          <p:cNvPicPr>
            <a:picLocks noChangeAspect="1"/>
          </p:cNvPicPr>
          <p:nvPr/>
        </p:nvPicPr>
        <p:blipFill>
          <a:blip r:embed="rId4"/>
          <a:stretch/>
        </p:blipFill>
        <p:spPr bwMode="auto">
          <a:xfrm>
            <a:off x="23142367" y="891425"/>
            <a:ext cx="215853" cy="289256"/>
          </a:xfrm>
          <a:prstGeom prst="rect">
            <a:avLst/>
          </a:prstGeom>
        </p:spPr>
      </p:pic>
      <p:pic>
        <p:nvPicPr>
          <p:cNvPr id="3" name="Image 1" descr=" "/>
          <p:cNvPicPr>
            <a:picLocks noChangeAspect="1"/>
          </p:cNvPicPr>
          <p:nvPr/>
        </p:nvPicPr>
        <p:blipFill>
          <a:blip r:embed="rId5">
            <a:extLst>
              <a:ext uri="{96DAC541-7B7A-43D3-8B79-37D633B846F1}">
                <asvg:svgBlip xmlns:asvg="http://schemas.microsoft.com/office/drawing/2016/SVG/main" r:embed="rId6"/>
              </a:ext>
            </a:extLst>
          </a:blip>
          <a:stretch/>
        </p:blipFill>
        <p:spPr bwMode="auto">
          <a:xfrm>
            <a:off x="22837724" y="891360"/>
            <a:ext cx="43792" cy="283976"/>
          </a:xfrm>
          <a:prstGeom prst="rect">
            <a:avLst/>
          </a:prstGeom>
        </p:spPr>
      </p:pic>
      <p:pic>
        <p:nvPicPr>
          <p:cNvPr id="4" name="Image 2" descr=" "/>
          <p:cNvPicPr>
            <a:picLocks noChangeAspect="1"/>
          </p:cNvPicPr>
          <p:nvPr/>
        </p:nvPicPr>
        <p:blipFill>
          <a:blip r:embed="rId7"/>
          <a:stretch/>
        </p:blipFill>
        <p:spPr bwMode="auto">
          <a:xfrm>
            <a:off x="22919767" y="972502"/>
            <a:ext cx="184582" cy="208111"/>
          </a:xfrm>
          <a:prstGeom prst="rect">
            <a:avLst/>
          </a:prstGeom>
        </p:spPr>
      </p:pic>
      <p:pic>
        <p:nvPicPr>
          <p:cNvPr id="5" name="Image 3" descr=" "/>
          <p:cNvPicPr>
            <a:picLocks noChangeAspect="1"/>
          </p:cNvPicPr>
          <p:nvPr/>
        </p:nvPicPr>
        <p:blipFill>
          <a:blip r:embed="rId8">
            <a:extLst>
              <a:ext uri="{96DAC541-7B7A-43D3-8B79-37D633B846F1}">
                <asvg:svgBlip xmlns:asvg="http://schemas.microsoft.com/office/drawing/2016/SVG/main" r:embed="rId9"/>
              </a:ext>
            </a:extLst>
          </a:blip>
          <a:stretch/>
        </p:blipFill>
        <p:spPr bwMode="auto">
          <a:xfrm>
            <a:off x="22611846" y="967225"/>
            <a:ext cx="198255" cy="213457"/>
          </a:xfrm>
          <a:prstGeom prst="rect">
            <a:avLst/>
          </a:prstGeom>
        </p:spPr>
      </p:pic>
      <p:pic>
        <p:nvPicPr>
          <p:cNvPr id="6" name="Image 4" descr=" "/>
          <p:cNvPicPr>
            <a:picLocks noChangeAspect="1"/>
          </p:cNvPicPr>
          <p:nvPr/>
        </p:nvPicPr>
        <p:blipFill>
          <a:blip r:embed="rId10">
            <a:extLst>
              <a:ext uri="{96DAC541-7B7A-43D3-8B79-37D633B846F1}">
                <asvg:svgBlip xmlns:asvg="http://schemas.microsoft.com/office/drawing/2016/SVG/main" r:embed="rId11"/>
              </a:ext>
            </a:extLst>
          </a:blip>
          <a:stretch/>
        </p:blipFill>
        <p:spPr bwMode="auto">
          <a:xfrm>
            <a:off x="22538080" y="891360"/>
            <a:ext cx="43792" cy="283976"/>
          </a:xfrm>
          <a:prstGeom prst="rect">
            <a:avLst/>
          </a:prstGeom>
        </p:spPr>
      </p:pic>
      <p:pic>
        <p:nvPicPr>
          <p:cNvPr id="7" name="Image 5" descr=" "/>
          <p:cNvPicPr>
            <a:picLocks noChangeAspect="1"/>
          </p:cNvPicPr>
          <p:nvPr/>
        </p:nvPicPr>
        <p:blipFill>
          <a:blip r:embed="rId12"/>
          <a:stretch/>
        </p:blipFill>
        <p:spPr bwMode="auto">
          <a:xfrm>
            <a:off x="22284120" y="967156"/>
            <a:ext cx="215853" cy="213457"/>
          </a:xfrm>
          <a:prstGeom prst="rect">
            <a:avLst/>
          </a:prstGeom>
        </p:spPr>
      </p:pic>
      <p:pic>
        <p:nvPicPr>
          <p:cNvPr id="8" name="Image 6" descr=" "/>
          <p:cNvPicPr>
            <a:picLocks noChangeAspect="1"/>
          </p:cNvPicPr>
          <p:nvPr/>
        </p:nvPicPr>
        <p:blipFill>
          <a:blip r:embed="rId13">
            <a:extLst>
              <a:ext uri="{96DAC541-7B7A-43D3-8B79-37D633B846F1}">
                <asvg:svgBlip xmlns:asvg="http://schemas.microsoft.com/office/drawing/2016/SVG/main" r:embed="rId14"/>
              </a:ext>
            </a:extLst>
          </a:blip>
          <a:stretch/>
        </p:blipFill>
        <p:spPr bwMode="auto">
          <a:xfrm>
            <a:off x="21924297" y="967225"/>
            <a:ext cx="214296" cy="213457"/>
          </a:xfrm>
          <a:prstGeom prst="rect">
            <a:avLst/>
          </a:prstGeom>
        </p:spPr>
      </p:pic>
      <p:pic>
        <p:nvPicPr>
          <p:cNvPr id="9" name="Image 7" descr=" "/>
          <p:cNvPicPr>
            <a:picLocks noChangeAspect="1"/>
          </p:cNvPicPr>
          <p:nvPr/>
        </p:nvPicPr>
        <p:blipFill>
          <a:blip r:embed="rId15"/>
          <a:stretch/>
        </p:blipFill>
        <p:spPr bwMode="auto">
          <a:xfrm>
            <a:off x="22168577" y="967767"/>
            <a:ext cx="104035" cy="207569"/>
          </a:xfrm>
          <a:prstGeom prst="rect">
            <a:avLst/>
          </a:prstGeom>
        </p:spPr>
      </p:pic>
      <p:pic>
        <p:nvPicPr>
          <p:cNvPr id="10" name="Image 8" descr=" "/>
          <p:cNvPicPr>
            <a:picLocks noChangeAspect="1"/>
          </p:cNvPicPr>
          <p:nvPr/>
        </p:nvPicPr>
        <p:blipFill>
          <a:blip r:embed="rId16">
            <a:extLst>
              <a:ext uri="{96DAC541-7B7A-43D3-8B79-37D633B846F1}">
                <asvg:svgBlip xmlns:asvg="http://schemas.microsoft.com/office/drawing/2016/SVG/main" r:embed="rId17"/>
              </a:ext>
            </a:extLst>
          </a:blip>
          <a:stretch/>
        </p:blipFill>
        <p:spPr bwMode="auto">
          <a:xfrm>
            <a:off x="21707013" y="967225"/>
            <a:ext cx="198255" cy="213457"/>
          </a:xfrm>
          <a:prstGeom prst="rect">
            <a:avLst/>
          </a:prstGeom>
        </p:spPr>
      </p:pic>
      <p:sp>
        <p:nvSpPr>
          <p:cNvPr id="11" name="Text 0"/>
          <p:cNvSpPr/>
          <p:nvPr/>
        </p:nvSpPr>
        <p:spPr bwMode="auto">
          <a:xfrm>
            <a:off x="1524191" y="1422400"/>
            <a:ext cx="19268308" cy="2489200"/>
          </a:xfrm>
          <a:prstGeom prst="rect">
            <a:avLst/>
          </a:prstGeom>
          <a:noFill/>
          <a:ln/>
        </p:spPr>
        <p:txBody>
          <a:bodyPr wrap="square" lIns="0" tIns="0" rIns="0" bIns="0" rtlCol="0" anchor="t"/>
          <a:lstStyle/>
          <a:p>
            <a:pPr marL="0" indent="0" algn="l">
              <a:lnSpc>
                <a:spcPts val="8640"/>
              </a:lnSpc>
              <a:buNone/>
              <a:defRPr/>
            </a:pPr>
            <a:r>
              <a:rPr lang="en-US" sz="7200" b="1">
                <a:solidFill>
                  <a:srgbClr val="FFFFFF">
                    <a:alpha val="100000"/>
                  </a:srgbClr>
                </a:solidFill>
                <a:latin typeface="Suisse Int'l Light"/>
                <a:ea typeface="Suisse Int'l Light"/>
                <a:cs typeface="Suisse Int'l Light"/>
              </a:rPr>
              <a:t>Study on </a:t>
            </a:r>
            <a:r>
              <a:rPr lang="en-US" sz="7200" b="1" i="1">
                <a:solidFill>
                  <a:srgbClr val="FFFFFF">
                    <a:alpha val="100000"/>
                  </a:srgbClr>
                </a:solidFill>
                <a:latin typeface="Suisse Int'l Light"/>
                <a:ea typeface="Suisse Int'l Light"/>
                <a:cs typeface="Suisse Int'l Light"/>
              </a:rPr>
              <a:t>Lactobacillus </a:t>
            </a:r>
            <a:r>
              <a:rPr lang="en-US" sz="7200" b="1" i="1">
                <a:solidFill>
                  <a:srgbClr val="FFFFFF">
                    <a:alpha val="100000"/>
                  </a:srgbClr>
                </a:solidFill>
                <a:latin typeface="Suisse Int'l Light"/>
                <a:ea typeface="Suisse Int'l Light"/>
                <a:cs typeface="Suisse Int'l Light"/>
              </a:rPr>
              <a:t>rhamnosus</a:t>
            </a:r>
            <a:r>
              <a:rPr lang="en-US" sz="7200" b="1" i="1">
                <a:solidFill>
                  <a:srgbClr val="FFFFFF">
                    <a:alpha val="100000"/>
                  </a:srgbClr>
                </a:solidFill>
                <a:latin typeface="Suisse Int'l Light"/>
                <a:ea typeface="Suisse Int'l Light"/>
                <a:cs typeface="Suisse Int'l Light"/>
              </a:rPr>
              <a:t> </a:t>
            </a:r>
            <a:r>
              <a:rPr lang="en-US" sz="7200">
                <a:solidFill>
                  <a:srgbClr val="FFFFFF">
                    <a:alpha val="100000"/>
                  </a:srgbClr>
                </a:solidFill>
                <a:latin typeface="Suisse Int'l Light"/>
                <a:ea typeface="Suisse Int'l Light"/>
                <a:cs typeface="Suisse Int'l Light"/>
              </a:rPr>
              <a:t>&amp; </a:t>
            </a:r>
            <a:r>
              <a:rPr lang="en-US" sz="7200" i="1">
                <a:solidFill>
                  <a:srgbClr val="FFFFFF">
                    <a:alpha val="100000"/>
                  </a:srgbClr>
                </a:solidFill>
                <a:latin typeface="Suisse Int'l Light"/>
                <a:ea typeface="Suisse Int'l Light"/>
                <a:cs typeface="Suisse Int'l Light"/>
              </a:rPr>
              <a:t>Bifidobacterium </a:t>
            </a:r>
            <a:r>
              <a:rPr lang="en-US" sz="7200" i="1">
                <a:solidFill>
                  <a:srgbClr val="FFFFFF">
                    <a:alpha val="100000"/>
                  </a:srgbClr>
                </a:solidFill>
                <a:latin typeface="Suisse Int'l Light"/>
                <a:ea typeface="Suisse Int'l Light"/>
                <a:cs typeface="Suisse Int'l Light"/>
              </a:rPr>
              <a:t>animalis</a:t>
            </a:r>
            <a:r>
              <a:rPr lang="en-US" sz="7200" i="1">
                <a:solidFill>
                  <a:srgbClr val="FFFFFF">
                    <a:alpha val="100000"/>
                  </a:srgbClr>
                </a:solidFill>
                <a:latin typeface="Suisse Int'l Light"/>
                <a:ea typeface="Suisse Int'l Light"/>
                <a:cs typeface="Suisse Int'l Light"/>
              </a:rPr>
              <a:t> </a:t>
            </a:r>
            <a:r>
              <a:rPr lang="en-US" sz="7200">
                <a:solidFill>
                  <a:srgbClr val="FFFFFF">
                    <a:alpha val="100000"/>
                  </a:srgbClr>
                </a:solidFill>
                <a:latin typeface="Suisse Int'l Light"/>
                <a:ea typeface="Suisse Int'l Light"/>
                <a:cs typeface="Suisse Int'l Light"/>
              </a:rPr>
              <a:t>strains</a:t>
            </a:r>
            <a:endParaRPr lang="en-US" sz="7200"/>
          </a:p>
        </p:txBody>
      </p:sp>
      <p:sp>
        <p:nvSpPr>
          <p:cNvPr id="12" name="Text 1"/>
          <p:cNvSpPr/>
          <p:nvPr/>
        </p:nvSpPr>
        <p:spPr bwMode="auto">
          <a:xfrm>
            <a:off x="1524191" y="3873500"/>
            <a:ext cx="14199513" cy="875272"/>
          </a:xfrm>
          <a:prstGeom prst="rect">
            <a:avLst/>
          </a:prstGeom>
          <a:noFill/>
          <a:ln/>
        </p:spPr>
        <p:txBody>
          <a:bodyPr wrap="square" lIns="0" tIns="0" rIns="0" bIns="0" rtlCol="0" anchor="t"/>
          <a:lstStyle/>
          <a:p>
            <a:pPr>
              <a:lnSpc>
                <a:spcPts val="4440"/>
              </a:lnSpc>
              <a:defRPr/>
            </a:pPr>
            <a:r>
              <a:rPr lang="en-US" sz="3700">
                <a:solidFill>
                  <a:srgbClr val="FFFFFF">
                    <a:alpha val="100000"/>
                  </a:srgbClr>
                </a:solidFill>
                <a:latin typeface="Suisse Int'l Light"/>
                <a:ea typeface="Suisse Int'l Light"/>
                <a:cs typeface="Suisse Int'l Light"/>
              </a:rPr>
              <a:t>Supports respiratory healt</a:t>
            </a:r>
            <a:r>
              <a:rPr lang="en-US" sz="4000">
                <a:solidFill>
                  <a:srgbClr val="FFFFFF">
                    <a:alpha val="100000"/>
                  </a:srgbClr>
                </a:solidFill>
                <a:latin typeface="Suisse Int'l Light"/>
                <a:ea typeface="Suisse Int'l Light"/>
                <a:cs typeface="Suisse Int'l Light"/>
              </a:rPr>
              <a:t>h</a:t>
            </a:r>
            <a:r>
              <a:rPr lang="en-US" sz="4000" baseline="30000">
                <a:solidFill>
                  <a:srgbClr val="FFFFFF">
                    <a:alpha val="100000"/>
                  </a:srgbClr>
                </a:solidFill>
                <a:latin typeface="Suisse Int'l Light"/>
                <a:ea typeface="Suisse Int'l Light"/>
                <a:cs typeface="Suisse Int'l Light"/>
              </a:rPr>
              <a:t> [5</a:t>
            </a:r>
            <a:r>
              <a:rPr lang="en-US" sz="3200" baseline="30000">
                <a:solidFill>
                  <a:schemeClr val="bg1"/>
                </a:solidFill>
                <a:latin typeface="Suisse Int'l Light"/>
                <a:ea typeface="Suisse Int'l Light"/>
                <a:cs typeface="Suisse Int'l Light"/>
              </a:rPr>
              <a:t>]</a:t>
            </a:r>
            <a:r>
              <a:rPr lang="en-US" sz="3200">
                <a:solidFill>
                  <a:schemeClr val="bg1"/>
                </a:solidFill>
              </a:rPr>
              <a:t> ‡†</a:t>
            </a:r>
            <a:endParaRPr lang="en-US" sz="3200" baseline="30000"/>
          </a:p>
          <a:p>
            <a:pPr>
              <a:lnSpc>
                <a:spcPts val="4440"/>
              </a:lnSpc>
              <a:defRPr/>
            </a:pPr>
            <a:r>
              <a:rPr lang="en-US" sz="3700">
                <a:solidFill>
                  <a:srgbClr val="FFFFFF">
                    <a:alpha val="100000"/>
                  </a:srgbClr>
                </a:solidFill>
                <a:latin typeface="Suisse Int'l Light"/>
                <a:ea typeface="Suisse Int'l Light"/>
                <a:cs typeface="Suisse Int'l Light"/>
              </a:rPr>
              <a:t> </a:t>
            </a:r>
            <a:endParaRPr lang="en-US" sz="4400">
              <a:solidFill>
                <a:schemeClr val="bg1"/>
              </a:solidFill>
            </a:endParaRPr>
          </a:p>
        </p:txBody>
      </p:sp>
      <p:sp>
        <p:nvSpPr>
          <p:cNvPr id="13" name="Text 2"/>
          <p:cNvSpPr/>
          <p:nvPr/>
        </p:nvSpPr>
        <p:spPr bwMode="auto">
          <a:xfrm>
            <a:off x="1524191" y="4953000"/>
            <a:ext cx="20309838" cy="2413000"/>
          </a:xfrm>
          <a:prstGeom prst="rect">
            <a:avLst/>
          </a:prstGeom>
          <a:noFill/>
          <a:ln/>
        </p:spPr>
        <p:txBody>
          <a:bodyPr wrap="square" lIns="0" tIns="0" rIns="0" bIns="0" rtlCol="0" anchor="t"/>
          <a:lstStyle/>
          <a:p>
            <a:pPr marL="0" indent="0" algn="l">
              <a:lnSpc>
                <a:spcPts val="3600"/>
              </a:lnSpc>
              <a:buNone/>
              <a:defRPr/>
            </a:pPr>
            <a:r>
              <a:rPr lang="en-US" sz="3000">
                <a:solidFill>
                  <a:srgbClr val="FFFFFF">
                    <a:alpha val="100000"/>
                  </a:srgbClr>
                </a:solidFill>
                <a:latin typeface="Suisse Int'l Light"/>
                <a:ea typeface="Suisse Int'l Light"/>
                <a:cs typeface="Suisse Int'l Light"/>
              </a:rPr>
              <a:t>A randomized, double-blind, placebo-controlled study involved 198 participants aged 18-25. Over 12 weeks, one group took the tested bacterial blend in the form of 5 g of powder, containing 1 billion CFU of each bacterial strain, while the </a:t>
            </a:r>
            <a:r>
              <a:rPr lang="en-US" sz="3000">
                <a:solidFill>
                  <a:schemeClr val="bg1"/>
                </a:solidFill>
                <a:latin typeface="Suisse Int'l Light"/>
                <a:ea typeface="Suisse Int'l Light"/>
                <a:cs typeface="Suisse Int'l Light"/>
              </a:rPr>
              <a:t>other group received a placebo</a:t>
            </a:r>
            <a:r>
              <a:rPr lang="en-US" sz="3200" baseline="30000">
                <a:solidFill>
                  <a:srgbClr val="FFFFFF">
                    <a:alpha val="100000"/>
                  </a:srgbClr>
                </a:solidFill>
                <a:latin typeface="Suisse Int'l Light"/>
                <a:ea typeface="Suisse Int'l Light"/>
                <a:cs typeface="Suisse Int'l Light"/>
              </a:rPr>
              <a:t>[5]</a:t>
            </a:r>
            <a:r>
              <a:rPr lang="en-US" sz="2800">
                <a:solidFill>
                  <a:schemeClr val="bg1"/>
                </a:solidFill>
              </a:rPr>
              <a:t>‡</a:t>
            </a:r>
            <a:r>
              <a:rPr lang="en-US" sz="3200">
                <a:solidFill>
                  <a:schemeClr val="bg1"/>
                </a:solidFill>
              </a:rPr>
              <a:t>†</a:t>
            </a:r>
            <a:endParaRPr lang="en-US" sz="3000">
              <a:solidFill>
                <a:schemeClr val="bg1"/>
              </a:solidFill>
            </a:endParaRPr>
          </a:p>
          <a:p>
            <a:pPr marL="0" indent="0" algn="l">
              <a:lnSpc>
                <a:spcPts val="3600"/>
              </a:lnSpc>
              <a:buNone/>
              <a:defRPr/>
            </a:pPr>
            <a:r>
              <a:rPr lang="en-US" sz="3000">
                <a:solidFill>
                  <a:schemeClr val="bg1"/>
                </a:solidFill>
                <a:latin typeface="Suisse Int'l Light"/>
                <a:ea typeface="Suisse Int'l Light"/>
                <a:cs typeface="Suisse Int'l Light"/>
              </a:rPr>
              <a:t> </a:t>
            </a:r>
            <a:endParaRPr lang="en-US" sz="3000">
              <a:solidFill>
                <a:schemeClr val="bg1"/>
              </a:solidFill>
            </a:endParaRPr>
          </a:p>
          <a:p>
            <a:pPr marL="0" indent="0" algn="l">
              <a:lnSpc>
                <a:spcPts val="3600"/>
              </a:lnSpc>
              <a:buNone/>
              <a:defRPr/>
            </a:pPr>
            <a:r>
              <a:rPr lang="en-US" sz="3000">
                <a:solidFill>
                  <a:schemeClr val="bg1"/>
                </a:solidFill>
                <a:latin typeface="Suisse Int'l Light"/>
                <a:ea typeface="Suisse Int'l Light"/>
                <a:cs typeface="Suisse Int'l Light"/>
              </a:rPr>
              <a:t>Findings:</a:t>
            </a:r>
            <a:endParaRPr lang="en-US" sz="3000">
              <a:solidFill>
                <a:schemeClr val="bg1"/>
              </a:solidFill>
            </a:endParaRPr>
          </a:p>
        </p:txBody>
      </p:sp>
      <p:sp>
        <p:nvSpPr>
          <p:cNvPr id="14" name="Text 3"/>
          <p:cNvSpPr/>
          <p:nvPr/>
        </p:nvSpPr>
        <p:spPr bwMode="auto">
          <a:xfrm>
            <a:off x="2044956" y="8407400"/>
            <a:ext cx="8234863" cy="1833033"/>
          </a:xfrm>
          <a:prstGeom prst="rect">
            <a:avLst/>
          </a:prstGeom>
          <a:noFill/>
          <a:ln/>
        </p:spPr>
        <p:txBody>
          <a:bodyPr wrap="square" lIns="0" tIns="0" rIns="0" bIns="0" rtlCol="0" anchor="t"/>
          <a:lstStyle/>
          <a:p>
            <a:pPr marL="0" indent="0" algn="l">
              <a:lnSpc>
                <a:spcPts val="4440"/>
              </a:lnSpc>
              <a:buNone/>
              <a:defRPr/>
            </a:pPr>
            <a:r>
              <a:rPr lang="en-US" sz="3700">
                <a:solidFill>
                  <a:srgbClr val="FFFFFF">
                    <a:alpha val="100000"/>
                  </a:srgbClr>
                </a:solidFill>
                <a:latin typeface="Suisse Int'l Light"/>
                <a:ea typeface="Suisse Int'l Light"/>
                <a:cs typeface="Suisse Int'l Light"/>
              </a:rPr>
              <a:t>The duration of upper respiratory tract infections was reduced by</a:t>
            </a:r>
            <a:endParaRPr lang="en-US" sz="3700">
              <a:solidFill>
                <a:schemeClr val="bg1"/>
              </a:solidFill>
            </a:endParaRPr>
          </a:p>
        </p:txBody>
      </p:sp>
      <p:sp>
        <p:nvSpPr>
          <p:cNvPr id="15" name="Text 4"/>
          <p:cNvSpPr/>
          <p:nvPr/>
        </p:nvSpPr>
        <p:spPr bwMode="auto">
          <a:xfrm>
            <a:off x="2044956" y="9855200"/>
            <a:ext cx="5092435" cy="1997670"/>
          </a:xfrm>
          <a:prstGeom prst="rect">
            <a:avLst/>
          </a:prstGeom>
          <a:noFill/>
          <a:ln/>
        </p:spPr>
        <p:txBody>
          <a:bodyPr wrap="square" lIns="0" tIns="0" rIns="0" bIns="0" rtlCol="0" anchor="t"/>
          <a:lstStyle/>
          <a:p>
            <a:pPr marL="0" indent="0" algn="l">
              <a:lnSpc>
                <a:spcPts val="18000"/>
              </a:lnSpc>
              <a:buNone/>
              <a:defRPr/>
            </a:pPr>
            <a:r>
              <a:rPr lang="en-US" sz="15000">
                <a:solidFill>
                  <a:srgbClr val="FFFFFF">
                    <a:alpha val="100000"/>
                  </a:srgbClr>
                </a:solidFill>
                <a:latin typeface="Suisse Int'l UltraLight"/>
                <a:ea typeface="Suisse Int'l UltraLight"/>
                <a:cs typeface="Suisse Int'l UltraLight"/>
              </a:rPr>
              <a:t>33</a:t>
            </a:r>
            <a:r>
              <a:rPr lang="en-US" sz="15000">
                <a:solidFill>
                  <a:schemeClr val="bg1"/>
                </a:solidFill>
                <a:latin typeface="Suisse Int'l UltraLight"/>
                <a:ea typeface="Suisse Int'l UltraLight"/>
                <a:cs typeface="Suisse Int'l UltraLight"/>
              </a:rPr>
              <a:t>%</a:t>
            </a:r>
            <a:r>
              <a:rPr lang="en-US" sz="8000">
                <a:solidFill>
                  <a:schemeClr val="bg1"/>
                </a:solidFill>
              </a:rPr>
              <a:t>‡</a:t>
            </a:r>
            <a:endParaRPr/>
          </a:p>
        </p:txBody>
      </p:sp>
      <p:sp>
        <p:nvSpPr>
          <p:cNvPr id="16" name="Text 5"/>
          <p:cNvSpPr/>
          <p:nvPr/>
        </p:nvSpPr>
        <p:spPr bwMode="auto">
          <a:xfrm>
            <a:off x="12168121" y="8407400"/>
            <a:ext cx="8615910" cy="1833033"/>
          </a:xfrm>
          <a:prstGeom prst="rect">
            <a:avLst/>
          </a:prstGeom>
          <a:noFill/>
          <a:ln/>
        </p:spPr>
        <p:txBody>
          <a:bodyPr wrap="square" lIns="0" tIns="0" rIns="0" bIns="0" rtlCol="0" anchor="t"/>
          <a:lstStyle/>
          <a:p>
            <a:pPr marL="0" indent="0" algn="l">
              <a:lnSpc>
                <a:spcPts val="4440"/>
              </a:lnSpc>
              <a:buNone/>
              <a:defRPr/>
            </a:pPr>
            <a:r>
              <a:rPr lang="en-US" sz="3700">
                <a:solidFill>
                  <a:srgbClr val="FFFFFF">
                    <a:alpha val="100000"/>
                  </a:srgbClr>
                </a:solidFill>
                <a:latin typeface="Suisse Int'l Light"/>
                <a:ea typeface="Suisse Int'l Light"/>
                <a:cs typeface="Suisse Int'l Light"/>
              </a:rPr>
              <a:t>The severity of upper respiratory tract infections was reduced by</a:t>
            </a:r>
            <a:endParaRPr lang="en-US" sz="3700"/>
          </a:p>
        </p:txBody>
      </p:sp>
      <p:sp>
        <p:nvSpPr>
          <p:cNvPr id="17" name="Text 6"/>
          <p:cNvSpPr/>
          <p:nvPr/>
        </p:nvSpPr>
        <p:spPr bwMode="auto">
          <a:xfrm>
            <a:off x="12168121" y="9855200"/>
            <a:ext cx="5028927" cy="1997670"/>
          </a:xfrm>
          <a:prstGeom prst="rect">
            <a:avLst/>
          </a:prstGeom>
          <a:noFill/>
          <a:ln/>
        </p:spPr>
        <p:txBody>
          <a:bodyPr wrap="square" lIns="0" tIns="0" rIns="0" bIns="0" rtlCol="0" anchor="t"/>
          <a:lstStyle/>
          <a:p>
            <a:pPr marL="0" indent="0" algn="l">
              <a:lnSpc>
                <a:spcPts val="18000"/>
              </a:lnSpc>
              <a:buNone/>
              <a:defRPr/>
            </a:pPr>
            <a:r>
              <a:rPr lang="en-US" sz="15000">
                <a:solidFill>
                  <a:srgbClr val="FFFFFF">
                    <a:alpha val="100000"/>
                  </a:srgbClr>
                </a:solidFill>
                <a:latin typeface="Suisse Int'l UltraLight"/>
                <a:ea typeface="Suisse Int'l UltraLight"/>
                <a:cs typeface="Suisse Int'l UltraLight"/>
              </a:rPr>
              <a:t>34%</a:t>
            </a:r>
            <a:r>
              <a:rPr lang="en-US" sz="9600">
                <a:solidFill>
                  <a:schemeClr val="bg1"/>
                </a:solidFill>
              </a:rPr>
              <a:t> </a:t>
            </a:r>
            <a:r>
              <a:rPr lang="en-US" sz="8000">
                <a:solidFill>
                  <a:schemeClr val="bg1"/>
                </a:solidFill>
              </a:rPr>
              <a:t>‡</a:t>
            </a:r>
            <a:endParaRPr lang="en-US" sz="8000"/>
          </a:p>
        </p:txBody>
      </p:sp>
      <p:pic>
        <p:nvPicPr>
          <p:cNvPr id="18" name="Image 9" descr=" "/>
          <p:cNvPicPr>
            <a:picLocks noChangeAspect="1"/>
          </p:cNvPicPr>
          <p:nvPr/>
        </p:nvPicPr>
        <p:blipFill>
          <a:blip r:embed="rId18">
            <a:extLst>
              <a:ext uri="{96DAC541-7B7A-43D3-8B79-37D633B846F1}">
                <asvg:svgBlip xmlns:asvg="http://schemas.microsoft.com/office/drawing/2016/SVG/main" r:embed="rId19"/>
              </a:ext>
            </a:extLst>
          </a:blip>
          <a:stretch/>
        </p:blipFill>
        <p:spPr bwMode="auto">
          <a:xfrm>
            <a:off x="1511489" y="8229600"/>
            <a:ext cx="25403" cy="4152900"/>
          </a:xfrm>
          <a:prstGeom prst="rect">
            <a:avLst/>
          </a:prstGeom>
        </p:spPr>
      </p:pic>
      <p:pic>
        <p:nvPicPr>
          <p:cNvPr id="19" name="Image 10" descr=" "/>
          <p:cNvPicPr>
            <a:picLocks noChangeAspect="1"/>
          </p:cNvPicPr>
          <p:nvPr/>
        </p:nvPicPr>
        <p:blipFill>
          <a:blip r:embed="rId18"/>
          <a:stretch/>
        </p:blipFill>
        <p:spPr bwMode="auto">
          <a:xfrm>
            <a:off x="11596549" y="8229600"/>
            <a:ext cx="25403" cy="4152900"/>
          </a:xfrm>
          <a:prstGeom prst="rect">
            <a:avLst/>
          </a:prstGeom>
        </p:spPr>
      </p:pic>
      <p:sp>
        <p:nvSpPr>
          <p:cNvPr id="22" name="TextBox 21"/>
          <p:cNvSpPr txBox="1"/>
          <p:nvPr/>
        </p:nvSpPr>
        <p:spPr bwMode="auto">
          <a:xfrm>
            <a:off x="5982630" y="6037714"/>
            <a:ext cx="12411306" cy="369332"/>
          </a:xfrm>
          <a:prstGeom prst="rect">
            <a:avLst/>
          </a:prstGeom>
          <a:noFill/>
        </p:spPr>
        <p:txBody>
          <a:bodyPr wrap="square">
            <a:spAutoFit/>
          </a:bodyPr>
          <a:lstStyle/>
          <a:p>
            <a:pPr>
              <a:defRPr/>
            </a:pPr>
            <a:r>
              <a:rPr lang="en-US" i="1"/>
              <a:t>.</a:t>
            </a:r>
            <a:r>
              <a:rPr lang="en-US"/>
              <a:t>‡</a:t>
            </a:r>
            <a:endParaRPr/>
          </a:p>
        </p:txBody>
      </p:sp>
      <p:sp>
        <p:nvSpPr>
          <p:cNvPr id="24" name="TextBox 23"/>
          <p:cNvSpPr txBox="1"/>
          <p:nvPr/>
        </p:nvSpPr>
        <p:spPr bwMode="auto">
          <a:xfrm>
            <a:off x="2243506" y="12645482"/>
            <a:ext cx="8036313" cy="923330"/>
          </a:xfrm>
          <a:prstGeom prst="rect">
            <a:avLst/>
          </a:prstGeom>
          <a:noFill/>
          <a:ln>
            <a:solidFill>
              <a:schemeClr val="bg1"/>
            </a:solidFill>
          </a:ln>
        </p:spPr>
        <p:txBody>
          <a:bodyPr wrap="square" rtlCol="0">
            <a:spAutoFit/>
          </a:bodyPr>
          <a:lstStyle/>
          <a:p>
            <a:pPr>
              <a:defRPr/>
            </a:pPr>
            <a:r>
              <a:rPr lang="en-US" sz="1800">
                <a:solidFill>
                  <a:schemeClr val="bg1"/>
                </a:solidFill>
                <a:latin typeface="Suisse Intl"/>
              </a:rPr>
              <a:t>†These statements have not been evaluated by the Food and Drug Administration. This product is not intended to diagnose, treat, cure, or prevent any disease. </a:t>
            </a:r>
            <a:endParaRPr lang="en-US">
              <a:latin typeface="Suisse Intl"/>
            </a:endParaRPr>
          </a:p>
        </p:txBody>
      </p:sp>
      <p:sp>
        <p:nvSpPr>
          <p:cNvPr id="25" name="TextBox 24"/>
          <p:cNvSpPr txBox="1"/>
          <p:nvPr/>
        </p:nvSpPr>
        <p:spPr bwMode="auto">
          <a:xfrm>
            <a:off x="12188283" y="12645482"/>
            <a:ext cx="10244248" cy="923330"/>
          </a:xfrm>
          <a:prstGeom prst="rect">
            <a:avLst/>
          </a:prstGeom>
          <a:noFill/>
          <a:ln>
            <a:solidFill>
              <a:schemeClr val="bg1"/>
            </a:solidFill>
          </a:ln>
        </p:spPr>
        <p:txBody>
          <a:bodyPr wrap="square" rtlCol="0">
            <a:spAutoFit/>
          </a:bodyPr>
          <a:lstStyle/>
          <a:p>
            <a:pPr>
              <a:defRPr/>
            </a:pPr>
            <a:r>
              <a:rPr lang="en-US" sz="1800">
                <a:solidFill>
                  <a:schemeClr val="bg1"/>
                </a:solidFill>
                <a:latin typeface="Suisse Intl"/>
              </a:rPr>
              <a:t>‡This study evaluates specific probiotic strains, Lactobacillus </a:t>
            </a:r>
            <a:r>
              <a:rPr lang="en-US" sz="1800">
                <a:solidFill>
                  <a:schemeClr val="bg1"/>
                </a:solidFill>
                <a:latin typeface="Suisse Intl"/>
              </a:rPr>
              <a:t>rhamnosus</a:t>
            </a:r>
            <a:r>
              <a:rPr lang="en-US" sz="1800">
                <a:solidFill>
                  <a:schemeClr val="bg1"/>
                </a:solidFill>
                <a:latin typeface="Suisse Intl"/>
              </a:rPr>
              <a:t> LGG® and Bifidobacterium </a:t>
            </a:r>
            <a:r>
              <a:rPr lang="en-US" sz="1800">
                <a:solidFill>
                  <a:schemeClr val="bg1"/>
                </a:solidFill>
                <a:latin typeface="Suisse Intl"/>
              </a:rPr>
              <a:t>animalis</a:t>
            </a:r>
            <a:r>
              <a:rPr lang="en-US" sz="1800">
                <a:solidFill>
                  <a:schemeClr val="bg1"/>
                </a:solidFill>
                <a:latin typeface="Suisse Intl"/>
              </a:rPr>
              <a:t> </a:t>
            </a:r>
            <a:r>
              <a:rPr lang="en-US" sz="1800">
                <a:solidFill>
                  <a:schemeClr val="bg1"/>
                </a:solidFill>
                <a:latin typeface="Suisse Intl"/>
              </a:rPr>
              <a:t>ssp</a:t>
            </a:r>
            <a:r>
              <a:rPr lang="en-US" sz="1800">
                <a:solidFill>
                  <a:schemeClr val="bg1"/>
                </a:solidFill>
                <a:latin typeface="Suisse Intl"/>
              </a:rPr>
              <a:t> lactic BB-12®, that </a:t>
            </a:r>
            <a:r>
              <a:rPr lang="en-US">
                <a:solidFill>
                  <a:schemeClr val="bg1"/>
                </a:solidFill>
                <a:latin typeface="Suisse Intl"/>
              </a:rPr>
              <a:t>are not </a:t>
            </a:r>
            <a:r>
              <a:rPr lang="en-US" sz="1800">
                <a:solidFill>
                  <a:schemeClr val="bg1"/>
                </a:solidFill>
                <a:latin typeface="Suisse Intl"/>
              </a:rPr>
              <a:t>included in </a:t>
            </a:r>
            <a:r>
              <a:rPr lang="en-US" sz="1800">
                <a:solidFill>
                  <a:schemeClr val="bg1"/>
                </a:solidFill>
                <a:latin typeface="Suisse Intl"/>
              </a:rPr>
              <a:t>Quattrobiotic</a:t>
            </a:r>
            <a:r>
              <a:rPr lang="en-US" sz="1800">
                <a:solidFill>
                  <a:schemeClr val="bg1"/>
                </a:solidFill>
                <a:latin typeface="Suisse Intl"/>
              </a:rPr>
              <a:t>.  Results may not directly apply to this product.</a:t>
            </a:r>
            <a:endParaRPr lang="en-US">
              <a:latin typeface="Suisse Intl"/>
            </a:endParaRPr>
          </a:p>
        </p:txBody>
      </p:sp>
      <p:sp>
        <p:nvSpPr>
          <p:cNvPr id="27" name="TextBox 26"/>
          <p:cNvSpPr txBox="1"/>
          <p:nvPr/>
        </p:nvSpPr>
        <p:spPr bwMode="auto">
          <a:xfrm>
            <a:off x="5781908" y="6628729"/>
            <a:ext cx="12411306" cy="369332"/>
          </a:xfrm>
          <a:prstGeom prst="rect">
            <a:avLst/>
          </a:prstGeom>
          <a:noFill/>
        </p:spPr>
        <p:txBody>
          <a:bodyPr wrap="square">
            <a:spAutoFit/>
          </a:bodyPr>
          <a:lstStyle/>
          <a:p>
            <a:pPr>
              <a:defRPr/>
            </a:pPr>
            <a:r>
              <a:rPr lang="en-US" sz="1800">
                <a:solidFill>
                  <a:schemeClr val="bg1"/>
                </a:solidFill>
              </a:rPr>
              <a:t>‡</a:t>
            </a:r>
            <a:endParaRPr lang="en-US"/>
          </a:p>
        </p:txBody>
      </p:sp>
      <p:sp>
        <p:nvSpPr>
          <p:cNvPr id="29" name="TextBox 28"/>
          <p:cNvSpPr txBox="1"/>
          <p:nvPr/>
        </p:nvSpPr>
        <p:spPr bwMode="auto">
          <a:xfrm>
            <a:off x="5781908" y="6628729"/>
            <a:ext cx="12411306" cy="369332"/>
          </a:xfrm>
          <a:prstGeom prst="rect">
            <a:avLst/>
          </a:prstGeom>
          <a:noFill/>
        </p:spPr>
        <p:txBody>
          <a:bodyPr wrap="square">
            <a:spAutoFit/>
          </a:bodyPr>
          <a:lstStyle/>
          <a:p>
            <a:pPr>
              <a:defRPr/>
            </a:pPr>
            <a:r>
              <a:rPr lang="en-US" sz="1800">
                <a:solidFill>
                  <a:schemeClr val="bg1"/>
                </a:solidFill>
              </a:rPr>
              <a:t>‡</a:t>
            </a:r>
            <a:endParaRPr lang="en-US"/>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Slide 13">
    <p:bg>
      <p:bgPr shadeToTitle="0">
        <a:solidFill>
          <a:srgbClr val="FFFFFF"/>
        </a:solidFill>
      </p:bgPr>
    </p:bg>
    <p:spTree>
      <p:nvGrpSpPr>
        <p:cNvPr id="1" name=""/>
        <p:cNvGrpSpPr/>
        <p:nvPr/>
      </p:nvGrpSpPr>
      <p:grpSpPr bwMode="auto">
        <a:xfrm>
          <a:off x="0" y="0"/>
          <a:ext cx="0" cy="0"/>
          <a:chOff x="0" y="0"/>
          <a:chExt cx="0" cy="0"/>
        </a:xfrm>
      </p:grpSpPr>
      <p:sp>
        <p:nvSpPr>
          <p:cNvPr id="2" name="Text 0"/>
          <p:cNvSpPr/>
          <p:nvPr/>
        </p:nvSpPr>
        <p:spPr bwMode="auto">
          <a:xfrm>
            <a:off x="1549593" y="3860800"/>
            <a:ext cx="21370174" cy="1526116"/>
          </a:xfrm>
          <a:prstGeom prst="rect">
            <a:avLst/>
          </a:prstGeom>
          <a:noFill/>
          <a:ln/>
        </p:spPr>
        <p:txBody>
          <a:bodyPr wrap="square" lIns="0" tIns="0" rIns="0" bIns="0" rtlCol="0" anchor="t"/>
          <a:lstStyle/>
          <a:p>
            <a:pPr marL="0" indent="0" algn="l">
              <a:lnSpc>
                <a:spcPts val="4440"/>
              </a:lnSpc>
              <a:buNone/>
              <a:defRPr/>
            </a:pPr>
            <a:r>
              <a:rPr lang="en-US" sz="3700">
                <a:solidFill>
                  <a:srgbClr val="000000">
                    <a:alpha val="100000"/>
                  </a:srgbClr>
                </a:solidFill>
                <a:latin typeface="Suisse Int'l Light"/>
                <a:ea typeface="Suisse Int'l Light"/>
                <a:cs typeface="Suisse Int'l Light"/>
              </a:rPr>
              <a:t>Studies on these strains show the potential to help reduce LDL “bad” cholesterol levels in the blood, lowering the risk of cardiovascular disease</a:t>
            </a:r>
            <a:r>
              <a:rPr lang="en-US" sz="4000"/>
              <a:t>.‡†</a:t>
            </a:r>
            <a:endParaRPr/>
          </a:p>
          <a:p>
            <a:pPr marL="0" indent="0" algn="l">
              <a:lnSpc>
                <a:spcPts val="4440"/>
              </a:lnSpc>
              <a:buNone/>
              <a:defRPr/>
            </a:pPr>
            <a:r>
              <a:rPr lang="en-US" sz="3700" b="1">
                <a:latin typeface="Suisse Intl"/>
              </a:rPr>
              <a:t>Research on </a:t>
            </a:r>
            <a:r>
              <a:rPr lang="en-US" sz="3700" b="1" i="1">
                <a:latin typeface="Suisse Intl"/>
              </a:rPr>
              <a:t>L. plantarum </a:t>
            </a:r>
            <a:r>
              <a:rPr lang="en-US" sz="3700" b="1">
                <a:latin typeface="Suisse Intl"/>
              </a:rPr>
              <a:t>and </a:t>
            </a:r>
            <a:r>
              <a:rPr lang="en-US" sz="3700" b="1" i="1">
                <a:latin typeface="Suisse Intl"/>
              </a:rPr>
              <a:t>B. lactis</a:t>
            </a:r>
            <a:r>
              <a:rPr lang="en-US" sz="3700" b="1">
                <a:latin typeface="Suisse Intl"/>
              </a:rPr>
              <a:t> strains has shown potential benefits for heart health</a:t>
            </a:r>
            <a:r>
              <a:rPr lang="en-US" sz="4000">
                <a:latin typeface="Suisse Intl"/>
              </a:rPr>
              <a:t>†</a:t>
            </a:r>
            <a:endParaRPr lang="en-US" sz="3700">
              <a:latin typeface="Suisse Intl"/>
            </a:endParaRPr>
          </a:p>
        </p:txBody>
      </p:sp>
      <p:sp>
        <p:nvSpPr>
          <p:cNvPr id="3" name="Text 1"/>
          <p:cNvSpPr/>
          <p:nvPr/>
        </p:nvSpPr>
        <p:spPr bwMode="auto">
          <a:xfrm>
            <a:off x="12739692" y="5727700"/>
            <a:ext cx="8230629" cy="584200"/>
          </a:xfrm>
          <a:prstGeom prst="rect">
            <a:avLst/>
          </a:prstGeom>
          <a:noFill/>
          <a:ln/>
        </p:spPr>
        <p:txBody>
          <a:bodyPr wrap="square" lIns="0" tIns="0" rIns="0" bIns="0" rtlCol="0" anchor="t"/>
          <a:lstStyle/>
          <a:p>
            <a:pPr marL="0" indent="0" algn="l">
              <a:lnSpc>
                <a:spcPts val="3600"/>
              </a:lnSpc>
              <a:buNone/>
              <a:defRPr/>
            </a:pPr>
            <a:r>
              <a:rPr lang="en-US" sz="3000">
                <a:solidFill>
                  <a:srgbClr val="000000">
                    <a:alpha val="100000"/>
                  </a:srgbClr>
                </a:solidFill>
                <a:latin typeface="Suisse Int'l Light Italic"/>
                <a:ea typeface="Suisse Int'l Light Italic"/>
                <a:cs typeface="Suisse Int'l Light Italic"/>
              </a:rPr>
              <a:t>Lactobacillus plantarum</a:t>
            </a:r>
            <a:endParaRPr lang="en-US" sz="3000"/>
          </a:p>
        </p:txBody>
      </p:sp>
      <p:sp>
        <p:nvSpPr>
          <p:cNvPr id="4" name="Text 2"/>
          <p:cNvSpPr/>
          <p:nvPr/>
        </p:nvSpPr>
        <p:spPr bwMode="auto">
          <a:xfrm>
            <a:off x="1549594" y="5727700"/>
            <a:ext cx="8230629" cy="584200"/>
          </a:xfrm>
          <a:prstGeom prst="rect">
            <a:avLst/>
          </a:prstGeom>
          <a:noFill/>
          <a:ln/>
        </p:spPr>
        <p:txBody>
          <a:bodyPr wrap="square" lIns="0" tIns="0" rIns="0" bIns="0" rtlCol="0" anchor="t"/>
          <a:lstStyle/>
          <a:p>
            <a:pPr marL="0" indent="0" algn="l">
              <a:lnSpc>
                <a:spcPts val="3600"/>
              </a:lnSpc>
              <a:buNone/>
              <a:defRPr/>
            </a:pPr>
            <a:r>
              <a:rPr lang="en-US" sz="3000">
                <a:solidFill>
                  <a:srgbClr val="000000">
                    <a:alpha val="100000"/>
                  </a:srgbClr>
                </a:solidFill>
                <a:latin typeface="Suisse Int'l Light Italic"/>
                <a:ea typeface="Suisse Int'l Light Italic"/>
                <a:cs typeface="Suisse Int'l Light Italic"/>
              </a:rPr>
              <a:t>Bifidobacterium lactis</a:t>
            </a:r>
            <a:endParaRPr lang="en-US" sz="3000"/>
          </a:p>
        </p:txBody>
      </p:sp>
      <p:sp>
        <p:nvSpPr>
          <p:cNvPr id="5" name="Text 3"/>
          <p:cNvSpPr/>
          <p:nvPr/>
        </p:nvSpPr>
        <p:spPr bwMode="auto">
          <a:xfrm>
            <a:off x="1549594" y="1524000"/>
            <a:ext cx="21884835" cy="2489200"/>
          </a:xfrm>
          <a:prstGeom prst="rect">
            <a:avLst/>
          </a:prstGeom>
          <a:noFill/>
          <a:ln/>
        </p:spPr>
        <p:txBody>
          <a:bodyPr wrap="square" lIns="0" tIns="0" rIns="0" bIns="0" rtlCol="0" anchor="t"/>
          <a:lstStyle/>
          <a:p>
            <a:pPr marL="0" indent="0" algn="l">
              <a:lnSpc>
                <a:spcPts val="8640"/>
              </a:lnSpc>
              <a:buNone/>
              <a:defRPr/>
            </a:pPr>
            <a:r>
              <a:rPr lang="en-US" sz="7200">
                <a:solidFill>
                  <a:srgbClr val="000000">
                    <a:alpha val="100000"/>
                  </a:srgbClr>
                </a:solidFill>
                <a:latin typeface="Suisse Int'l Light"/>
                <a:ea typeface="Suisse Int'l Light"/>
                <a:cs typeface="Suisse Int'l Light"/>
              </a:rPr>
              <a:t>Study Findings on </a:t>
            </a:r>
            <a:r>
              <a:rPr lang="en-US" sz="7200" i="1">
                <a:solidFill>
                  <a:srgbClr val="000000">
                    <a:alpha val="100000"/>
                  </a:srgbClr>
                </a:solidFill>
                <a:latin typeface="Suisse Int'l Light"/>
                <a:ea typeface="Suisse Int'l Light"/>
                <a:cs typeface="Suisse Int'l Light"/>
              </a:rPr>
              <a:t>Lactobacillus plantarum </a:t>
            </a:r>
            <a:r>
              <a:rPr lang="en-US" sz="7200">
                <a:solidFill>
                  <a:srgbClr val="000000">
                    <a:alpha val="100000"/>
                  </a:srgbClr>
                </a:solidFill>
                <a:latin typeface="Suisse Int'l Light"/>
                <a:ea typeface="Suisse Int'l Light"/>
                <a:cs typeface="Suisse Int'l Light"/>
              </a:rPr>
              <a:t>and </a:t>
            </a:r>
            <a:r>
              <a:rPr lang="en-US" sz="7200" i="1">
                <a:solidFill>
                  <a:srgbClr val="000000">
                    <a:alpha val="100000"/>
                  </a:srgbClr>
                </a:solidFill>
                <a:latin typeface="Suisse Int'l Light"/>
                <a:ea typeface="Suisse Int'l Light"/>
                <a:cs typeface="Suisse Int'l Light"/>
              </a:rPr>
              <a:t>Bifidobacterium lactis </a:t>
            </a:r>
            <a:r>
              <a:rPr lang="en-US" sz="7200">
                <a:solidFill>
                  <a:srgbClr val="000000">
                    <a:alpha val="100000"/>
                  </a:srgbClr>
                </a:solidFill>
                <a:latin typeface="Suisse Int'l Light"/>
                <a:ea typeface="Suisse Int'l Light"/>
                <a:cs typeface="Suisse Int'l Light"/>
              </a:rPr>
              <a:t>Strains</a:t>
            </a:r>
            <a:endParaRPr lang="en-US" sz="7200"/>
          </a:p>
        </p:txBody>
      </p:sp>
      <p:pic>
        <p:nvPicPr>
          <p:cNvPr id="6" name="Image 0" descr=" "/>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4200375" y="11779250"/>
            <a:ext cx="3759670" cy="12700"/>
          </a:xfrm>
          <a:prstGeom prst="rect">
            <a:avLst/>
          </a:prstGeom>
        </p:spPr>
      </p:pic>
      <p:pic>
        <p:nvPicPr>
          <p:cNvPr id="7" name="Image 1" descr=" "/>
          <p:cNvPicPr>
            <a:picLocks noChangeAspect="1"/>
          </p:cNvPicPr>
          <p:nvPr/>
        </p:nvPicPr>
        <p:blipFill>
          <a:blip r:embed="rId3"/>
          <a:stretch/>
        </p:blipFill>
        <p:spPr bwMode="auto">
          <a:xfrm>
            <a:off x="14200375" y="9251950"/>
            <a:ext cx="3759670" cy="12700"/>
          </a:xfrm>
          <a:prstGeom prst="rect">
            <a:avLst/>
          </a:prstGeom>
        </p:spPr>
      </p:pic>
      <p:pic>
        <p:nvPicPr>
          <p:cNvPr id="8" name="Image 2" descr=" "/>
          <p:cNvPicPr>
            <a:picLocks noChangeAspect="1"/>
          </p:cNvPicPr>
          <p:nvPr/>
        </p:nvPicPr>
        <p:blipFill>
          <a:blip r:embed="rId5">
            <a:extLst>
              <a:ext uri="{96DAC541-7B7A-43D3-8B79-37D633B846F1}">
                <asvg:svgBlip xmlns:asvg="http://schemas.microsoft.com/office/drawing/2016/SVG/main" r:embed="rId6"/>
              </a:ext>
            </a:extLst>
          </a:blip>
          <a:stretch/>
        </p:blipFill>
        <p:spPr bwMode="auto">
          <a:xfrm>
            <a:off x="14181322" y="8001000"/>
            <a:ext cx="12702" cy="3784600"/>
          </a:xfrm>
          <a:prstGeom prst="rect">
            <a:avLst/>
          </a:prstGeom>
        </p:spPr>
      </p:pic>
      <p:sp>
        <p:nvSpPr>
          <p:cNvPr id="9" name="Text 4"/>
          <p:cNvSpPr/>
          <p:nvPr/>
        </p:nvSpPr>
        <p:spPr bwMode="auto">
          <a:xfrm rot="16199999">
            <a:off x="11096486" y="9400234"/>
            <a:ext cx="4009468" cy="1303867"/>
          </a:xfrm>
          <a:prstGeom prst="rect">
            <a:avLst/>
          </a:prstGeom>
          <a:noFill/>
          <a:ln/>
        </p:spPr>
        <p:txBody>
          <a:bodyPr wrap="square" lIns="0" tIns="0" rIns="0" bIns="0" rtlCol="0" anchor="t"/>
          <a:lstStyle/>
          <a:p>
            <a:pPr marL="0" indent="0" algn="l">
              <a:lnSpc>
                <a:spcPts val="2400"/>
              </a:lnSpc>
              <a:buNone/>
              <a:defRPr/>
            </a:pPr>
            <a:r>
              <a:rPr lang="en-US" sz="2000">
                <a:solidFill>
                  <a:srgbClr val="000000">
                    <a:alpha val="100000"/>
                  </a:srgbClr>
                </a:solidFill>
                <a:latin typeface="Suisse Int'l Light"/>
                <a:ea typeface="Suisse Int'l Light"/>
                <a:cs typeface="Suisse Int'l Light"/>
              </a:rPr>
              <a:t>Low-Density Lipoprotein (LDL) levels, mmol/L</a:t>
            </a:r>
            <a:endParaRPr lang="en-US" sz="2000"/>
          </a:p>
        </p:txBody>
      </p:sp>
      <p:sp>
        <p:nvSpPr>
          <p:cNvPr id="10" name="Text 5"/>
          <p:cNvSpPr/>
          <p:nvPr/>
        </p:nvSpPr>
        <p:spPr bwMode="auto">
          <a:xfrm>
            <a:off x="13781222" y="11633200"/>
            <a:ext cx="262499" cy="389467"/>
          </a:xfrm>
          <a:prstGeom prst="rect">
            <a:avLst/>
          </a:prstGeom>
          <a:noFill/>
          <a:ln/>
        </p:spPr>
        <p:txBody>
          <a:bodyPr wrap="square" lIns="0" tIns="0" rIns="0" bIns="0" rtlCol="0" anchor="t"/>
          <a:lstStyle/>
          <a:p>
            <a:pPr marL="0" indent="0" algn="l">
              <a:lnSpc>
                <a:spcPts val="2400"/>
              </a:lnSpc>
              <a:buNone/>
              <a:defRPr/>
            </a:pPr>
            <a:r>
              <a:rPr lang="en-US" sz="2000">
                <a:solidFill>
                  <a:srgbClr val="888888">
                    <a:alpha val="100000"/>
                  </a:srgbClr>
                </a:solidFill>
                <a:latin typeface="Suisse Int'l Light"/>
                <a:ea typeface="Suisse Int'l Light"/>
                <a:cs typeface="Suisse Int'l Light"/>
              </a:rPr>
              <a:t>0</a:t>
            </a:r>
            <a:endParaRPr lang="en-US" sz="2000"/>
          </a:p>
        </p:txBody>
      </p:sp>
      <p:sp>
        <p:nvSpPr>
          <p:cNvPr id="11" name="Text 6"/>
          <p:cNvSpPr/>
          <p:nvPr/>
        </p:nvSpPr>
        <p:spPr bwMode="auto">
          <a:xfrm>
            <a:off x="13781222" y="9067800"/>
            <a:ext cx="249798" cy="389467"/>
          </a:xfrm>
          <a:prstGeom prst="rect">
            <a:avLst/>
          </a:prstGeom>
          <a:noFill/>
          <a:ln/>
        </p:spPr>
        <p:txBody>
          <a:bodyPr wrap="square" lIns="0" tIns="0" rIns="0" bIns="0" rtlCol="0" anchor="t"/>
          <a:lstStyle/>
          <a:p>
            <a:pPr marL="0" indent="0" algn="l">
              <a:lnSpc>
                <a:spcPts val="2400"/>
              </a:lnSpc>
              <a:buNone/>
              <a:defRPr/>
            </a:pPr>
            <a:r>
              <a:rPr lang="en-US" sz="2000">
                <a:solidFill>
                  <a:srgbClr val="888888">
                    <a:alpha val="100000"/>
                  </a:srgbClr>
                </a:solidFill>
                <a:latin typeface="Suisse Int'l Light"/>
                <a:ea typeface="Suisse Int'l Light"/>
                <a:cs typeface="Suisse Int'l Light"/>
              </a:rPr>
              <a:t>4</a:t>
            </a:r>
            <a:endParaRPr lang="en-US" sz="2000"/>
          </a:p>
        </p:txBody>
      </p:sp>
      <p:sp>
        <p:nvSpPr>
          <p:cNvPr id="12" name="Text 7"/>
          <p:cNvSpPr/>
          <p:nvPr/>
        </p:nvSpPr>
        <p:spPr bwMode="auto">
          <a:xfrm>
            <a:off x="14975172" y="8407400"/>
            <a:ext cx="580039" cy="389467"/>
          </a:xfrm>
          <a:prstGeom prst="rect">
            <a:avLst/>
          </a:prstGeom>
          <a:noFill/>
          <a:ln/>
        </p:spPr>
        <p:txBody>
          <a:bodyPr wrap="square" lIns="0" tIns="0" rIns="0" bIns="0" rtlCol="0" anchor="t"/>
          <a:lstStyle/>
          <a:p>
            <a:pPr marL="0" indent="0" algn="l">
              <a:lnSpc>
                <a:spcPts val="2400"/>
              </a:lnSpc>
              <a:buNone/>
              <a:defRPr/>
            </a:pPr>
            <a:r>
              <a:rPr lang="en-US" sz="2000">
                <a:solidFill>
                  <a:srgbClr val="888888">
                    <a:alpha val="100000"/>
                  </a:srgbClr>
                </a:solidFill>
                <a:latin typeface="Suisse Int'l Light"/>
                <a:ea typeface="Suisse Int'l Light"/>
                <a:cs typeface="Suisse Int'l Light"/>
              </a:rPr>
              <a:t>4.27</a:t>
            </a:r>
            <a:endParaRPr lang="en-US" sz="2000"/>
          </a:p>
        </p:txBody>
      </p:sp>
      <p:sp>
        <p:nvSpPr>
          <p:cNvPr id="13" name="Text 8"/>
          <p:cNvSpPr/>
          <p:nvPr/>
        </p:nvSpPr>
        <p:spPr bwMode="auto">
          <a:xfrm>
            <a:off x="16613676" y="8813800"/>
            <a:ext cx="567338" cy="389467"/>
          </a:xfrm>
          <a:prstGeom prst="rect">
            <a:avLst/>
          </a:prstGeom>
          <a:noFill/>
          <a:ln/>
        </p:spPr>
        <p:txBody>
          <a:bodyPr wrap="square" lIns="0" tIns="0" rIns="0" bIns="0" rtlCol="0" anchor="t"/>
          <a:lstStyle/>
          <a:p>
            <a:pPr marL="0" indent="0" algn="l">
              <a:lnSpc>
                <a:spcPts val="2400"/>
              </a:lnSpc>
              <a:buNone/>
              <a:defRPr/>
            </a:pPr>
            <a:r>
              <a:rPr lang="en-US" sz="2000">
                <a:solidFill>
                  <a:srgbClr val="888888">
                    <a:alpha val="100000"/>
                  </a:srgbClr>
                </a:solidFill>
                <a:latin typeface="Suisse Int'l Light"/>
                <a:ea typeface="Suisse Int'l Light"/>
                <a:cs typeface="Suisse Int'l Light"/>
              </a:rPr>
              <a:t>3.87</a:t>
            </a:r>
            <a:endParaRPr lang="en-US" sz="2000"/>
          </a:p>
        </p:txBody>
      </p:sp>
      <p:pic>
        <p:nvPicPr>
          <p:cNvPr id="14" name="Image 3" descr=" "/>
          <p:cNvPicPr>
            <a:picLocks noChangeAspect="1"/>
          </p:cNvPicPr>
          <p:nvPr/>
        </p:nvPicPr>
        <p:blipFill>
          <a:blip r:embed="rId7">
            <a:extLst>
              <a:ext uri="{96DAC541-7B7A-43D3-8B79-37D633B846F1}">
                <asvg:svgBlip xmlns:asvg="http://schemas.microsoft.com/office/drawing/2016/SVG/main" r:embed="rId8"/>
              </a:ext>
            </a:extLst>
          </a:blip>
          <a:stretch/>
        </p:blipFill>
        <p:spPr bwMode="auto">
          <a:xfrm>
            <a:off x="14556019" y="8928100"/>
            <a:ext cx="1333667" cy="2857500"/>
          </a:xfrm>
          <a:prstGeom prst="rect">
            <a:avLst/>
          </a:prstGeom>
        </p:spPr>
      </p:pic>
      <p:pic>
        <p:nvPicPr>
          <p:cNvPr id="15" name="Image 4" descr=" "/>
          <p:cNvPicPr>
            <a:picLocks noChangeAspect="1"/>
          </p:cNvPicPr>
          <p:nvPr/>
        </p:nvPicPr>
        <p:blipFill>
          <a:blip r:embed="rId9">
            <a:extLst>
              <a:ext uri="{96DAC541-7B7A-43D3-8B79-37D633B846F1}">
                <asvg:svgBlip xmlns:asvg="http://schemas.microsoft.com/office/drawing/2016/SVG/main" r:embed="rId10"/>
              </a:ext>
            </a:extLst>
          </a:blip>
          <a:stretch/>
        </p:blipFill>
        <p:spPr bwMode="auto">
          <a:xfrm>
            <a:off x="16194523" y="9372600"/>
            <a:ext cx="1333667" cy="2413000"/>
          </a:xfrm>
          <a:prstGeom prst="rect">
            <a:avLst/>
          </a:prstGeom>
        </p:spPr>
      </p:pic>
      <p:sp>
        <p:nvSpPr>
          <p:cNvPr id="16" name="Text 9"/>
          <p:cNvSpPr/>
          <p:nvPr/>
        </p:nvSpPr>
        <p:spPr bwMode="auto">
          <a:xfrm>
            <a:off x="1524191" y="6388100"/>
            <a:ext cx="8493128" cy="694266"/>
          </a:xfrm>
          <a:prstGeom prst="rect">
            <a:avLst/>
          </a:prstGeom>
          <a:noFill/>
          <a:ln/>
        </p:spPr>
        <p:txBody>
          <a:bodyPr wrap="square" lIns="0" tIns="0" rIns="0" bIns="0" rtlCol="0" anchor="t"/>
          <a:lstStyle/>
          <a:p>
            <a:pPr marL="0" indent="0" algn="l">
              <a:lnSpc>
                <a:spcPts val="2400"/>
              </a:lnSpc>
              <a:buNone/>
              <a:defRPr/>
            </a:pPr>
            <a:r>
              <a:rPr lang="en-US" sz="2000">
                <a:solidFill>
                  <a:srgbClr val="000000">
                    <a:alpha val="100000"/>
                  </a:srgbClr>
                </a:solidFill>
                <a:latin typeface="Suisse Int'l Light"/>
                <a:ea typeface="Suisse Int'l Light"/>
                <a:cs typeface="Suisse Int'l Light"/>
              </a:rPr>
              <a:t>A randomized, blinded, placebo-controlled study involving 51 participants diagnosed with metabolic syndrome, aged 18-60 years.</a:t>
            </a:r>
            <a:r>
              <a:rPr lang="en-US" sz="2000" baseline="30000">
                <a:solidFill>
                  <a:srgbClr val="000000">
                    <a:alpha val="100000"/>
                  </a:srgbClr>
                </a:solidFill>
                <a:latin typeface="Suisse Int'l Light"/>
                <a:ea typeface="Suisse Int'l Light"/>
                <a:cs typeface="Suisse Int'l Light"/>
              </a:rPr>
              <a:t>[6]</a:t>
            </a:r>
            <a:r>
              <a:rPr lang="en-US" sz="2000"/>
              <a:t> ‡</a:t>
            </a:r>
            <a:endParaRPr lang="en-US" sz="2000" baseline="30000"/>
          </a:p>
        </p:txBody>
      </p:sp>
      <p:sp>
        <p:nvSpPr>
          <p:cNvPr id="17" name="Text 10"/>
          <p:cNvSpPr/>
          <p:nvPr/>
        </p:nvSpPr>
        <p:spPr bwMode="auto">
          <a:xfrm>
            <a:off x="12739692" y="6388100"/>
            <a:ext cx="11859049" cy="694266"/>
          </a:xfrm>
          <a:prstGeom prst="rect">
            <a:avLst/>
          </a:prstGeom>
          <a:noFill/>
          <a:ln/>
        </p:spPr>
        <p:txBody>
          <a:bodyPr wrap="square" lIns="0" tIns="0" rIns="0" bIns="0" rtlCol="0" anchor="t"/>
          <a:lstStyle/>
          <a:p>
            <a:pPr marL="0" indent="0" algn="l">
              <a:lnSpc>
                <a:spcPts val="2400"/>
              </a:lnSpc>
              <a:buNone/>
              <a:defRPr/>
            </a:pPr>
            <a:r>
              <a:rPr lang="en-US" sz="2000">
                <a:solidFill>
                  <a:srgbClr val="000000">
                    <a:alpha val="100000"/>
                  </a:srgbClr>
                </a:solidFill>
                <a:latin typeface="Suisse Int'l Light"/>
                <a:ea typeface="Suisse Int'l Light"/>
                <a:cs typeface="Suisse Int'l Light"/>
              </a:rPr>
              <a:t>A randomized, placebo-controlled study involving 49 participants with varying degrees </a:t>
            </a:r>
            <a:endParaRPr/>
          </a:p>
          <a:p>
            <a:pPr marL="0" indent="0" algn="l">
              <a:lnSpc>
                <a:spcPts val="2400"/>
              </a:lnSpc>
              <a:buNone/>
              <a:defRPr/>
            </a:pPr>
            <a:r>
              <a:rPr lang="en-US" sz="2000">
                <a:solidFill>
                  <a:srgbClr val="000000">
                    <a:alpha val="100000"/>
                  </a:srgbClr>
                </a:solidFill>
                <a:latin typeface="Suisse Int'l Light"/>
                <a:ea typeface="Suisse Int'l Light"/>
                <a:cs typeface="Suisse Int'l Light"/>
              </a:rPr>
              <a:t>of hypercholesterolemia, aged 30-65 years</a:t>
            </a:r>
            <a:r>
              <a:rPr lang="en-US" sz="2000" baseline="30000">
                <a:solidFill>
                  <a:srgbClr val="000000">
                    <a:alpha val="100000"/>
                  </a:srgbClr>
                </a:solidFill>
                <a:latin typeface="Suisse Int'l Light"/>
                <a:ea typeface="Suisse Int'l Light"/>
                <a:cs typeface="Suisse Int'l Light"/>
              </a:rPr>
              <a:t>[7] </a:t>
            </a:r>
            <a:r>
              <a:rPr lang="en-US" sz="2000"/>
              <a:t>‡</a:t>
            </a:r>
            <a:r>
              <a:rPr lang="ru-RU" sz="2000" baseline="30000">
                <a:solidFill>
                  <a:srgbClr val="000000">
                    <a:alpha val="100000"/>
                  </a:srgbClr>
                </a:solidFill>
                <a:latin typeface="Suisse Int'l Light"/>
                <a:ea typeface="Suisse Int'l Light"/>
                <a:cs typeface="Suisse Int'l Light"/>
              </a:rPr>
              <a:t> </a:t>
            </a:r>
            <a:endParaRPr lang="en-US" sz="2000" baseline="30000"/>
          </a:p>
        </p:txBody>
      </p:sp>
      <p:sp>
        <p:nvSpPr>
          <p:cNvPr id="18" name="Text 11"/>
          <p:cNvSpPr/>
          <p:nvPr/>
        </p:nvSpPr>
        <p:spPr bwMode="auto">
          <a:xfrm>
            <a:off x="18823753" y="9359900"/>
            <a:ext cx="1799392" cy="694266"/>
          </a:xfrm>
          <a:prstGeom prst="rect">
            <a:avLst/>
          </a:prstGeom>
          <a:noFill/>
          <a:ln/>
        </p:spPr>
        <p:txBody>
          <a:bodyPr wrap="square" lIns="0" tIns="0" rIns="0" bIns="0" rtlCol="0" anchor="t"/>
          <a:lstStyle/>
          <a:p>
            <a:pPr marL="0" indent="0" algn="l">
              <a:lnSpc>
                <a:spcPts val="2400"/>
              </a:lnSpc>
              <a:buNone/>
              <a:defRPr/>
            </a:pPr>
            <a:r>
              <a:rPr lang="en-US" sz="2000">
                <a:solidFill>
                  <a:srgbClr val="000000">
                    <a:alpha val="100000"/>
                  </a:srgbClr>
                </a:solidFill>
                <a:latin typeface="Suisse Int'l Light"/>
                <a:ea typeface="Suisse Int'l Light"/>
                <a:cs typeface="Suisse Int'l Light"/>
              </a:rPr>
              <a:t>Start of the study</a:t>
            </a:r>
            <a:endParaRPr lang="en-US" sz="2000"/>
          </a:p>
        </p:txBody>
      </p:sp>
      <p:sp>
        <p:nvSpPr>
          <p:cNvPr id="19" name="Text 12"/>
          <p:cNvSpPr/>
          <p:nvPr/>
        </p:nvSpPr>
        <p:spPr bwMode="auto">
          <a:xfrm>
            <a:off x="18823753" y="11176000"/>
            <a:ext cx="2307454" cy="694266"/>
          </a:xfrm>
          <a:prstGeom prst="rect">
            <a:avLst/>
          </a:prstGeom>
          <a:noFill/>
          <a:ln/>
        </p:spPr>
        <p:txBody>
          <a:bodyPr wrap="square" lIns="0" tIns="0" rIns="0" bIns="0" rtlCol="0" anchor="t"/>
          <a:lstStyle/>
          <a:p>
            <a:pPr marL="0" indent="0" algn="l">
              <a:lnSpc>
                <a:spcPts val="2400"/>
              </a:lnSpc>
              <a:buNone/>
              <a:defRPr/>
            </a:pPr>
            <a:r>
              <a:rPr lang="en-US" sz="2000">
                <a:solidFill>
                  <a:srgbClr val="000000">
                    <a:alpha val="100000"/>
                  </a:srgbClr>
                </a:solidFill>
                <a:latin typeface="Suisse Int'l Light"/>
                <a:ea typeface="Suisse Int'l Light"/>
                <a:cs typeface="Suisse Int'l Light"/>
              </a:rPr>
              <a:t>6 weeks after the start of the study</a:t>
            </a:r>
            <a:endParaRPr lang="en-US" sz="2000"/>
          </a:p>
        </p:txBody>
      </p:sp>
      <p:sp>
        <p:nvSpPr>
          <p:cNvPr id="20" name="Shape 13"/>
          <p:cNvSpPr/>
          <p:nvPr/>
        </p:nvSpPr>
        <p:spPr bwMode="auto">
          <a:xfrm>
            <a:off x="18823753" y="8813800"/>
            <a:ext cx="317540" cy="317500"/>
          </a:xfrm>
          <a:prstGeom prst="ellipse">
            <a:avLst/>
          </a:prstGeom>
          <a:solidFill>
            <a:srgbClr val="B1F0DB">
              <a:alpha val="100000"/>
            </a:srgbClr>
          </a:solidFill>
          <a:ln/>
        </p:spPr>
        <p:txBody>
          <a:bodyPr/>
          <a:lstStyle/>
          <a:p>
            <a:pPr>
              <a:defRPr/>
            </a:pPr>
            <a:endParaRPr lang="en-US"/>
          </a:p>
        </p:txBody>
      </p:sp>
      <p:pic>
        <p:nvPicPr>
          <p:cNvPr id="21" name="Image 5" descr=" "/>
          <p:cNvPicPr>
            <a:picLocks noChangeAspect="1"/>
          </p:cNvPicPr>
          <p:nvPr/>
        </p:nvPicPr>
        <p:blipFill>
          <a:blip r:embed="rId11">
            <a:extLst>
              <a:ext uri="{96DAC541-7B7A-43D3-8B79-37D633B846F1}">
                <asvg:svgBlip xmlns:asvg="http://schemas.microsoft.com/office/drawing/2016/SVG/main" r:embed="rId12"/>
              </a:ext>
            </a:extLst>
          </a:blip>
          <a:stretch/>
        </p:blipFill>
        <p:spPr bwMode="auto">
          <a:xfrm>
            <a:off x="18823753" y="10642600"/>
            <a:ext cx="317540" cy="317500"/>
          </a:xfrm>
          <a:prstGeom prst="rect">
            <a:avLst/>
          </a:prstGeom>
        </p:spPr>
      </p:pic>
      <p:sp>
        <p:nvSpPr>
          <p:cNvPr id="22" name="Text 14"/>
          <p:cNvSpPr/>
          <p:nvPr/>
        </p:nvSpPr>
        <p:spPr bwMode="auto">
          <a:xfrm>
            <a:off x="3467533" y="7759700"/>
            <a:ext cx="668950" cy="389467"/>
          </a:xfrm>
          <a:prstGeom prst="rect">
            <a:avLst/>
          </a:prstGeom>
          <a:noFill/>
          <a:ln/>
        </p:spPr>
        <p:txBody>
          <a:bodyPr wrap="square" lIns="0" tIns="0" rIns="0" bIns="0" rtlCol="0" anchor="t"/>
          <a:lstStyle/>
          <a:p>
            <a:pPr marL="0" indent="0" algn="l">
              <a:lnSpc>
                <a:spcPts val="2400"/>
              </a:lnSpc>
              <a:buNone/>
              <a:defRPr/>
            </a:pPr>
            <a:r>
              <a:rPr lang="en-US" sz="2000">
                <a:solidFill>
                  <a:srgbClr val="888888">
                    <a:alpha val="100000"/>
                  </a:srgbClr>
                </a:solidFill>
                <a:latin typeface="Suisse Int'l Light"/>
                <a:ea typeface="Suisse Int'l Light"/>
                <a:cs typeface="Suisse Int'l Light"/>
              </a:rPr>
              <a:t>128.5</a:t>
            </a:r>
            <a:endParaRPr lang="en-US" sz="2000"/>
          </a:p>
        </p:txBody>
      </p:sp>
      <p:sp>
        <p:nvSpPr>
          <p:cNvPr id="23" name="Text 15"/>
          <p:cNvSpPr/>
          <p:nvPr/>
        </p:nvSpPr>
        <p:spPr bwMode="auto">
          <a:xfrm>
            <a:off x="5106037" y="8894234"/>
            <a:ext cx="711289" cy="321732"/>
          </a:xfrm>
          <a:prstGeom prst="rect">
            <a:avLst/>
          </a:prstGeom>
          <a:noFill/>
          <a:ln/>
        </p:spPr>
        <p:txBody>
          <a:bodyPr wrap="square" lIns="0" tIns="0" rIns="0" bIns="0" rtlCol="0" anchor="t"/>
          <a:lstStyle/>
          <a:p>
            <a:pPr marL="0" indent="0" algn="l">
              <a:lnSpc>
                <a:spcPts val="2400"/>
              </a:lnSpc>
              <a:buNone/>
              <a:defRPr/>
            </a:pPr>
            <a:r>
              <a:rPr lang="en-US" sz="2000">
                <a:solidFill>
                  <a:srgbClr val="888888">
                    <a:alpha val="100000"/>
                  </a:srgbClr>
                </a:solidFill>
                <a:latin typeface="Suisse Int'l Light"/>
                <a:ea typeface="Suisse Int'l Light"/>
              </a:rPr>
              <a:t>111.0</a:t>
            </a:r>
            <a:endParaRPr lang="en-US" sz="2000"/>
          </a:p>
        </p:txBody>
      </p:sp>
      <p:pic>
        <p:nvPicPr>
          <p:cNvPr id="24" name="Image 6" descr=" "/>
          <p:cNvPicPr>
            <a:picLocks noChangeAspect="1"/>
          </p:cNvPicPr>
          <p:nvPr/>
        </p:nvPicPr>
        <p:blipFill>
          <a:blip r:embed="rId13">
            <a:extLst>
              <a:ext uri="{96DAC541-7B7A-43D3-8B79-37D633B846F1}">
                <asvg:svgBlip xmlns:asvg="http://schemas.microsoft.com/office/drawing/2016/SVG/main" r:embed="rId14"/>
              </a:ext>
            </a:extLst>
          </a:blip>
          <a:stretch/>
        </p:blipFill>
        <p:spPr bwMode="auto">
          <a:xfrm>
            <a:off x="2730841" y="11779250"/>
            <a:ext cx="3785073" cy="12700"/>
          </a:xfrm>
          <a:prstGeom prst="rect">
            <a:avLst/>
          </a:prstGeom>
        </p:spPr>
      </p:pic>
      <p:pic>
        <p:nvPicPr>
          <p:cNvPr id="25" name="Image 7" descr=" "/>
          <p:cNvPicPr>
            <a:picLocks noChangeAspect="1"/>
          </p:cNvPicPr>
          <p:nvPr/>
        </p:nvPicPr>
        <p:blipFill>
          <a:blip r:embed="rId5"/>
          <a:stretch/>
        </p:blipFill>
        <p:spPr bwMode="auto">
          <a:xfrm>
            <a:off x="2724490" y="8001000"/>
            <a:ext cx="12702" cy="3784600"/>
          </a:xfrm>
          <a:prstGeom prst="rect">
            <a:avLst/>
          </a:prstGeom>
        </p:spPr>
      </p:pic>
      <p:sp>
        <p:nvSpPr>
          <p:cNvPr id="26" name="Text 16"/>
          <p:cNvSpPr/>
          <p:nvPr/>
        </p:nvSpPr>
        <p:spPr bwMode="auto">
          <a:xfrm rot="16199999">
            <a:off x="344593" y="9918539"/>
            <a:ext cx="2955236" cy="1303867"/>
          </a:xfrm>
          <a:prstGeom prst="rect">
            <a:avLst/>
          </a:prstGeom>
          <a:noFill/>
          <a:ln/>
        </p:spPr>
        <p:txBody>
          <a:bodyPr wrap="square" lIns="0" tIns="0" rIns="0" bIns="0" rtlCol="0" anchor="t"/>
          <a:lstStyle/>
          <a:p>
            <a:pPr marL="0" indent="0" algn="l">
              <a:lnSpc>
                <a:spcPts val="2400"/>
              </a:lnSpc>
              <a:buNone/>
              <a:defRPr/>
            </a:pPr>
            <a:r>
              <a:rPr lang="en-US" sz="2000">
                <a:solidFill>
                  <a:srgbClr val="000000">
                    <a:alpha val="100000"/>
                  </a:srgbClr>
                </a:solidFill>
                <a:latin typeface="Suisse Int'l Light"/>
                <a:ea typeface="Suisse Int'l Light"/>
                <a:cs typeface="Suisse Int'l Light"/>
              </a:rPr>
              <a:t>Low-Density Lipoprotein (LDL) levels, mg/dL</a:t>
            </a:r>
            <a:endParaRPr lang="en-US" sz="2000"/>
          </a:p>
        </p:txBody>
      </p:sp>
      <p:sp>
        <p:nvSpPr>
          <p:cNvPr id="27" name="Text 17"/>
          <p:cNvSpPr/>
          <p:nvPr/>
        </p:nvSpPr>
        <p:spPr bwMode="auto">
          <a:xfrm>
            <a:off x="2324391" y="11633200"/>
            <a:ext cx="262499" cy="389467"/>
          </a:xfrm>
          <a:prstGeom prst="rect">
            <a:avLst/>
          </a:prstGeom>
          <a:noFill/>
          <a:ln/>
        </p:spPr>
        <p:txBody>
          <a:bodyPr wrap="square" lIns="0" tIns="0" rIns="0" bIns="0" rtlCol="0" anchor="t"/>
          <a:lstStyle/>
          <a:p>
            <a:pPr marL="0" indent="0" algn="l">
              <a:lnSpc>
                <a:spcPts val="2400"/>
              </a:lnSpc>
              <a:buNone/>
              <a:defRPr/>
            </a:pPr>
            <a:r>
              <a:rPr lang="en-US" sz="2000">
                <a:solidFill>
                  <a:srgbClr val="888888">
                    <a:alpha val="100000"/>
                  </a:srgbClr>
                </a:solidFill>
                <a:latin typeface="Suisse Int'l Light"/>
                <a:ea typeface="Suisse Int'l Light"/>
                <a:cs typeface="Suisse Int'l Light"/>
              </a:rPr>
              <a:t>0</a:t>
            </a:r>
            <a:endParaRPr lang="en-US" sz="2000"/>
          </a:p>
        </p:txBody>
      </p:sp>
      <p:pic>
        <p:nvPicPr>
          <p:cNvPr id="28" name="Image 8" descr=" "/>
          <p:cNvPicPr>
            <a:picLocks noChangeAspect="1"/>
          </p:cNvPicPr>
          <p:nvPr/>
        </p:nvPicPr>
        <p:blipFill>
          <a:blip r:embed="rId3"/>
          <a:stretch/>
        </p:blipFill>
        <p:spPr bwMode="auto">
          <a:xfrm>
            <a:off x="2730841" y="9467850"/>
            <a:ext cx="3759670" cy="12700"/>
          </a:xfrm>
          <a:prstGeom prst="rect">
            <a:avLst/>
          </a:prstGeom>
        </p:spPr>
      </p:pic>
      <p:sp>
        <p:nvSpPr>
          <p:cNvPr id="29" name="Text 18"/>
          <p:cNvSpPr/>
          <p:nvPr/>
        </p:nvSpPr>
        <p:spPr bwMode="auto">
          <a:xfrm>
            <a:off x="2095762" y="8394700"/>
            <a:ext cx="491128" cy="389467"/>
          </a:xfrm>
          <a:prstGeom prst="rect">
            <a:avLst/>
          </a:prstGeom>
          <a:noFill/>
          <a:ln/>
        </p:spPr>
        <p:txBody>
          <a:bodyPr wrap="square" lIns="0" tIns="0" rIns="0" bIns="0" rtlCol="0" anchor="t"/>
          <a:lstStyle/>
          <a:p>
            <a:pPr marL="0" indent="0" algn="l">
              <a:lnSpc>
                <a:spcPts val="2400"/>
              </a:lnSpc>
              <a:buNone/>
              <a:defRPr/>
            </a:pPr>
            <a:r>
              <a:rPr lang="en-US" sz="2000">
                <a:solidFill>
                  <a:srgbClr val="888888">
                    <a:alpha val="100000"/>
                  </a:srgbClr>
                </a:solidFill>
                <a:latin typeface="Suisse Int'l Light"/>
                <a:ea typeface="Suisse Int'l Light"/>
                <a:cs typeface="Suisse Int'l Light"/>
              </a:rPr>
              <a:t>120</a:t>
            </a:r>
            <a:endParaRPr lang="en-US" sz="2000"/>
          </a:p>
        </p:txBody>
      </p:sp>
      <p:sp>
        <p:nvSpPr>
          <p:cNvPr id="30" name="Text 19"/>
          <p:cNvSpPr/>
          <p:nvPr/>
        </p:nvSpPr>
        <p:spPr bwMode="auto">
          <a:xfrm>
            <a:off x="2070359" y="9321800"/>
            <a:ext cx="516531" cy="389467"/>
          </a:xfrm>
          <a:prstGeom prst="rect">
            <a:avLst/>
          </a:prstGeom>
          <a:noFill/>
          <a:ln/>
        </p:spPr>
        <p:txBody>
          <a:bodyPr wrap="square" lIns="0" tIns="0" rIns="0" bIns="0" rtlCol="0" anchor="t"/>
          <a:lstStyle/>
          <a:p>
            <a:pPr marL="0" indent="0" algn="l">
              <a:lnSpc>
                <a:spcPts val="2400"/>
              </a:lnSpc>
              <a:buNone/>
              <a:defRPr/>
            </a:pPr>
            <a:r>
              <a:rPr lang="en-US" sz="2000">
                <a:solidFill>
                  <a:srgbClr val="888888">
                    <a:alpha val="100000"/>
                  </a:srgbClr>
                </a:solidFill>
                <a:latin typeface="Suisse Int'l Light"/>
                <a:ea typeface="Suisse Int'l Light"/>
                <a:cs typeface="Suisse Int'l Light"/>
              </a:rPr>
              <a:t>100</a:t>
            </a:r>
            <a:endParaRPr lang="en-US" sz="2000"/>
          </a:p>
        </p:txBody>
      </p:sp>
      <p:pic>
        <p:nvPicPr>
          <p:cNvPr id="31" name="Image 9" descr=" "/>
          <p:cNvPicPr>
            <a:picLocks noChangeAspect="1"/>
          </p:cNvPicPr>
          <p:nvPr/>
        </p:nvPicPr>
        <p:blipFill>
          <a:blip r:embed="rId3"/>
          <a:stretch/>
        </p:blipFill>
        <p:spPr bwMode="auto">
          <a:xfrm>
            <a:off x="2730841" y="8540750"/>
            <a:ext cx="3759670" cy="12700"/>
          </a:xfrm>
          <a:prstGeom prst="rect">
            <a:avLst/>
          </a:prstGeom>
        </p:spPr>
      </p:pic>
      <p:sp>
        <p:nvSpPr>
          <p:cNvPr id="32" name="Text 20"/>
          <p:cNvSpPr/>
          <p:nvPr/>
        </p:nvSpPr>
        <p:spPr bwMode="auto">
          <a:xfrm>
            <a:off x="7887686" y="9359900"/>
            <a:ext cx="1799392" cy="694266"/>
          </a:xfrm>
          <a:prstGeom prst="rect">
            <a:avLst/>
          </a:prstGeom>
          <a:noFill/>
          <a:ln/>
        </p:spPr>
        <p:txBody>
          <a:bodyPr wrap="square" lIns="0" tIns="0" rIns="0" bIns="0" rtlCol="0" anchor="t"/>
          <a:lstStyle/>
          <a:p>
            <a:pPr marL="0" indent="0" algn="l">
              <a:lnSpc>
                <a:spcPts val="2400"/>
              </a:lnSpc>
              <a:buNone/>
              <a:defRPr/>
            </a:pPr>
            <a:r>
              <a:rPr lang="en-US" sz="2000">
                <a:solidFill>
                  <a:srgbClr val="000000">
                    <a:alpha val="100000"/>
                  </a:srgbClr>
                </a:solidFill>
                <a:latin typeface="Suisse Int'l Light"/>
                <a:ea typeface="Suisse Int'l Light"/>
                <a:cs typeface="Suisse Int'l Light"/>
              </a:rPr>
              <a:t>Start of the study</a:t>
            </a:r>
            <a:endParaRPr lang="en-US" sz="2000"/>
          </a:p>
        </p:txBody>
      </p:sp>
      <p:sp>
        <p:nvSpPr>
          <p:cNvPr id="33" name="Text 21"/>
          <p:cNvSpPr/>
          <p:nvPr/>
        </p:nvSpPr>
        <p:spPr bwMode="auto">
          <a:xfrm>
            <a:off x="7887686" y="11176000"/>
            <a:ext cx="2205842" cy="694266"/>
          </a:xfrm>
          <a:prstGeom prst="rect">
            <a:avLst/>
          </a:prstGeom>
          <a:noFill/>
          <a:ln/>
        </p:spPr>
        <p:txBody>
          <a:bodyPr wrap="square" lIns="0" tIns="0" rIns="0" bIns="0" rtlCol="0" anchor="t"/>
          <a:lstStyle/>
          <a:p>
            <a:pPr marL="0" indent="0" algn="l">
              <a:lnSpc>
                <a:spcPts val="2400"/>
              </a:lnSpc>
              <a:buNone/>
              <a:defRPr/>
            </a:pPr>
            <a:r>
              <a:rPr lang="en-US" sz="2000">
                <a:solidFill>
                  <a:srgbClr val="000000">
                    <a:alpha val="100000"/>
                  </a:srgbClr>
                </a:solidFill>
                <a:latin typeface="Suisse Int'l Light"/>
                <a:ea typeface="Suisse Int'l Light"/>
                <a:cs typeface="Suisse Int'l Light"/>
              </a:rPr>
              <a:t>45 days after the start of the study</a:t>
            </a:r>
            <a:endParaRPr lang="en-US" sz="2000"/>
          </a:p>
        </p:txBody>
      </p:sp>
      <p:sp>
        <p:nvSpPr>
          <p:cNvPr id="34" name="Shape 22"/>
          <p:cNvSpPr/>
          <p:nvPr/>
        </p:nvSpPr>
        <p:spPr bwMode="auto">
          <a:xfrm>
            <a:off x="7887686" y="8813800"/>
            <a:ext cx="317540" cy="317500"/>
          </a:xfrm>
          <a:prstGeom prst="ellipse">
            <a:avLst/>
          </a:prstGeom>
          <a:solidFill>
            <a:srgbClr val="B1F0DB">
              <a:alpha val="100000"/>
            </a:srgbClr>
          </a:solidFill>
          <a:ln/>
        </p:spPr>
        <p:txBody>
          <a:bodyPr/>
          <a:lstStyle/>
          <a:p>
            <a:pPr>
              <a:defRPr/>
            </a:pPr>
            <a:endParaRPr lang="en-US"/>
          </a:p>
        </p:txBody>
      </p:sp>
      <p:pic>
        <p:nvPicPr>
          <p:cNvPr id="35" name="Image 10" descr=" "/>
          <p:cNvPicPr>
            <a:picLocks noChangeAspect="1"/>
          </p:cNvPicPr>
          <p:nvPr/>
        </p:nvPicPr>
        <p:blipFill>
          <a:blip r:embed="rId15">
            <a:extLst>
              <a:ext uri="{96DAC541-7B7A-43D3-8B79-37D633B846F1}">
                <asvg:svgBlip xmlns:asvg="http://schemas.microsoft.com/office/drawing/2016/SVG/main" r:embed="rId16"/>
              </a:ext>
            </a:extLst>
          </a:blip>
          <a:stretch/>
        </p:blipFill>
        <p:spPr bwMode="auto">
          <a:xfrm>
            <a:off x="7887686" y="10642600"/>
            <a:ext cx="317540" cy="317500"/>
          </a:xfrm>
          <a:prstGeom prst="rect">
            <a:avLst/>
          </a:prstGeom>
        </p:spPr>
      </p:pic>
      <p:pic>
        <p:nvPicPr>
          <p:cNvPr id="36" name="Image 11" descr=" "/>
          <p:cNvPicPr>
            <a:picLocks noChangeAspect="1"/>
          </p:cNvPicPr>
          <p:nvPr/>
        </p:nvPicPr>
        <p:blipFill>
          <a:blip r:embed="rId17">
            <a:extLst>
              <a:ext uri="{96DAC541-7B7A-43D3-8B79-37D633B846F1}">
                <asvg:svgBlip xmlns:asvg="http://schemas.microsoft.com/office/drawing/2016/SVG/main" r:embed="rId18"/>
              </a:ext>
            </a:extLst>
          </a:blip>
          <a:stretch/>
        </p:blipFill>
        <p:spPr bwMode="auto">
          <a:xfrm>
            <a:off x="3099187" y="8255000"/>
            <a:ext cx="1333667" cy="3530600"/>
          </a:xfrm>
          <a:prstGeom prst="rect">
            <a:avLst/>
          </a:prstGeom>
        </p:spPr>
      </p:pic>
      <p:pic>
        <p:nvPicPr>
          <p:cNvPr id="37" name="Image 12" descr=" "/>
          <p:cNvPicPr>
            <a:picLocks noChangeAspect="1"/>
          </p:cNvPicPr>
          <p:nvPr/>
        </p:nvPicPr>
        <p:blipFill>
          <a:blip r:embed="rId19">
            <a:extLst>
              <a:ext uri="{96DAC541-7B7A-43D3-8B79-37D633B846F1}">
                <asvg:svgBlip xmlns:asvg="http://schemas.microsoft.com/office/drawing/2016/SVG/main" r:embed="rId20"/>
              </a:ext>
            </a:extLst>
          </a:blip>
          <a:stretch/>
        </p:blipFill>
        <p:spPr bwMode="auto">
          <a:xfrm>
            <a:off x="4737692" y="9321800"/>
            <a:ext cx="1333667" cy="2463800"/>
          </a:xfrm>
          <a:prstGeom prst="rect">
            <a:avLst/>
          </a:prstGeom>
        </p:spPr>
      </p:pic>
      <p:pic>
        <p:nvPicPr>
          <p:cNvPr id="38" name="Image 13" descr=" "/>
          <p:cNvPicPr>
            <a:picLocks noChangeAspect="1"/>
          </p:cNvPicPr>
          <p:nvPr/>
        </p:nvPicPr>
        <p:blipFill>
          <a:blip r:embed="rId21"/>
          <a:stretch/>
        </p:blipFill>
        <p:spPr bwMode="auto">
          <a:xfrm>
            <a:off x="23142367" y="891425"/>
            <a:ext cx="215853" cy="289256"/>
          </a:xfrm>
          <a:prstGeom prst="rect">
            <a:avLst/>
          </a:prstGeom>
        </p:spPr>
      </p:pic>
      <p:pic>
        <p:nvPicPr>
          <p:cNvPr id="39" name="Image 14" descr=" "/>
          <p:cNvPicPr>
            <a:picLocks noChangeAspect="1"/>
          </p:cNvPicPr>
          <p:nvPr/>
        </p:nvPicPr>
        <p:blipFill>
          <a:blip r:embed="rId22">
            <a:extLst>
              <a:ext uri="{96DAC541-7B7A-43D3-8B79-37D633B846F1}">
                <asvg:svgBlip xmlns:asvg="http://schemas.microsoft.com/office/drawing/2016/SVG/main" r:embed="rId23"/>
              </a:ext>
            </a:extLst>
          </a:blip>
          <a:stretch/>
        </p:blipFill>
        <p:spPr bwMode="auto">
          <a:xfrm>
            <a:off x="22837727" y="891360"/>
            <a:ext cx="43792" cy="283976"/>
          </a:xfrm>
          <a:prstGeom prst="rect">
            <a:avLst/>
          </a:prstGeom>
        </p:spPr>
      </p:pic>
      <p:pic>
        <p:nvPicPr>
          <p:cNvPr id="40" name="Image 15" descr=" "/>
          <p:cNvPicPr>
            <a:picLocks noChangeAspect="1"/>
          </p:cNvPicPr>
          <p:nvPr/>
        </p:nvPicPr>
        <p:blipFill>
          <a:blip r:embed="rId24"/>
          <a:stretch/>
        </p:blipFill>
        <p:spPr bwMode="auto">
          <a:xfrm>
            <a:off x="22919767" y="972502"/>
            <a:ext cx="184582" cy="208111"/>
          </a:xfrm>
          <a:prstGeom prst="rect">
            <a:avLst/>
          </a:prstGeom>
        </p:spPr>
      </p:pic>
      <p:pic>
        <p:nvPicPr>
          <p:cNvPr id="41" name="Image 16" descr=" "/>
          <p:cNvPicPr>
            <a:picLocks noChangeAspect="1"/>
          </p:cNvPicPr>
          <p:nvPr/>
        </p:nvPicPr>
        <p:blipFill>
          <a:blip r:embed="rId25"/>
          <a:stretch/>
        </p:blipFill>
        <p:spPr bwMode="auto">
          <a:xfrm>
            <a:off x="22611846" y="967225"/>
            <a:ext cx="198251" cy="213457"/>
          </a:xfrm>
          <a:prstGeom prst="rect">
            <a:avLst/>
          </a:prstGeom>
        </p:spPr>
      </p:pic>
      <p:pic>
        <p:nvPicPr>
          <p:cNvPr id="42" name="Image 17" descr=" "/>
          <p:cNvPicPr>
            <a:picLocks noChangeAspect="1"/>
          </p:cNvPicPr>
          <p:nvPr/>
        </p:nvPicPr>
        <p:blipFill>
          <a:blip r:embed="rId26">
            <a:extLst>
              <a:ext uri="{96DAC541-7B7A-43D3-8B79-37D633B846F1}">
                <asvg:svgBlip xmlns:asvg="http://schemas.microsoft.com/office/drawing/2016/SVG/main" r:embed="rId27"/>
              </a:ext>
            </a:extLst>
          </a:blip>
          <a:stretch/>
        </p:blipFill>
        <p:spPr bwMode="auto">
          <a:xfrm>
            <a:off x="22538080" y="891360"/>
            <a:ext cx="43792" cy="283976"/>
          </a:xfrm>
          <a:prstGeom prst="rect">
            <a:avLst/>
          </a:prstGeom>
        </p:spPr>
      </p:pic>
      <p:pic>
        <p:nvPicPr>
          <p:cNvPr id="43" name="Image 18" descr=" "/>
          <p:cNvPicPr>
            <a:picLocks noChangeAspect="1"/>
          </p:cNvPicPr>
          <p:nvPr/>
        </p:nvPicPr>
        <p:blipFill>
          <a:blip r:embed="rId28"/>
          <a:stretch/>
        </p:blipFill>
        <p:spPr bwMode="auto">
          <a:xfrm>
            <a:off x="22284123" y="967156"/>
            <a:ext cx="215853" cy="213457"/>
          </a:xfrm>
          <a:prstGeom prst="rect">
            <a:avLst/>
          </a:prstGeom>
        </p:spPr>
      </p:pic>
      <p:pic>
        <p:nvPicPr>
          <p:cNvPr id="44" name="Image 19" descr=" "/>
          <p:cNvPicPr>
            <a:picLocks noChangeAspect="1"/>
          </p:cNvPicPr>
          <p:nvPr/>
        </p:nvPicPr>
        <p:blipFill>
          <a:blip r:embed="rId29"/>
          <a:stretch/>
        </p:blipFill>
        <p:spPr bwMode="auto">
          <a:xfrm>
            <a:off x="21924297" y="967225"/>
            <a:ext cx="214296" cy="213457"/>
          </a:xfrm>
          <a:prstGeom prst="rect">
            <a:avLst/>
          </a:prstGeom>
        </p:spPr>
      </p:pic>
      <p:pic>
        <p:nvPicPr>
          <p:cNvPr id="45" name="Image 20" descr=" "/>
          <p:cNvPicPr>
            <a:picLocks noChangeAspect="1"/>
          </p:cNvPicPr>
          <p:nvPr/>
        </p:nvPicPr>
        <p:blipFill>
          <a:blip r:embed="rId30"/>
          <a:stretch/>
        </p:blipFill>
        <p:spPr bwMode="auto">
          <a:xfrm>
            <a:off x="22168574" y="967767"/>
            <a:ext cx="104031" cy="207569"/>
          </a:xfrm>
          <a:prstGeom prst="rect">
            <a:avLst/>
          </a:prstGeom>
        </p:spPr>
      </p:pic>
      <p:pic>
        <p:nvPicPr>
          <p:cNvPr id="46" name="Image 21" descr=" "/>
          <p:cNvPicPr>
            <a:picLocks noChangeAspect="1"/>
          </p:cNvPicPr>
          <p:nvPr/>
        </p:nvPicPr>
        <p:blipFill>
          <a:blip r:embed="rId31"/>
          <a:stretch/>
        </p:blipFill>
        <p:spPr bwMode="auto">
          <a:xfrm>
            <a:off x="21707013" y="967225"/>
            <a:ext cx="198251" cy="213457"/>
          </a:xfrm>
          <a:prstGeom prst="rect">
            <a:avLst/>
          </a:prstGeom>
        </p:spPr>
      </p:pic>
      <p:sp>
        <p:nvSpPr>
          <p:cNvPr id="47" name="TextBox 46"/>
          <p:cNvSpPr txBox="1"/>
          <p:nvPr/>
        </p:nvSpPr>
        <p:spPr bwMode="auto">
          <a:xfrm>
            <a:off x="1524191" y="12568766"/>
            <a:ext cx="8162887" cy="923330"/>
          </a:xfrm>
          <a:prstGeom prst="rect">
            <a:avLst/>
          </a:prstGeom>
          <a:noFill/>
          <a:ln>
            <a:solidFill>
              <a:schemeClr val="tx1"/>
            </a:solidFill>
          </a:ln>
        </p:spPr>
        <p:txBody>
          <a:bodyPr wrap="square" rtlCol="0">
            <a:spAutoFit/>
          </a:bodyPr>
          <a:lstStyle/>
          <a:p>
            <a:pPr>
              <a:defRPr/>
            </a:pPr>
            <a:r>
              <a:rPr lang="en-US">
                <a:latin typeface="Suisse Intl"/>
              </a:rPr>
              <a:t>†These statements have not been evaluated by the Food and Drug Administration.  This product is not intended to diagnose, treat, cure, or prevent any disease. </a:t>
            </a:r>
            <a:endParaRPr/>
          </a:p>
        </p:txBody>
      </p:sp>
      <p:sp>
        <p:nvSpPr>
          <p:cNvPr id="50" name="TextBox 49"/>
          <p:cNvSpPr txBox="1"/>
          <p:nvPr/>
        </p:nvSpPr>
        <p:spPr bwMode="auto">
          <a:xfrm>
            <a:off x="12931094" y="12645335"/>
            <a:ext cx="9879003" cy="923330"/>
          </a:xfrm>
          <a:prstGeom prst="rect">
            <a:avLst/>
          </a:prstGeom>
          <a:noFill/>
          <a:ln>
            <a:solidFill>
              <a:schemeClr val="tx1"/>
            </a:solidFill>
          </a:ln>
        </p:spPr>
        <p:txBody>
          <a:bodyPr wrap="square" rtlCol="0">
            <a:spAutoFit/>
          </a:bodyPr>
          <a:lstStyle/>
          <a:p>
            <a:pPr>
              <a:defRPr/>
            </a:pPr>
            <a:r>
              <a:rPr lang="en-US">
                <a:latin typeface="Suisse Intl"/>
              </a:rPr>
              <a:t>‡ The specific strains evaluated in these studies were Lactobacillus plantarum ECGC 13110402 and Bifidobacterium lactis HN019, which differ in strain numbers from the strains used in </a:t>
            </a:r>
            <a:r>
              <a:rPr lang="en-US">
                <a:latin typeface="Suisse Intl"/>
              </a:rPr>
              <a:t>Quattrobiotic</a:t>
            </a:r>
            <a:r>
              <a:rPr lang="en-US">
                <a:latin typeface="Suisse Intl"/>
              </a:rPr>
              <a:t>.  Results may not directly apply to this product.</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Slide 14">
    <p:bg>
      <p:bgPr shadeToTitle="0">
        <a:solidFill>
          <a:srgbClr val="FFFFFF"/>
        </a:solidFill>
      </p:bgPr>
    </p:bg>
    <p:spTree>
      <p:nvGrpSpPr>
        <p:cNvPr id="1" name=""/>
        <p:cNvGrpSpPr/>
        <p:nvPr/>
      </p:nvGrpSpPr>
      <p:grpSpPr bwMode="auto">
        <a:xfrm>
          <a:off x="0" y="0"/>
          <a:ext cx="0" cy="0"/>
          <a:chOff x="0" y="0"/>
          <a:chExt cx="0" cy="0"/>
        </a:xfrm>
      </p:grpSpPr>
      <p:pic>
        <p:nvPicPr>
          <p:cNvPr id="30" name="Picture 29"/>
          <p:cNvPicPr>
            <a:picLocks noChangeAspect="1"/>
          </p:cNvPicPr>
          <p:nvPr/>
        </p:nvPicPr>
        <p:blipFill>
          <a:blip r:embed="rId3"/>
          <a:stretch/>
        </p:blipFill>
        <p:spPr bwMode="auto">
          <a:xfrm>
            <a:off x="25414" y="857"/>
            <a:ext cx="24380951" cy="13714285"/>
          </a:xfrm>
          <a:prstGeom prst="rect">
            <a:avLst/>
          </a:prstGeom>
        </p:spPr>
      </p:pic>
      <p:sp>
        <p:nvSpPr>
          <p:cNvPr id="2" name="Shape 0"/>
          <p:cNvSpPr/>
          <p:nvPr/>
        </p:nvSpPr>
        <p:spPr bwMode="auto">
          <a:xfrm>
            <a:off x="1536892" y="10083800"/>
            <a:ext cx="1054232" cy="1054100"/>
          </a:xfrm>
          <a:prstGeom prst="ellipse">
            <a:avLst/>
          </a:prstGeom>
          <a:noFill/>
          <a:ln w="25400">
            <a:solidFill>
              <a:srgbClr val="57AC8F"/>
            </a:solidFill>
            <a:prstDash val="solid"/>
          </a:ln>
        </p:spPr>
        <p:txBody>
          <a:bodyPr/>
          <a:lstStyle/>
          <a:p>
            <a:pPr>
              <a:defRPr/>
            </a:pPr>
            <a:endParaRPr lang="en-US"/>
          </a:p>
        </p:txBody>
      </p:sp>
      <p:pic>
        <p:nvPicPr>
          <p:cNvPr id="3" name="Image 0" descr=" "/>
          <p:cNvPicPr>
            <a:picLocks noChangeAspect="1"/>
          </p:cNvPicPr>
          <p:nvPr/>
        </p:nvPicPr>
        <p:blipFill>
          <a:blip r:embed="rId4">
            <a:extLst>
              <a:ext uri="{96DAC541-7B7A-43D3-8B79-37D633B846F1}">
                <asvg:svgBlip xmlns:asvg="http://schemas.microsoft.com/office/drawing/2016/SVG/main" r:embed="rId5"/>
              </a:ext>
            </a:extLst>
          </a:blip>
          <a:stretch/>
        </p:blipFill>
        <p:spPr bwMode="auto">
          <a:xfrm>
            <a:off x="1705566" y="10284078"/>
            <a:ext cx="716877" cy="716787"/>
          </a:xfrm>
          <a:prstGeom prst="rect">
            <a:avLst/>
          </a:prstGeom>
        </p:spPr>
      </p:pic>
      <p:pic>
        <p:nvPicPr>
          <p:cNvPr id="4" name="Image 1" descr=" "/>
          <p:cNvPicPr>
            <a:picLocks noChangeAspect="1"/>
          </p:cNvPicPr>
          <p:nvPr/>
        </p:nvPicPr>
        <p:blipFill>
          <a:blip r:embed="rId6">
            <a:extLst>
              <a:ext uri="{96DAC541-7B7A-43D3-8B79-37D633B846F1}">
                <asvg:svgBlip xmlns:asvg="http://schemas.microsoft.com/office/drawing/2016/SVG/main" r:embed="rId7"/>
              </a:ext>
            </a:extLst>
          </a:blip>
          <a:stretch/>
        </p:blipFill>
        <p:spPr bwMode="auto">
          <a:xfrm>
            <a:off x="1919552" y="10476654"/>
            <a:ext cx="299591" cy="299554"/>
          </a:xfrm>
          <a:prstGeom prst="rect">
            <a:avLst/>
          </a:prstGeom>
        </p:spPr>
      </p:pic>
      <p:sp>
        <p:nvSpPr>
          <p:cNvPr id="5" name="Shape 1"/>
          <p:cNvSpPr/>
          <p:nvPr/>
        </p:nvSpPr>
        <p:spPr bwMode="auto">
          <a:xfrm>
            <a:off x="1536892" y="4521200"/>
            <a:ext cx="1054232" cy="1054100"/>
          </a:xfrm>
          <a:prstGeom prst="ellipse">
            <a:avLst/>
          </a:prstGeom>
          <a:noFill/>
          <a:ln w="25400">
            <a:solidFill>
              <a:srgbClr val="57AC8F"/>
            </a:solidFill>
            <a:prstDash val="solid"/>
          </a:ln>
        </p:spPr>
        <p:txBody>
          <a:bodyPr/>
          <a:lstStyle/>
          <a:p>
            <a:pPr>
              <a:defRPr/>
            </a:pPr>
            <a:endParaRPr lang="en-US"/>
          </a:p>
        </p:txBody>
      </p:sp>
      <p:pic>
        <p:nvPicPr>
          <p:cNvPr id="6" name="Image 2" descr=" "/>
          <p:cNvPicPr>
            <a:picLocks noChangeAspect="1"/>
          </p:cNvPicPr>
          <p:nvPr/>
        </p:nvPicPr>
        <p:blipFill>
          <a:blip r:embed="rId8">
            <a:extLst>
              <a:ext uri="{96DAC541-7B7A-43D3-8B79-37D633B846F1}">
                <asvg:svgBlip xmlns:asvg="http://schemas.microsoft.com/office/drawing/2016/SVG/main" r:embed="rId9"/>
              </a:ext>
            </a:extLst>
          </a:blip>
          <a:stretch/>
        </p:blipFill>
        <p:spPr bwMode="auto">
          <a:xfrm>
            <a:off x="1673775" y="4563929"/>
            <a:ext cx="823947" cy="997756"/>
          </a:xfrm>
          <a:prstGeom prst="rect">
            <a:avLst/>
          </a:prstGeom>
        </p:spPr>
      </p:pic>
      <p:sp>
        <p:nvSpPr>
          <p:cNvPr id="7" name="Shape 2"/>
          <p:cNvSpPr/>
          <p:nvPr/>
        </p:nvSpPr>
        <p:spPr bwMode="auto">
          <a:xfrm>
            <a:off x="1524191" y="7302500"/>
            <a:ext cx="1054232" cy="1054100"/>
          </a:xfrm>
          <a:prstGeom prst="ellipse">
            <a:avLst/>
          </a:prstGeom>
          <a:noFill/>
          <a:ln w="25400">
            <a:solidFill>
              <a:srgbClr val="57AC8F"/>
            </a:solidFill>
            <a:prstDash val="solid"/>
          </a:ln>
        </p:spPr>
        <p:txBody>
          <a:bodyPr/>
          <a:lstStyle/>
          <a:p>
            <a:pPr>
              <a:defRPr/>
            </a:pPr>
            <a:endParaRPr lang="en-US"/>
          </a:p>
        </p:txBody>
      </p:sp>
      <p:sp>
        <p:nvSpPr>
          <p:cNvPr id="8" name="Shape 3"/>
          <p:cNvSpPr/>
          <p:nvPr/>
        </p:nvSpPr>
        <p:spPr bwMode="auto">
          <a:xfrm rot="1920434">
            <a:off x="1806697" y="7471991"/>
            <a:ext cx="143721" cy="351367"/>
          </a:xfrm>
          <a:prstGeom prst="roundRect">
            <a:avLst>
              <a:gd name="adj" fmla="val 108160"/>
            </a:avLst>
          </a:prstGeom>
          <a:noFill/>
          <a:ln w="25400">
            <a:solidFill>
              <a:srgbClr val="57AC8F"/>
            </a:solidFill>
            <a:prstDash val="solid"/>
          </a:ln>
        </p:spPr>
        <p:txBody>
          <a:bodyPr/>
          <a:lstStyle/>
          <a:p>
            <a:pPr>
              <a:defRPr/>
            </a:pPr>
            <a:endParaRPr lang="en-US"/>
          </a:p>
        </p:txBody>
      </p:sp>
      <p:sp>
        <p:nvSpPr>
          <p:cNvPr id="9" name="Shape 4"/>
          <p:cNvSpPr/>
          <p:nvPr/>
        </p:nvSpPr>
        <p:spPr bwMode="auto">
          <a:xfrm rot="5400000">
            <a:off x="2147950" y="7574816"/>
            <a:ext cx="140564" cy="333798"/>
          </a:xfrm>
          <a:prstGeom prst="roundRect">
            <a:avLst>
              <a:gd name="adj" fmla="val 110589"/>
            </a:avLst>
          </a:prstGeom>
          <a:noFill/>
          <a:ln w="25400">
            <a:solidFill>
              <a:srgbClr val="57AC8F"/>
            </a:solidFill>
            <a:prstDash val="solid"/>
          </a:ln>
        </p:spPr>
        <p:txBody>
          <a:bodyPr/>
          <a:lstStyle/>
          <a:p>
            <a:pPr>
              <a:defRPr/>
            </a:pPr>
            <a:endParaRPr lang="en-US"/>
          </a:p>
        </p:txBody>
      </p:sp>
      <p:sp>
        <p:nvSpPr>
          <p:cNvPr id="10" name="Shape 5"/>
          <p:cNvSpPr/>
          <p:nvPr/>
        </p:nvSpPr>
        <p:spPr bwMode="auto">
          <a:xfrm rot="10800000">
            <a:off x="1998585" y="7882254"/>
            <a:ext cx="140564" cy="333798"/>
          </a:xfrm>
          <a:prstGeom prst="roundRect">
            <a:avLst>
              <a:gd name="adj" fmla="val 110589"/>
            </a:avLst>
          </a:prstGeom>
          <a:noFill/>
          <a:ln w="25400">
            <a:solidFill>
              <a:srgbClr val="57AC8F"/>
            </a:solidFill>
            <a:prstDash val="solid"/>
          </a:ln>
        </p:spPr>
        <p:txBody>
          <a:bodyPr/>
          <a:lstStyle/>
          <a:p>
            <a:pPr>
              <a:defRPr/>
            </a:pPr>
            <a:endParaRPr lang="en-US"/>
          </a:p>
        </p:txBody>
      </p:sp>
      <p:sp>
        <p:nvSpPr>
          <p:cNvPr id="11" name="Text 6"/>
          <p:cNvSpPr/>
          <p:nvPr/>
        </p:nvSpPr>
        <p:spPr bwMode="auto">
          <a:xfrm>
            <a:off x="1524191" y="1524000"/>
            <a:ext cx="23472534" cy="2489200"/>
          </a:xfrm>
          <a:prstGeom prst="rect">
            <a:avLst/>
          </a:prstGeom>
          <a:noFill/>
          <a:ln/>
        </p:spPr>
        <p:txBody>
          <a:bodyPr wrap="square" lIns="0" tIns="0" rIns="0" bIns="0" rtlCol="0" anchor="t"/>
          <a:lstStyle/>
          <a:p>
            <a:pPr marL="0" indent="0" algn="l">
              <a:lnSpc>
                <a:spcPts val="8640"/>
              </a:lnSpc>
              <a:buNone/>
              <a:defRPr/>
            </a:pPr>
            <a:r>
              <a:rPr lang="en-US" sz="7200">
                <a:solidFill>
                  <a:srgbClr val="000000">
                    <a:alpha val="100000"/>
                  </a:srgbClr>
                </a:solidFill>
                <a:latin typeface="Suisse Int'l Light"/>
                <a:ea typeface="Suisse Int'l Light"/>
                <a:cs typeface="Suisse Int'l Light"/>
              </a:rPr>
              <a:t>Triple Action of </a:t>
            </a:r>
            <a:r>
              <a:rPr lang="en-US" sz="7200" i="1">
                <a:solidFill>
                  <a:srgbClr val="000000">
                    <a:alpha val="100000"/>
                  </a:srgbClr>
                </a:solidFill>
                <a:latin typeface="Suisse Int'l Light"/>
                <a:ea typeface="Suisse Int'l Light"/>
                <a:cs typeface="Suisse Int'l Light"/>
              </a:rPr>
              <a:t>Lactobacillus </a:t>
            </a:r>
            <a:r>
              <a:rPr lang="en-US" sz="7200" i="1">
                <a:solidFill>
                  <a:srgbClr val="000000">
                    <a:alpha val="100000"/>
                  </a:srgbClr>
                </a:solidFill>
                <a:latin typeface="Suisse Int'l Light"/>
                <a:ea typeface="Suisse Int'l Light"/>
                <a:cs typeface="Suisse Int'l Light"/>
              </a:rPr>
              <a:t>rhamnosus</a:t>
            </a:r>
            <a:endParaRPr lang="en-US" sz="7200" i="1"/>
          </a:p>
        </p:txBody>
      </p:sp>
      <p:sp>
        <p:nvSpPr>
          <p:cNvPr id="12" name="Shape 7"/>
          <p:cNvSpPr/>
          <p:nvPr/>
        </p:nvSpPr>
        <p:spPr bwMode="auto">
          <a:xfrm>
            <a:off x="2934067" y="10147300"/>
            <a:ext cx="10669334" cy="2501900"/>
          </a:xfrm>
          <a:prstGeom prst="rect">
            <a:avLst/>
          </a:prstGeom>
          <a:noFill/>
          <a:ln/>
        </p:spPr>
        <p:txBody>
          <a:bodyPr/>
          <a:lstStyle/>
          <a:p>
            <a:pPr>
              <a:defRPr/>
            </a:pPr>
            <a:endParaRPr lang="en-US"/>
          </a:p>
        </p:txBody>
      </p:sp>
      <p:sp>
        <p:nvSpPr>
          <p:cNvPr id="13" name="Text 8"/>
          <p:cNvSpPr/>
          <p:nvPr/>
        </p:nvSpPr>
        <p:spPr bwMode="auto">
          <a:xfrm>
            <a:off x="2934067" y="9817101"/>
            <a:ext cx="10825986" cy="609600"/>
          </a:xfrm>
          <a:prstGeom prst="rect">
            <a:avLst/>
          </a:prstGeom>
          <a:noFill/>
          <a:ln/>
        </p:spPr>
        <p:txBody>
          <a:bodyPr wrap="square" lIns="0" tIns="0" rIns="0" bIns="0" rtlCol="0" anchor="t"/>
          <a:lstStyle/>
          <a:p>
            <a:pPr marL="0" indent="0" algn="l">
              <a:lnSpc>
                <a:spcPts val="4440"/>
              </a:lnSpc>
              <a:buNone/>
              <a:defRPr/>
            </a:pPr>
            <a:r>
              <a:rPr lang="en-US" sz="3700">
                <a:solidFill>
                  <a:srgbClr val="000000">
                    <a:alpha val="100000"/>
                  </a:srgbClr>
                </a:solidFill>
                <a:latin typeface="Suisse Int'l Light"/>
                <a:ea typeface="Suisse Int'l Light"/>
                <a:cs typeface="Suisse Int'l Light"/>
              </a:rPr>
              <a:t>Protects the Gut</a:t>
            </a:r>
            <a:r>
              <a:rPr lang="en-US" sz="4000"/>
              <a:t>†</a:t>
            </a:r>
            <a:endParaRPr lang="en-US" sz="3700">
              <a:solidFill>
                <a:srgbClr val="000000">
                  <a:alpha val="100000"/>
                </a:srgbClr>
              </a:solidFill>
              <a:latin typeface="Suisse Int'l Light"/>
              <a:ea typeface="Suisse Int'l Light"/>
              <a:cs typeface="Suisse Int'l Light"/>
            </a:endParaRPr>
          </a:p>
          <a:p>
            <a:pPr marL="0" indent="0" algn="l">
              <a:lnSpc>
                <a:spcPts val="4440"/>
              </a:lnSpc>
              <a:buNone/>
              <a:defRPr/>
            </a:pPr>
            <a:endParaRPr lang="en-US" sz="3700"/>
          </a:p>
        </p:txBody>
      </p:sp>
      <p:sp>
        <p:nvSpPr>
          <p:cNvPr id="14" name="Text 9"/>
          <p:cNvSpPr/>
          <p:nvPr/>
        </p:nvSpPr>
        <p:spPr bwMode="auto">
          <a:xfrm>
            <a:off x="2934067" y="10391264"/>
            <a:ext cx="10796348" cy="609601"/>
          </a:xfrm>
          <a:prstGeom prst="rect">
            <a:avLst/>
          </a:prstGeom>
          <a:noFill/>
          <a:ln/>
        </p:spPr>
        <p:txBody>
          <a:bodyPr wrap="square" lIns="0" tIns="0" rIns="0" bIns="0" rtlCol="0" anchor="t"/>
          <a:lstStyle/>
          <a:p>
            <a:pPr>
              <a:lnSpc>
                <a:spcPts val="3600"/>
              </a:lnSpc>
              <a:defRPr/>
            </a:pPr>
            <a:r>
              <a:rPr lang="en-US" sz="3200">
                <a:solidFill>
                  <a:srgbClr val="000000">
                    <a:alpha val="100000"/>
                  </a:srgbClr>
                </a:solidFill>
                <a:latin typeface="Suisse Int'l Light"/>
                <a:ea typeface="Suisse Int'l Light"/>
                <a:cs typeface="Suisse Int'l Light"/>
              </a:rPr>
              <a:t>Creates a shield in the gut by enhancing the mucosal layer to protect against harmful microbes.</a:t>
            </a:r>
            <a:endParaRPr lang="en-US" sz="3200"/>
          </a:p>
        </p:txBody>
      </p:sp>
      <p:sp>
        <p:nvSpPr>
          <p:cNvPr id="15" name="Shape 10"/>
          <p:cNvSpPr/>
          <p:nvPr/>
        </p:nvSpPr>
        <p:spPr bwMode="auto">
          <a:xfrm>
            <a:off x="2934067" y="4584700"/>
            <a:ext cx="10415301" cy="2044700"/>
          </a:xfrm>
          <a:prstGeom prst="rect">
            <a:avLst/>
          </a:prstGeom>
          <a:noFill/>
          <a:ln/>
        </p:spPr>
        <p:txBody>
          <a:bodyPr/>
          <a:lstStyle/>
          <a:p>
            <a:pPr>
              <a:defRPr/>
            </a:pPr>
            <a:endParaRPr lang="en-US"/>
          </a:p>
        </p:txBody>
      </p:sp>
      <p:sp>
        <p:nvSpPr>
          <p:cNvPr id="16" name="Text 11"/>
          <p:cNvSpPr/>
          <p:nvPr/>
        </p:nvSpPr>
        <p:spPr bwMode="auto">
          <a:xfrm>
            <a:off x="2934067" y="4584700"/>
            <a:ext cx="10571955" cy="715433"/>
          </a:xfrm>
          <a:prstGeom prst="rect">
            <a:avLst/>
          </a:prstGeom>
          <a:noFill/>
          <a:ln/>
        </p:spPr>
        <p:txBody>
          <a:bodyPr wrap="square" lIns="0" tIns="0" rIns="0" bIns="0" rtlCol="0" anchor="t"/>
          <a:lstStyle/>
          <a:p>
            <a:pPr marL="0" indent="0" algn="l">
              <a:lnSpc>
                <a:spcPts val="4440"/>
              </a:lnSpc>
              <a:buNone/>
              <a:defRPr/>
            </a:pPr>
            <a:r>
              <a:rPr lang="en-US" sz="3700">
                <a:solidFill>
                  <a:srgbClr val="000000">
                    <a:alpha val="100000"/>
                  </a:srgbClr>
                </a:solidFill>
                <a:latin typeface="Suisse Int'l Light"/>
                <a:ea typeface="Suisse Int'l Light"/>
                <a:cs typeface="Suisse Int'l Light"/>
              </a:rPr>
              <a:t>Promotes Intestinal Health</a:t>
            </a:r>
            <a:r>
              <a:rPr lang="en-US" sz="4000"/>
              <a:t>†</a:t>
            </a:r>
            <a:endParaRPr lang="en-US" sz="3700"/>
          </a:p>
        </p:txBody>
      </p:sp>
      <p:sp>
        <p:nvSpPr>
          <p:cNvPr id="17" name="Text 12"/>
          <p:cNvSpPr/>
          <p:nvPr/>
        </p:nvSpPr>
        <p:spPr bwMode="auto">
          <a:xfrm>
            <a:off x="2934067" y="5181600"/>
            <a:ext cx="10135162" cy="1371600"/>
          </a:xfrm>
          <a:prstGeom prst="rect">
            <a:avLst/>
          </a:prstGeom>
          <a:noFill/>
          <a:ln/>
        </p:spPr>
        <p:txBody>
          <a:bodyPr wrap="square" lIns="0" tIns="0" rIns="0" bIns="0" rtlCol="0" anchor="t"/>
          <a:lstStyle/>
          <a:p>
            <a:pPr marL="0" indent="0" algn="l">
              <a:lnSpc>
                <a:spcPts val="3600"/>
              </a:lnSpc>
              <a:buNone/>
              <a:defRPr/>
            </a:pPr>
            <a:r>
              <a:rPr lang="en-US" sz="3000">
                <a:solidFill>
                  <a:srgbClr val="000000">
                    <a:alpha val="100000"/>
                  </a:srgbClr>
                </a:solidFill>
                <a:latin typeface="Suisse Int'l Light"/>
                <a:ea typeface="Suisse Int'l Light"/>
                <a:cs typeface="Suisse Int'l Light"/>
              </a:rPr>
              <a:t>Supports the renewal of intestinal tissue and helps restore gut function.</a:t>
            </a:r>
            <a:endParaRPr lang="en-US" sz="3000"/>
          </a:p>
        </p:txBody>
      </p:sp>
      <p:sp>
        <p:nvSpPr>
          <p:cNvPr id="18" name="Shape 13"/>
          <p:cNvSpPr/>
          <p:nvPr/>
        </p:nvSpPr>
        <p:spPr bwMode="auto">
          <a:xfrm>
            <a:off x="2934067" y="7366000"/>
            <a:ext cx="11202800" cy="2044700"/>
          </a:xfrm>
          <a:prstGeom prst="rect">
            <a:avLst/>
          </a:prstGeom>
          <a:noFill/>
          <a:ln/>
        </p:spPr>
        <p:txBody>
          <a:bodyPr/>
          <a:lstStyle/>
          <a:p>
            <a:pPr>
              <a:defRPr/>
            </a:pPr>
            <a:endParaRPr lang="en-US"/>
          </a:p>
        </p:txBody>
      </p:sp>
      <p:sp>
        <p:nvSpPr>
          <p:cNvPr id="19" name="Text 14"/>
          <p:cNvSpPr/>
          <p:nvPr/>
        </p:nvSpPr>
        <p:spPr bwMode="auto">
          <a:xfrm>
            <a:off x="2934067" y="7027334"/>
            <a:ext cx="9466089" cy="884766"/>
          </a:xfrm>
          <a:prstGeom prst="rect">
            <a:avLst/>
          </a:prstGeom>
          <a:noFill/>
          <a:ln/>
        </p:spPr>
        <p:txBody>
          <a:bodyPr wrap="square" lIns="0" tIns="0" rIns="0" bIns="0" rtlCol="0" anchor="t"/>
          <a:lstStyle/>
          <a:p>
            <a:pPr marL="0" indent="0" algn="l">
              <a:lnSpc>
                <a:spcPts val="4440"/>
              </a:lnSpc>
              <a:buNone/>
              <a:defRPr/>
            </a:pPr>
            <a:r>
              <a:rPr lang="en-US" sz="3700">
                <a:solidFill>
                  <a:srgbClr val="000000">
                    <a:alpha val="100000"/>
                  </a:srgbClr>
                </a:solidFill>
                <a:latin typeface="Suisse Int'l Light"/>
                <a:ea typeface="Suisse Int'l Light"/>
                <a:cs typeface="Suisse Int'l Light"/>
              </a:rPr>
              <a:t>Balances Inflammatory Response*</a:t>
            </a:r>
            <a:r>
              <a:rPr lang="en-US" sz="4000"/>
              <a:t>†</a:t>
            </a:r>
            <a:endParaRPr lang="en-US" sz="3700"/>
          </a:p>
        </p:txBody>
      </p:sp>
      <p:sp>
        <p:nvSpPr>
          <p:cNvPr id="20" name="Text 15"/>
          <p:cNvSpPr/>
          <p:nvPr/>
        </p:nvSpPr>
        <p:spPr bwMode="auto">
          <a:xfrm>
            <a:off x="2934067" y="7607300"/>
            <a:ext cx="10135162" cy="1842358"/>
          </a:xfrm>
          <a:prstGeom prst="rect">
            <a:avLst/>
          </a:prstGeom>
          <a:noFill/>
          <a:ln/>
        </p:spPr>
        <p:txBody>
          <a:bodyPr wrap="square" lIns="0" tIns="0" rIns="0" bIns="0" rtlCol="0" anchor="t"/>
          <a:lstStyle/>
          <a:p>
            <a:pPr marL="0" indent="0" algn="l">
              <a:lnSpc>
                <a:spcPts val="3600"/>
              </a:lnSpc>
              <a:buNone/>
              <a:defRPr/>
            </a:pPr>
            <a:r>
              <a:rPr lang="en-US" sz="3000">
                <a:solidFill>
                  <a:srgbClr val="000000">
                    <a:alpha val="100000"/>
                  </a:srgbClr>
                </a:solidFill>
                <a:latin typeface="Suisse Int'l Light"/>
                <a:ea typeface="Suisse Int'l Light"/>
                <a:cs typeface="Suisse Int'l Light"/>
              </a:rPr>
              <a:t>Supports a healthy inflammatory response, enhances immune function, and supports the body’s natural defenses. </a:t>
            </a:r>
            <a:r>
              <a:rPr lang="en-US" sz="3000" baseline="30000">
                <a:solidFill>
                  <a:srgbClr val="000000">
                    <a:alpha val="100000"/>
                  </a:srgbClr>
                </a:solidFill>
                <a:latin typeface="Suisse Int'l Light"/>
                <a:ea typeface="Suisse Int'l Light"/>
                <a:cs typeface="Suisse Int'l Light"/>
              </a:rPr>
              <a:t>[8]</a:t>
            </a:r>
            <a:endParaRPr lang="en-US" sz="3000" baseline="30000"/>
          </a:p>
        </p:txBody>
      </p:sp>
      <p:pic>
        <p:nvPicPr>
          <p:cNvPr id="21" name="Image 3" descr=" "/>
          <p:cNvPicPr>
            <a:picLocks noChangeAspect="1"/>
          </p:cNvPicPr>
          <p:nvPr/>
        </p:nvPicPr>
        <p:blipFill>
          <a:blip r:embed="rId10"/>
          <a:stretch/>
        </p:blipFill>
        <p:spPr bwMode="auto">
          <a:xfrm>
            <a:off x="23142367" y="891425"/>
            <a:ext cx="215853" cy="289256"/>
          </a:xfrm>
          <a:prstGeom prst="rect">
            <a:avLst/>
          </a:prstGeom>
        </p:spPr>
      </p:pic>
      <p:pic>
        <p:nvPicPr>
          <p:cNvPr id="22" name="Image 4" descr=" "/>
          <p:cNvPicPr>
            <a:picLocks noChangeAspect="1"/>
          </p:cNvPicPr>
          <p:nvPr/>
        </p:nvPicPr>
        <p:blipFill>
          <a:blip r:embed="rId11"/>
          <a:stretch/>
        </p:blipFill>
        <p:spPr bwMode="auto">
          <a:xfrm>
            <a:off x="22837727" y="891360"/>
            <a:ext cx="43792" cy="283976"/>
          </a:xfrm>
          <a:prstGeom prst="rect">
            <a:avLst/>
          </a:prstGeom>
        </p:spPr>
      </p:pic>
      <p:pic>
        <p:nvPicPr>
          <p:cNvPr id="23" name="Image 5" descr=" "/>
          <p:cNvPicPr>
            <a:picLocks noChangeAspect="1"/>
          </p:cNvPicPr>
          <p:nvPr/>
        </p:nvPicPr>
        <p:blipFill>
          <a:blip r:embed="rId12"/>
          <a:stretch/>
        </p:blipFill>
        <p:spPr bwMode="auto">
          <a:xfrm>
            <a:off x="22919767" y="972502"/>
            <a:ext cx="184582" cy="208111"/>
          </a:xfrm>
          <a:prstGeom prst="rect">
            <a:avLst/>
          </a:prstGeom>
        </p:spPr>
      </p:pic>
      <p:pic>
        <p:nvPicPr>
          <p:cNvPr id="24" name="Image 6" descr=" "/>
          <p:cNvPicPr>
            <a:picLocks noChangeAspect="1"/>
          </p:cNvPicPr>
          <p:nvPr/>
        </p:nvPicPr>
        <p:blipFill>
          <a:blip r:embed="rId13"/>
          <a:stretch/>
        </p:blipFill>
        <p:spPr bwMode="auto">
          <a:xfrm>
            <a:off x="22611846" y="967225"/>
            <a:ext cx="198251" cy="213457"/>
          </a:xfrm>
          <a:prstGeom prst="rect">
            <a:avLst/>
          </a:prstGeom>
        </p:spPr>
      </p:pic>
      <p:pic>
        <p:nvPicPr>
          <p:cNvPr id="25" name="Image 7" descr=" "/>
          <p:cNvPicPr>
            <a:picLocks noChangeAspect="1"/>
          </p:cNvPicPr>
          <p:nvPr/>
        </p:nvPicPr>
        <p:blipFill>
          <a:blip r:embed="rId14"/>
          <a:stretch/>
        </p:blipFill>
        <p:spPr bwMode="auto">
          <a:xfrm>
            <a:off x="22538080" y="891360"/>
            <a:ext cx="43792" cy="283976"/>
          </a:xfrm>
          <a:prstGeom prst="rect">
            <a:avLst/>
          </a:prstGeom>
        </p:spPr>
      </p:pic>
      <p:pic>
        <p:nvPicPr>
          <p:cNvPr id="26" name="Image 8" descr=" "/>
          <p:cNvPicPr>
            <a:picLocks noChangeAspect="1"/>
          </p:cNvPicPr>
          <p:nvPr/>
        </p:nvPicPr>
        <p:blipFill>
          <a:blip r:embed="rId15"/>
          <a:stretch/>
        </p:blipFill>
        <p:spPr bwMode="auto">
          <a:xfrm>
            <a:off x="22284123" y="967156"/>
            <a:ext cx="215853" cy="213457"/>
          </a:xfrm>
          <a:prstGeom prst="rect">
            <a:avLst/>
          </a:prstGeom>
        </p:spPr>
      </p:pic>
      <p:pic>
        <p:nvPicPr>
          <p:cNvPr id="27" name="Image 9" descr=" "/>
          <p:cNvPicPr>
            <a:picLocks noChangeAspect="1"/>
          </p:cNvPicPr>
          <p:nvPr/>
        </p:nvPicPr>
        <p:blipFill>
          <a:blip r:embed="rId16"/>
          <a:stretch/>
        </p:blipFill>
        <p:spPr bwMode="auto">
          <a:xfrm>
            <a:off x="21924297" y="967225"/>
            <a:ext cx="214296" cy="213457"/>
          </a:xfrm>
          <a:prstGeom prst="rect">
            <a:avLst/>
          </a:prstGeom>
        </p:spPr>
      </p:pic>
      <p:pic>
        <p:nvPicPr>
          <p:cNvPr id="28" name="Image 10" descr=" "/>
          <p:cNvPicPr>
            <a:picLocks noChangeAspect="1"/>
          </p:cNvPicPr>
          <p:nvPr/>
        </p:nvPicPr>
        <p:blipFill>
          <a:blip r:embed="rId17"/>
          <a:stretch/>
        </p:blipFill>
        <p:spPr bwMode="auto">
          <a:xfrm>
            <a:off x="22168574" y="967767"/>
            <a:ext cx="104031" cy="207569"/>
          </a:xfrm>
          <a:prstGeom prst="rect">
            <a:avLst/>
          </a:prstGeom>
        </p:spPr>
      </p:pic>
      <p:pic>
        <p:nvPicPr>
          <p:cNvPr id="29" name="Image 11" descr=" "/>
          <p:cNvPicPr>
            <a:picLocks noChangeAspect="1"/>
          </p:cNvPicPr>
          <p:nvPr/>
        </p:nvPicPr>
        <p:blipFill>
          <a:blip r:embed="rId18"/>
          <a:stretch/>
        </p:blipFill>
        <p:spPr bwMode="auto">
          <a:xfrm>
            <a:off x="21707013" y="967225"/>
            <a:ext cx="198251" cy="213457"/>
          </a:xfrm>
          <a:prstGeom prst="rect">
            <a:avLst/>
          </a:prstGeom>
        </p:spPr>
      </p:pic>
      <p:sp>
        <p:nvSpPr>
          <p:cNvPr id="36" name="TextBox 35"/>
          <p:cNvSpPr txBox="1"/>
          <p:nvPr/>
        </p:nvSpPr>
        <p:spPr bwMode="auto">
          <a:xfrm>
            <a:off x="1878557" y="12258841"/>
            <a:ext cx="7074054" cy="923330"/>
          </a:xfrm>
          <a:prstGeom prst="rect">
            <a:avLst/>
          </a:prstGeom>
          <a:noFill/>
          <a:ln>
            <a:solidFill>
              <a:schemeClr val="tx1"/>
            </a:solidFill>
          </a:ln>
        </p:spPr>
        <p:txBody>
          <a:bodyPr wrap="square" rtlCol="0">
            <a:spAutoFit/>
          </a:bodyPr>
          <a:lstStyle/>
          <a:p>
            <a:pPr>
              <a:defRPr/>
            </a:pPr>
            <a:r>
              <a:rPr lang="en-US">
                <a:latin typeface="Suisse Intl"/>
              </a:rPr>
              <a:t>† These statements have not been evaluated by the Food and Drug Administration. This product is not intended to diagnose, treat, cure, or prevent any disease.</a:t>
            </a:r>
            <a:endParaRPr/>
          </a:p>
        </p:txBody>
      </p:sp>
      <p:sp>
        <p:nvSpPr>
          <p:cNvPr id="37" name="TextBox 36"/>
          <p:cNvSpPr txBox="1"/>
          <p:nvPr/>
        </p:nvSpPr>
        <p:spPr bwMode="auto">
          <a:xfrm>
            <a:off x="9188606" y="12192000"/>
            <a:ext cx="3880624" cy="369332"/>
          </a:xfrm>
          <a:prstGeom prst="rect">
            <a:avLst/>
          </a:prstGeom>
          <a:noFill/>
          <a:ln>
            <a:solidFill>
              <a:schemeClr val="tx1"/>
            </a:solidFill>
          </a:ln>
        </p:spPr>
        <p:txBody>
          <a:bodyPr wrap="square" rtlCol="0">
            <a:spAutoFit/>
          </a:bodyPr>
          <a:lstStyle/>
          <a:p>
            <a:pPr>
              <a:defRPr/>
            </a:pPr>
            <a:r>
              <a:rPr lang="en-US">
                <a:latin typeface="Suisse Intl"/>
              </a:rPr>
              <a:t>*Based on a referenced study(8)</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Slide 15">
    <p:bg>
      <p:bgPr shadeToTitle="0">
        <a:solidFill>
          <a:srgbClr val="FFFFFF"/>
        </a:solidFill>
      </p:bgPr>
    </p:bg>
    <p:spTree>
      <p:nvGrpSpPr>
        <p:cNvPr id="1" name=""/>
        <p:cNvGrpSpPr/>
        <p:nvPr/>
      </p:nvGrpSpPr>
      <p:grpSpPr bwMode="auto">
        <a:xfrm>
          <a:off x="0" y="0"/>
          <a:ext cx="0" cy="0"/>
          <a:chOff x="0" y="0"/>
          <a:chExt cx="0" cy="0"/>
        </a:xfrm>
      </p:grpSpPr>
      <p:pic>
        <p:nvPicPr>
          <p:cNvPr id="28" name="Picture 27"/>
          <p:cNvPicPr>
            <a:picLocks noChangeAspect="1"/>
          </p:cNvPicPr>
          <p:nvPr/>
        </p:nvPicPr>
        <p:blipFill>
          <a:blip r:embed="rId3"/>
          <a:stretch/>
        </p:blipFill>
        <p:spPr bwMode="auto">
          <a:xfrm>
            <a:off x="3112" y="857"/>
            <a:ext cx="24380951" cy="13714285"/>
          </a:xfrm>
          <a:prstGeom prst="rect">
            <a:avLst/>
          </a:prstGeom>
        </p:spPr>
      </p:pic>
      <p:sp>
        <p:nvSpPr>
          <p:cNvPr id="2" name="Shape 0"/>
          <p:cNvSpPr/>
          <p:nvPr/>
        </p:nvSpPr>
        <p:spPr bwMode="auto">
          <a:xfrm>
            <a:off x="-38105" y="342900"/>
            <a:ext cx="24463258" cy="13703300"/>
          </a:xfrm>
          <a:prstGeom prst="rect">
            <a:avLst/>
          </a:prstGeom>
          <a:noFill/>
          <a:ln/>
        </p:spPr>
        <p:txBody>
          <a:bodyPr/>
          <a:lstStyle/>
          <a:p>
            <a:pPr>
              <a:defRPr/>
            </a:pPr>
            <a:endParaRPr lang="en-US"/>
          </a:p>
        </p:txBody>
      </p:sp>
      <p:sp>
        <p:nvSpPr>
          <p:cNvPr id="3" name="Shape 1"/>
          <p:cNvSpPr/>
          <p:nvPr/>
        </p:nvSpPr>
        <p:spPr bwMode="auto">
          <a:xfrm>
            <a:off x="-38105" y="342900"/>
            <a:ext cx="24552169" cy="13703300"/>
          </a:xfrm>
          <a:prstGeom prst="rect">
            <a:avLst/>
          </a:prstGeom>
          <a:noFill/>
          <a:ln/>
        </p:spPr>
        <p:txBody>
          <a:bodyPr/>
          <a:lstStyle/>
          <a:p>
            <a:pPr>
              <a:defRPr/>
            </a:pPr>
            <a:endParaRPr lang="en-US"/>
          </a:p>
        </p:txBody>
      </p:sp>
      <p:sp>
        <p:nvSpPr>
          <p:cNvPr id="4" name="Text 2"/>
          <p:cNvSpPr/>
          <p:nvPr/>
        </p:nvSpPr>
        <p:spPr bwMode="auto">
          <a:xfrm>
            <a:off x="6211076" y="1524000"/>
            <a:ext cx="11952194" cy="1397000"/>
          </a:xfrm>
          <a:prstGeom prst="rect">
            <a:avLst/>
          </a:prstGeom>
          <a:noFill/>
          <a:ln/>
        </p:spPr>
        <p:txBody>
          <a:bodyPr wrap="square" lIns="0" tIns="0" rIns="0" bIns="0" rtlCol="0" anchor="t"/>
          <a:lstStyle/>
          <a:p>
            <a:pPr marL="0" indent="0" algn="ctr">
              <a:lnSpc>
                <a:spcPts val="8640"/>
              </a:lnSpc>
              <a:buNone/>
              <a:defRPr/>
            </a:pPr>
            <a:r>
              <a:rPr lang="en-US" sz="7200">
                <a:solidFill>
                  <a:srgbClr val="000000">
                    <a:alpha val="100000"/>
                  </a:srgbClr>
                </a:solidFill>
                <a:latin typeface="Suisse Int'l Light"/>
                <a:ea typeface="Suisse Int'l Light"/>
                <a:cs typeface="Suisse Int'l Light"/>
              </a:rPr>
              <a:t>Advanced 4-Layer Probiotic Delivery Technology</a:t>
            </a:r>
            <a:endParaRPr lang="en-US" sz="7200"/>
          </a:p>
        </p:txBody>
      </p:sp>
      <p:sp>
        <p:nvSpPr>
          <p:cNvPr id="5" name="Text 3"/>
          <p:cNvSpPr/>
          <p:nvPr/>
        </p:nvSpPr>
        <p:spPr bwMode="auto">
          <a:xfrm>
            <a:off x="7860166" y="2616200"/>
            <a:ext cx="8654015" cy="715433"/>
          </a:xfrm>
          <a:prstGeom prst="rect">
            <a:avLst/>
          </a:prstGeom>
          <a:noFill/>
          <a:ln/>
        </p:spPr>
        <p:txBody>
          <a:bodyPr wrap="square" lIns="0" tIns="0" rIns="0" bIns="0" rtlCol="0" anchor="t"/>
          <a:lstStyle/>
          <a:p>
            <a:pPr marL="0" indent="0" algn="ctr">
              <a:lnSpc>
                <a:spcPts val="4440"/>
              </a:lnSpc>
              <a:buNone/>
              <a:defRPr/>
            </a:pPr>
            <a:endParaRPr lang="en-US" sz="3700"/>
          </a:p>
        </p:txBody>
      </p:sp>
      <p:sp>
        <p:nvSpPr>
          <p:cNvPr id="6" name="Text 4"/>
          <p:cNvSpPr/>
          <p:nvPr/>
        </p:nvSpPr>
        <p:spPr bwMode="auto">
          <a:xfrm>
            <a:off x="4496361" y="11734799"/>
            <a:ext cx="15152087" cy="1176866"/>
          </a:xfrm>
          <a:prstGeom prst="rect">
            <a:avLst/>
          </a:prstGeom>
          <a:noFill/>
          <a:ln/>
        </p:spPr>
        <p:txBody>
          <a:bodyPr wrap="square" lIns="0" tIns="0" rIns="0" bIns="0" rtlCol="0" anchor="t"/>
          <a:lstStyle/>
          <a:p>
            <a:pPr marL="0" indent="0" algn="ctr">
              <a:lnSpc>
                <a:spcPts val="3600"/>
              </a:lnSpc>
              <a:buNone/>
              <a:defRPr/>
            </a:pPr>
            <a:r>
              <a:rPr lang="en-US" sz="3000">
                <a:solidFill>
                  <a:srgbClr val="000000">
                    <a:alpha val="100000"/>
                  </a:srgbClr>
                </a:solidFill>
                <a:latin typeface="Suisse Int'l Light"/>
                <a:ea typeface="Suisse Int'l Light"/>
                <a:cs typeface="Suisse Int'l Light"/>
              </a:rPr>
              <a:t>This advanced 4-layer technology is designed to safeguard probiotics from stomach acid, maximizing their survival and enhancing their delivery to the intestines for optimal effectiveness.</a:t>
            </a:r>
            <a:endParaRPr lang="en-US" sz="3000"/>
          </a:p>
        </p:txBody>
      </p:sp>
      <p:pic>
        <p:nvPicPr>
          <p:cNvPr id="7" name="Image 0" descr=" "/>
          <p:cNvPicPr>
            <a:picLocks noChangeAspect="1"/>
          </p:cNvPicPr>
          <p:nvPr/>
        </p:nvPicPr>
        <p:blipFill>
          <a:blip r:embed="rId4">
            <a:extLst>
              <a:ext uri="{96DAC541-7B7A-43D3-8B79-37D633B846F1}">
                <asvg:svgBlip xmlns:asvg="http://schemas.microsoft.com/office/drawing/2016/SVG/main" r:embed="rId5"/>
              </a:ext>
            </a:extLst>
          </a:blip>
          <a:stretch/>
        </p:blipFill>
        <p:spPr bwMode="auto">
          <a:xfrm>
            <a:off x="1524191" y="5681132"/>
            <a:ext cx="7985069" cy="67735"/>
          </a:xfrm>
          <a:prstGeom prst="rect">
            <a:avLst/>
          </a:prstGeom>
        </p:spPr>
      </p:pic>
      <p:pic>
        <p:nvPicPr>
          <p:cNvPr id="8" name="Image 1" descr=" "/>
          <p:cNvPicPr>
            <a:picLocks noChangeAspect="1"/>
          </p:cNvPicPr>
          <p:nvPr/>
        </p:nvPicPr>
        <p:blipFill>
          <a:blip r:embed="rId6">
            <a:extLst>
              <a:ext uri="{96DAC541-7B7A-43D3-8B79-37D633B846F1}">
                <asvg:svgBlip xmlns:asvg="http://schemas.microsoft.com/office/drawing/2016/SVG/main" r:embed="rId7"/>
              </a:ext>
            </a:extLst>
          </a:blip>
          <a:stretch/>
        </p:blipFill>
        <p:spPr bwMode="auto">
          <a:xfrm>
            <a:off x="13150373" y="5477932"/>
            <a:ext cx="9725186" cy="67735"/>
          </a:xfrm>
          <a:prstGeom prst="rect">
            <a:avLst/>
          </a:prstGeom>
        </p:spPr>
      </p:pic>
      <p:pic>
        <p:nvPicPr>
          <p:cNvPr id="9" name="Image 2" descr=" "/>
          <p:cNvPicPr>
            <a:picLocks noChangeAspect="1"/>
          </p:cNvPicPr>
          <p:nvPr/>
        </p:nvPicPr>
        <p:blipFill>
          <a:blip r:embed="rId8">
            <a:extLst>
              <a:ext uri="{96DAC541-7B7A-43D3-8B79-37D633B846F1}">
                <asvg:svgBlip xmlns:asvg="http://schemas.microsoft.com/office/drawing/2016/SVG/main" r:embed="rId9"/>
              </a:ext>
            </a:extLst>
          </a:blip>
          <a:stretch/>
        </p:blipFill>
        <p:spPr bwMode="auto">
          <a:xfrm>
            <a:off x="1524191" y="8259231"/>
            <a:ext cx="9496558" cy="67735"/>
          </a:xfrm>
          <a:prstGeom prst="rect">
            <a:avLst/>
          </a:prstGeom>
        </p:spPr>
      </p:pic>
      <p:pic>
        <p:nvPicPr>
          <p:cNvPr id="10" name="Image 3" descr=" "/>
          <p:cNvPicPr>
            <a:picLocks noChangeAspect="1"/>
          </p:cNvPicPr>
          <p:nvPr/>
        </p:nvPicPr>
        <p:blipFill>
          <a:blip r:embed="rId10">
            <a:extLst>
              <a:ext uri="{96DAC541-7B7A-43D3-8B79-37D633B846F1}">
                <asvg:svgBlip xmlns:asvg="http://schemas.microsoft.com/office/drawing/2016/SVG/main" r:embed="rId11"/>
              </a:ext>
            </a:extLst>
          </a:blip>
          <a:stretch/>
        </p:blipFill>
        <p:spPr bwMode="auto">
          <a:xfrm>
            <a:off x="12616906" y="7916332"/>
            <a:ext cx="10220561" cy="67735"/>
          </a:xfrm>
          <a:prstGeom prst="rect">
            <a:avLst/>
          </a:prstGeom>
        </p:spPr>
      </p:pic>
      <p:sp>
        <p:nvSpPr>
          <p:cNvPr id="11" name="Text 5"/>
          <p:cNvSpPr/>
          <p:nvPr/>
        </p:nvSpPr>
        <p:spPr bwMode="auto">
          <a:xfrm>
            <a:off x="1524191" y="5803900"/>
            <a:ext cx="6558253" cy="588433"/>
          </a:xfrm>
          <a:prstGeom prst="rect">
            <a:avLst/>
          </a:prstGeom>
          <a:noFill/>
          <a:ln/>
        </p:spPr>
        <p:txBody>
          <a:bodyPr wrap="square" lIns="0" tIns="0" rIns="0" bIns="0" rtlCol="0" anchor="t"/>
          <a:lstStyle/>
          <a:p>
            <a:pPr marL="0" indent="0" algn="l">
              <a:lnSpc>
                <a:spcPts val="3750"/>
              </a:lnSpc>
              <a:buNone/>
              <a:defRPr/>
            </a:pPr>
            <a:r>
              <a:rPr lang="en-US" sz="2500">
                <a:solidFill>
                  <a:srgbClr val="000000">
                    <a:alpha val="100000"/>
                  </a:srgbClr>
                </a:solidFill>
                <a:latin typeface="Suisse Int'l Light"/>
                <a:ea typeface="Suisse Int'l Light"/>
                <a:cs typeface="Suisse Int'l Light"/>
              </a:rPr>
              <a:t>Protect against air exposure</a:t>
            </a:r>
            <a:endParaRPr lang="en-US" sz="2500"/>
          </a:p>
        </p:txBody>
      </p:sp>
      <p:sp>
        <p:nvSpPr>
          <p:cNvPr id="12" name="Text 6"/>
          <p:cNvSpPr/>
          <p:nvPr/>
        </p:nvSpPr>
        <p:spPr bwMode="auto">
          <a:xfrm>
            <a:off x="16304604" y="5626100"/>
            <a:ext cx="6558253" cy="486833"/>
          </a:xfrm>
          <a:prstGeom prst="rect">
            <a:avLst/>
          </a:prstGeom>
          <a:noFill/>
          <a:ln/>
        </p:spPr>
        <p:txBody>
          <a:bodyPr wrap="square" lIns="0" tIns="0" rIns="0" bIns="0" rtlCol="0" anchor="t"/>
          <a:lstStyle/>
          <a:p>
            <a:pPr marL="0" indent="0" algn="r">
              <a:lnSpc>
                <a:spcPts val="3000"/>
              </a:lnSpc>
              <a:buNone/>
              <a:defRPr/>
            </a:pPr>
            <a:r>
              <a:rPr lang="en-US" sz="2500">
                <a:solidFill>
                  <a:srgbClr val="000000">
                    <a:alpha val="100000"/>
                  </a:srgbClr>
                </a:solidFill>
                <a:latin typeface="Suisse Int'l Light"/>
                <a:ea typeface="Suisse Int'l Light"/>
                <a:cs typeface="Suisse Int'l Light"/>
              </a:rPr>
              <a:t>Protects against moisture</a:t>
            </a:r>
            <a:endParaRPr lang="en-US" sz="2500"/>
          </a:p>
        </p:txBody>
      </p:sp>
      <p:sp>
        <p:nvSpPr>
          <p:cNvPr id="13" name="Text 7"/>
          <p:cNvSpPr/>
          <p:nvPr/>
        </p:nvSpPr>
        <p:spPr bwMode="auto">
          <a:xfrm>
            <a:off x="1524191" y="8509000"/>
            <a:ext cx="6558253" cy="867833"/>
          </a:xfrm>
          <a:prstGeom prst="rect">
            <a:avLst/>
          </a:prstGeom>
          <a:noFill/>
          <a:ln/>
        </p:spPr>
        <p:txBody>
          <a:bodyPr wrap="square" lIns="0" tIns="0" rIns="0" bIns="0" rtlCol="0" anchor="t"/>
          <a:lstStyle/>
          <a:p>
            <a:pPr marL="0" indent="0" algn="l">
              <a:lnSpc>
                <a:spcPts val="3000"/>
              </a:lnSpc>
              <a:buNone/>
              <a:defRPr/>
            </a:pPr>
            <a:r>
              <a:rPr lang="en-US" sz="2500">
                <a:solidFill>
                  <a:srgbClr val="000000">
                    <a:alpha val="100000"/>
                  </a:srgbClr>
                </a:solidFill>
                <a:latin typeface="Suisse Int'l Light"/>
                <a:ea typeface="Suisse Int'l Light"/>
                <a:cs typeface="Suisse Int'l Light"/>
              </a:rPr>
              <a:t>Supports survival in stomach acid</a:t>
            </a:r>
            <a:endParaRPr lang="en-US" sz="2500"/>
          </a:p>
        </p:txBody>
      </p:sp>
      <p:sp>
        <p:nvSpPr>
          <p:cNvPr id="14" name="Text 8"/>
          <p:cNvSpPr/>
          <p:nvPr/>
        </p:nvSpPr>
        <p:spPr bwMode="auto">
          <a:xfrm>
            <a:off x="16304604" y="8115300"/>
            <a:ext cx="6558253" cy="486833"/>
          </a:xfrm>
          <a:prstGeom prst="rect">
            <a:avLst/>
          </a:prstGeom>
          <a:noFill/>
          <a:ln/>
        </p:spPr>
        <p:txBody>
          <a:bodyPr wrap="square" lIns="0" tIns="0" rIns="0" bIns="0" rtlCol="0" anchor="t"/>
          <a:lstStyle/>
          <a:p>
            <a:pPr marL="0" indent="0" algn="r">
              <a:lnSpc>
                <a:spcPts val="3000"/>
              </a:lnSpc>
              <a:buNone/>
              <a:defRPr/>
            </a:pPr>
            <a:r>
              <a:rPr lang="en-US" sz="2500">
                <a:solidFill>
                  <a:srgbClr val="000000">
                    <a:alpha val="100000"/>
                  </a:srgbClr>
                </a:solidFill>
                <a:latin typeface="Suisse Int'l Light"/>
                <a:ea typeface="Suisse Int'l Light"/>
                <a:cs typeface="Suisse Int'l Light"/>
              </a:rPr>
              <a:t>Protects against bile acids</a:t>
            </a:r>
            <a:endParaRPr lang="en-US" sz="2500"/>
          </a:p>
        </p:txBody>
      </p:sp>
      <p:pic>
        <p:nvPicPr>
          <p:cNvPr id="19" name="Image 4" descr=" "/>
          <p:cNvPicPr>
            <a:picLocks noChangeAspect="1"/>
          </p:cNvPicPr>
          <p:nvPr/>
        </p:nvPicPr>
        <p:blipFill>
          <a:blip r:embed="rId12"/>
          <a:stretch/>
        </p:blipFill>
        <p:spPr bwMode="auto">
          <a:xfrm>
            <a:off x="23142367" y="891425"/>
            <a:ext cx="215853" cy="289256"/>
          </a:xfrm>
          <a:prstGeom prst="rect">
            <a:avLst/>
          </a:prstGeom>
        </p:spPr>
      </p:pic>
      <p:pic>
        <p:nvPicPr>
          <p:cNvPr id="20" name="Image 5" descr=" "/>
          <p:cNvPicPr>
            <a:picLocks noChangeAspect="1"/>
          </p:cNvPicPr>
          <p:nvPr/>
        </p:nvPicPr>
        <p:blipFill>
          <a:blip r:embed="rId13"/>
          <a:stretch/>
        </p:blipFill>
        <p:spPr bwMode="auto">
          <a:xfrm>
            <a:off x="22837727" y="891360"/>
            <a:ext cx="43798" cy="283976"/>
          </a:xfrm>
          <a:prstGeom prst="rect">
            <a:avLst/>
          </a:prstGeom>
        </p:spPr>
      </p:pic>
      <p:pic>
        <p:nvPicPr>
          <p:cNvPr id="21" name="Image 6" descr=" "/>
          <p:cNvPicPr>
            <a:picLocks noChangeAspect="1"/>
          </p:cNvPicPr>
          <p:nvPr/>
        </p:nvPicPr>
        <p:blipFill>
          <a:blip r:embed="rId14"/>
          <a:stretch/>
        </p:blipFill>
        <p:spPr bwMode="auto">
          <a:xfrm>
            <a:off x="22919767" y="972502"/>
            <a:ext cx="184582" cy="208111"/>
          </a:xfrm>
          <a:prstGeom prst="rect">
            <a:avLst/>
          </a:prstGeom>
        </p:spPr>
      </p:pic>
      <p:pic>
        <p:nvPicPr>
          <p:cNvPr id="22" name="Image 7" descr=" "/>
          <p:cNvPicPr>
            <a:picLocks noChangeAspect="1"/>
          </p:cNvPicPr>
          <p:nvPr/>
        </p:nvPicPr>
        <p:blipFill>
          <a:blip r:embed="rId15">
            <a:extLst>
              <a:ext uri="{96DAC541-7B7A-43D3-8B79-37D633B846F1}">
                <asvg:svgBlip xmlns:asvg="http://schemas.microsoft.com/office/drawing/2016/SVG/main" r:embed="rId16"/>
              </a:ext>
            </a:extLst>
          </a:blip>
          <a:stretch/>
        </p:blipFill>
        <p:spPr bwMode="auto">
          <a:xfrm>
            <a:off x="22611840" y="967225"/>
            <a:ext cx="198251" cy="213457"/>
          </a:xfrm>
          <a:prstGeom prst="rect">
            <a:avLst/>
          </a:prstGeom>
        </p:spPr>
      </p:pic>
      <p:pic>
        <p:nvPicPr>
          <p:cNvPr id="23" name="Image 8" descr=" "/>
          <p:cNvPicPr>
            <a:picLocks noChangeAspect="1"/>
          </p:cNvPicPr>
          <p:nvPr/>
        </p:nvPicPr>
        <p:blipFill>
          <a:blip r:embed="rId17">
            <a:extLst>
              <a:ext uri="{96DAC541-7B7A-43D3-8B79-37D633B846F1}">
                <asvg:svgBlip xmlns:asvg="http://schemas.microsoft.com/office/drawing/2016/SVG/main" r:embed="rId18"/>
              </a:ext>
            </a:extLst>
          </a:blip>
          <a:stretch/>
        </p:blipFill>
        <p:spPr bwMode="auto">
          <a:xfrm>
            <a:off x="22538074" y="891360"/>
            <a:ext cx="43798" cy="283976"/>
          </a:xfrm>
          <a:prstGeom prst="rect">
            <a:avLst/>
          </a:prstGeom>
        </p:spPr>
      </p:pic>
      <p:pic>
        <p:nvPicPr>
          <p:cNvPr id="24" name="Image 9" descr=" "/>
          <p:cNvPicPr>
            <a:picLocks noChangeAspect="1"/>
          </p:cNvPicPr>
          <p:nvPr/>
        </p:nvPicPr>
        <p:blipFill>
          <a:blip r:embed="rId19"/>
          <a:stretch/>
        </p:blipFill>
        <p:spPr bwMode="auto">
          <a:xfrm>
            <a:off x="22284117" y="967156"/>
            <a:ext cx="215853" cy="213457"/>
          </a:xfrm>
          <a:prstGeom prst="rect">
            <a:avLst/>
          </a:prstGeom>
        </p:spPr>
      </p:pic>
      <p:pic>
        <p:nvPicPr>
          <p:cNvPr id="25" name="Image 10" descr=" "/>
          <p:cNvPicPr>
            <a:picLocks noChangeAspect="1"/>
          </p:cNvPicPr>
          <p:nvPr/>
        </p:nvPicPr>
        <p:blipFill>
          <a:blip r:embed="rId20">
            <a:extLst>
              <a:ext uri="{96DAC541-7B7A-43D3-8B79-37D633B846F1}">
                <asvg:svgBlip xmlns:asvg="http://schemas.microsoft.com/office/drawing/2016/SVG/main" r:embed="rId21"/>
              </a:ext>
            </a:extLst>
          </a:blip>
          <a:stretch/>
        </p:blipFill>
        <p:spPr bwMode="auto">
          <a:xfrm>
            <a:off x="21924304" y="967225"/>
            <a:ext cx="214302" cy="213457"/>
          </a:xfrm>
          <a:prstGeom prst="rect">
            <a:avLst/>
          </a:prstGeom>
        </p:spPr>
      </p:pic>
      <p:pic>
        <p:nvPicPr>
          <p:cNvPr id="26" name="Image 11" descr=" "/>
          <p:cNvPicPr>
            <a:picLocks noChangeAspect="1"/>
          </p:cNvPicPr>
          <p:nvPr/>
        </p:nvPicPr>
        <p:blipFill>
          <a:blip r:embed="rId22"/>
          <a:stretch/>
        </p:blipFill>
        <p:spPr bwMode="auto">
          <a:xfrm>
            <a:off x="22168574" y="967767"/>
            <a:ext cx="104031" cy="207569"/>
          </a:xfrm>
          <a:prstGeom prst="rect">
            <a:avLst/>
          </a:prstGeom>
        </p:spPr>
      </p:pic>
      <p:pic>
        <p:nvPicPr>
          <p:cNvPr id="27" name="Image 12" descr=" "/>
          <p:cNvPicPr>
            <a:picLocks noChangeAspect="1"/>
          </p:cNvPicPr>
          <p:nvPr/>
        </p:nvPicPr>
        <p:blipFill>
          <a:blip r:embed="rId23"/>
          <a:stretch/>
        </p:blipFill>
        <p:spPr bwMode="auto">
          <a:xfrm>
            <a:off x="21707013" y="967225"/>
            <a:ext cx="198251" cy="213457"/>
          </a:xfrm>
          <a:prstGeom prst="rect">
            <a:avLst/>
          </a:prstGeom>
        </p:spPr>
      </p:pic>
      <p:sp>
        <p:nvSpPr>
          <p:cNvPr id="29" name="Text 0"/>
          <p:cNvSpPr/>
          <p:nvPr/>
        </p:nvSpPr>
        <p:spPr bwMode="auto">
          <a:xfrm>
            <a:off x="1524191" y="4432300"/>
            <a:ext cx="656249" cy="1557866"/>
          </a:xfrm>
          <a:prstGeom prst="rect">
            <a:avLst/>
          </a:prstGeom>
          <a:noFill/>
          <a:ln/>
        </p:spPr>
        <p:txBody>
          <a:bodyPr wrap="square" lIns="0" tIns="0" rIns="0" bIns="0" rtlCol="0" anchor="t"/>
          <a:lstStyle/>
          <a:p>
            <a:pPr marL="0" indent="0" algn="l">
              <a:lnSpc>
                <a:spcPts val="9600"/>
              </a:lnSpc>
              <a:buNone/>
              <a:defRPr/>
            </a:pPr>
            <a:r>
              <a:rPr lang="en-US" sz="8000">
                <a:solidFill>
                  <a:srgbClr val="57AC8F">
                    <a:alpha val="100000"/>
                  </a:srgbClr>
                </a:solidFill>
                <a:latin typeface="Suisse Int'l Thin"/>
                <a:ea typeface="Suisse Int'l Thin"/>
                <a:cs typeface="Suisse Int'l Thin"/>
              </a:rPr>
              <a:t>1</a:t>
            </a:r>
            <a:endParaRPr lang="en-US" sz="8000"/>
          </a:p>
        </p:txBody>
      </p:sp>
      <p:sp>
        <p:nvSpPr>
          <p:cNvPr id="30" name="Text 1"/>
          <p:cNvSpPr/>
          <p:nvPr/>
        </p:nvSpPr>
        <p:spPr bwMode="auto">
          <a:xfrm>
            <a:off x="22278584" y="4292600"/>
            <a:ext cx="922982" cy="1557866"/>
          </a:xfrm>
          <a:prstGeom prst="rect">
            <a:avLst/>
          </a:prstGeom>
          <a:noFill/>
          <a:ln/>
        </p:spPr>
        <p:txBody>
          <a:bodyPr wrap="square" lIns="0" tIns="0" rIns="0" bIns="0" rtlCol="0" anchor="t"/>
          <a:lstStyle/>
          <a:p>
            <a:pPr marL="0" indent="0" algn="l">
              <a:lnSpc>
                <a:spcPts val="9600"/>
              </a:lnSpc>
              <a:buNone/>
              <a:defRPr/>
            </a:pPr>
            <a:r>
              <a:rPr lang="en-US" sz="8000">
                <a:solidFill>
                  <a:srgbClr val="57AC8F">
                    <a:alpha val="100000"/>
                  </a:srgbClr>
                </a:solidFill>
                <a:latin typeface="Suisse Int'l Thin"/>
                <a:ea typeface="Suisse Int'l Thin"/>
                <a:cs typeface="Suisse Int'l Thin"/>
              </a:rPr>
              <a:t>2</a:t>
            </a:r>
            <a:endParaRPr lang="en-US" sz="8000"/>
          </a:p>
        </p:txBody>
      </p:sp>
      <p:sp>
        <p:nvSpPr>
          <p:cNvPr id="31" name="Text 2"/>
          <p:cNvSpPr/>
          <p:nvPr/>
        </p:nvSpPr>
        <p:spPr bwMode="auto">
          <a:xfrm>
            <a:off x="1524191" y="7073900"/>
            <a:ext cx="922982" cy="1557866"/>
          </a:xfrm>
          <a:prstGeom prst="rect">
            <a:avLst/>
          </a:prstGeom>
          <a:noFill/>
          <a:ln/>
        </p:spPr>
        <p:txBody>
          <a:bodyPr wrap="square" lIns="0" tIns="0" rIns="0" bIns="0" rtlCol="0" anchor="t"/>
          <a:lstStyle/>
          <a:p>
            <a:pPr marL="0" indent="0" algn="l">
              <a:lnSpc>
                <a:spcPts val="9600"/>
              </a:lnSpc>
              <a:buNone/>
              <a:defRPr/>
            </a:pPr>
            <a:r>
              <a:rPr lang="en-US" sz="8000">
                <a:solidFill>
                  <a:srgbClr val="57AC8F">
                    <a:alpha val="100000"/>
                  </a:srgbClr>
                </a:solidFill>
                <a:latin typeface="Suisse Int'l Thin"/>
                <a:ea typeface="Suisse Int'l Thin"/>
                <a:cs typeface="Suisse Int'l Thin"/>
              </a:rPr>
              <a:t>3</a:t>
            </a:r>
            <a:endParaRPr lang="en-US" sz="8000"/>
          </a:p>
        </p:txBody>
      </p:sp>
      <p:sp>
        <p:nvSpPr>
          <p:cNvPr id="32" name="Text 3"/>
          <p:cNvSpPr/>
          <p:nvPr/>
        </p:nvSpPr>
        <p:spPr bwMode="auto">
          <a:xfrm>
            <a:off x="22253181" y="6718300"/>
            <a:ext cx="961087" cy="1557866"/>
          </a:xfrm>
          <a:prstGeom prst="rect">
            <a:avLst/>
          </a:prstGeom>
          <a:noFill/>
          <a:ln/>
        </p:spPr>
        <p:txBody>
          <a:bodyPr wrap="square" lIns="0" tIns="0" rIns="0" bIns="0" rtlCol="0" anchor="t"/>
          <a:lstStyle/>
          <a:p>
            <a:pPr marL="0" indent="0" algn="l">
              <a:lnSpc>
                <a:spcPts val="9600"/>
              </a:lnSpc>
              <a:buNone/>
              <a:defRPr/>
            </a:pPr>
            <a:r>
              <a:rPr lang="en-US" sz="8000">
                <a:solidFill>
                  <a:srgbClr val="57AC8F">
                    <a:alpha val="100000"/>
                  </a:srgbClr>
                </a:solidFill>
                <a:latin typeface="Suisse Int'l Thin"/>
                <a:ea typeface="Suisse Int'l Thin"/>
                <a:cs typeface="Suisse Int'l Thin"/>
              </a:rPr>
              <a:t>4</a:t>
            </a:r>
            <a:endParaRPr lang="en-US" sz="8000"/>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Slide 16">
    <p:bg>
      <p:bgPr shadeToTitle="0">
        <a:solidFill>
          <a:srgbClr val="FFFFFF"/>
        </a:solidFill>
      </p:bgPr>
    </p:bg>
    <p:spTree>
      <p:nvGrpSpPr>
        <p:cNvPr id="1" name=""/>
        <p:cNvGrpSpPr/>
        <p:nvPr/>
      </p:nvGrpSpPr>
      <p:grpSpPr bwMode="auto">
        <a:xfrm>
          <a:off x="0" y="0"/>
          <a:ext cx="0" cy="0"/>
          <a:chOff x="0" y="0"/>
          <a:chExt cx="0" cy="0"/>
        </a:xfrm>
      </p:grpSpPr>
      <p:pic>
        <p:nvPicPr>
          <p:cNvPr id="19" name="Picture 18"/>
          <p:cNvPicPr>
            <a:picLocks noChangeAspect="1"/>
          </p:cNvPicPr>
          <p:nvPr/>
        </p:nvPicPr>
        <p:blipFill>
          <a:blip r:embed="rId3"/>
          <a:stretch/>
        </p:blipFill>
        <p:spPr bwMode="auto">
          <a:xfrm>
            <a:off x="3112" y="857"/>
            <a:ext cx="24380951" cy="13714285"/>
          </a:xfrm>
          <a:prstGeom prst="rect">
            <a:avLst/>
          </a:prstGeom>
        </p:spPr>
      </p:pic>
      <p:sp>
        <p:nvSpPr>
          <p:cNvPr id="2" name="Text 0"/>
          <p:cNvSpPr/>
          <p:nvPr/>
        </p:nvSpPr>
        <p:spPr bwMode="auto">
          <a:xfrm>
            <a:off x="1524191" y="1524000"/>
            <a:ext cx="20487661" cy="5765799"/>
          </a:xfrm>
          <a:prstGeom prst="rect">
            <a:avLst/>
          </a:prstGeom>
          <a:noFill/>
          <a:ln/>
        </p:spPr>
        <p:txBody>
          <a:bodyPr wrap="square" lIns="0" tIns="0" rIns="0" bIns="0" rtlCol="0" anchor="t"/>
          <a:lstStyle/>
          <a:p>
            <a:pPr marL="0" indent="0" algn="l">
              <a:lnSpc>
                <a:spcPts val="8640"/>
              </a:lnSpc>
              <a:buNone/>
              <a:defRPr/>
            </a:pPr>
            <a:r>
              <a:rPr lang="en-US" sz="7200">
                <a:solidFill>
                  <a:srgbClr val="000000">
                    <a:alpha val="100000"/>
                  </a:srgbClr>
                </a:solidFill>
                <a:latin typeface="Suisse Int'l Light"/>
                <a:ea typeface="Suisse Int'l Light"/>
                <a:cs typeface="Suisse Int'l Light"/>
              </a:rPr>
              <a:t>Probiotics with 4-Layer Coating Have Significantly Higher Survival Rates*</a:t>
            </a:r>
            <a:r>
              <a:rPr lang="en-US" sz="7200"/>
              <a:t>†</a:t>
            </a:r>
            <a:endParaRPr/>
          </a:p>
          <a:p>
            <a:pPr marL="0" indent="0" algn="l">
              <a:lnSpc>
                <a:spcPts val="8640"/>
              </a:lnSpc>
              <a:buNone/>
              <a:defRPr/>
            </a:pPr>
            <a:r>
              <a:rPr lang="en-US" sz="7200">
                <a:solidFill>
                  <a:srgbClr val="000000">
                    <a:alpha val="100000"/>
                  </a:srgbClr>
                </a:solidFill>
                <a:latin typeface="Suisse Int'l Light"/>
                <a:ea typeface="Suisse Int'l Light"/>
                <a:cs typeface="Suisse Int'l Light"/>
              </a:rPr>
              <a:t> </a:t>
            </a:r>
            <a:endParaRPr lang="en-US" sz="7200"/>
          </a:p>
        </p:txBody>
      </p:sp>
      <p:sp>
        <p:nvSpPr>
          <p:cNvPr id="3" name="Text 1"/>
          <p:cNvSpPr/>
          <p:nvPr/>
        </p:nvSpPr>
        <p:spPr bwMode="auto">
          <a:xfrm>
            <a:off x="1524191" y="9347200"/>
            <a:ext cx="3632009" cy="563033"/>
          </a:xfrm>
          <a:prstGeom prst="rect">
            <a:avLst/>
          </a:prstGeom>
          <a:noFill/>
          <a:ln/>
        </p:spPr>
        <p:txBody>
          <a:bodyPr wrap="square" lIns="0" tIns="0" rIns="0" bIns="0" rtlCol="0" anchor="t"/>
          <a:lstStyle/>
          <a:p>
            <a:pPr marL="0" indent="0" algn="l">
              <a:lnSpc>
                <a:spcPts val="4440"/>
              </a:lnSpc>
              <a:buNone/>
              <a:defRPr/>
            </a:pPr>
            <a:r>
              <a:rPr lang="en-US" sz="3700">
                <a:solidFill>
                  <a:srgbClr val="000000">
                    <a:alpha val="100000"/>
                  </a:srgbClr>
                </a:solidFill>
                <a:latin typeface="Suisse Int'l Light"/>
                <a:ea typeface="Suisse Int'l Light"/>
                <a:cs typeface="Suisse Int'l Light"/>
              </a:rPr>
              <a:t>In the stomach</a:t>
            </a:r>
            <a:endParaRPr lang="en-US" sz="3700"/>
          </a:p>
        </p:txBody>
      </p:sp>
      <p:sp>
        <p:nvSpPr>
          <p:cNvPr id="4" name="Text 2"/>
          <p:cNvSpPr/>
          <p:nvPr/>
        </p:nvSpPr>
        <p:spPr bwMode="auto">
          <a:xfrm>
            <a:off x="1524190" y="10083799"/>
            <a:ext cx="5262798" cy="1558073"/>
          </a:xfrm>
          <a:prstGeom prst="rect">
            <a:avLst/>
          </a:prstGeom>
          <a:noFill/>
          <a:ln/>
        </p:spPr>
        <p:txBody>
          <a:bodyPr wrap="square" lIns="0" tIns="0" rIns="0" bIns="0" rtlCol="0" anchor="t"/>
          <a:lstStyle/>
          <a:p>
            <a:pPr marL="0" indent="0" algn="l">
              <a:lnSpc>
                <a:spcPts val="3870"/>
              </a:lnSpc>
              <a:buNone/>
              <a:defRPr/>
            </a:pPr>
            <a:r>
              <a:rPr lang="en-US" sz="3000">
                <a:solidFill>
                  <a:srgbClr val="000000">
                    <a:alpha val="100000"/>
                  </a:srgbClr>
                </a:solidFill>
                <a:latin typeface="Suisse Intl"/>
                <a:ea typeface="Suisse Int'l Light Italic"/>
                <a:cs typeface="Suisse Int'l Light Italic"/>
              </a:rPr>
              <a:t>L. rhamnosus</a:t>
            </a:r>
            <a:r>
              <a:rPr lang="en-US" sz="3000">
                <a:solidFill>
                  <a:srgbClr val="000000">
                    <a:alpha val="100000"/>
                  </a:srgbClr>
                </a:solidFill>
                <a:latin typeface="Suisse Intl"/>
                <a:ea typeface="Suisse Int'l Light"/>
                <a:cs typeface="Suisse Int'l Light"/>
              </a:rPr>
              <a:t> &gt;  </a:t>
            </a:r>
            <a:r>
              <a:rPr lang="en-US" sz="3000">
                <a:solidFill>
                  <a:srgbClr val="57AC8F">
                    <a:alpha val="100000"/>
                  </a:srgbClr>
                </a:solidFill>
                <a:latin typeface="Suisse Intl"/>
                <a:ea typeface="Suisse Int'l Regular"/>
                <a:cs typeface="Suisse Intl"/>
              </a:rPr>
              <a:t>2.11x </a:t>
            </a:r>
            <a:r>
              <a:rPr lang="en-US" sz="3000">
                <a:latin typeface="Suisse Intl"/>
              </a:rPr>
              <a:t>higher survival*†</a:t>
            </a:r>
            <a:endParaRPr/>
          </a:p>
          <a:p>
            <a:pPr marL="0" indent="0" algn="l">
              <a:lnSpc>
                <a:spcPts val="3870"/>
              </a:lnSpc>
              <a:buNone/>
              <a:defRPr/>
            </a:pPr>
            <a:r>
              <a:rPr lang="en-US" sz="3000">
                <a:solidFill>
                  <a:srgbClr val="000000">
                    <a:alpha val="100000"/>
                  </a:srgbClr>
                </a:solidFill>
                <a:latin typeface="Suisse Intl"/>
                <a:ea typeface="Suisse Int'l Light Italic"/>
                <a:cs typeface="Suisse Int'l Light Italic"/>
              </a:rPr>
              <a:t>B. lactis</a:t>
            </a:r>
            <a:r>
              <a:rPr lang="en-US" sz="3000">
                <a:solidFill>
                  <a:srgbClr val="000000">
                    <a:alpha val="100000"/>
                  </a:srgbClr>
                </a:solidFill>
                <a:latin typeface="Suisse Intl"/>
                <a:ea typeface="Suisse Int'l Light"/>
                <a:cs typeface="Suisse Int'l Light"/>
              </a:rPr>
              <a:t> &gt; </a:t>
            </a:r>
            <a:r>
              <a:rPr lang="en-US" sz="3000">
                <a:solidFill>
                  <a:srgbClr val="57AC8F">
                    <a:alpha val="100000"/>
                  </a:srgbClr>
                </a:solidFill>
                <a:latin typeface="Suisse Intl"/>
                <a:ea typeface="Suisse Int'l Regular"/>
                <a:cs typeface="Suisse Intl"/>
              </a:rPr>
              <a:t>2.56</a:t>
            </a:r>
            <a:r>
              <a:rPr lang="en-US" sz="3000">
                <a:solidFill>
                  <a:srgbClr val="000000">
                    <a:alpha val="100000"/>
                  </a:srgbClr>
                </a:solidFill>
                <a:latin typeface="Suisse Intl"/>
                <a:ea typeface="Suisse Int'l Light"/>
                <a:cs typeface="Suisse Int'l Light"/>
              </a:rPr>
              <a:t> x </a:t>
            </a:r>
            <a:r>
              <a:rPr lang="en-US" sz="3000">
                <a:latin typeface="Suisse Intl"/>
              </a:rPr>
              <a:t>higher survival*†</a:t>
            </a:r>
            <a:endParaRPr/>
          </a:p>
        </p:txBody>
      </p:sp>
      <p:sp>
        <p:nvSpPr>
          <p:cNvPr id="5" name="Text 3"/>
          <p:cNvSpPr/>
          <p:nvPr/>
        </p:nvSpPr>
        <p:spPr bwMode="auto">
          <a:xfrm>
            <a:off x="8675184" y="10083800"/>
            <a:ext cx="5262798" cy="1117600"/>
          </a:xfrm>
          <a:prstGeom prst="rect">
            <a:avLst/>
          </a:prstGeom>
          <a:noFill/>
          <a:ln/>
        </p:spPr>
        <p:txBody>
          <a:bodyPr wrap="square" lIns="0" tIns="0" rIns="0" bIns="0" rtlCol="0" anchor="t"/>
          <a:lstStyle/>
          <a:p>
            <a:pPr>
              <a:lnSpc>
                <a:spcPts val="3870"/>
              </a:lnSpc>
              <a:defRPr/>
            </a:pPr>
            <a:r>
              <a:rPr lang="en-US" sz="3000">
                <a:solidFill>
                  <a:srgbClr val="000000">
                    <a:alpha val="100000"/>
                  </a:srgbClr>
                </a:solidFill>
                <a:latin typeface="Suisse Intl"/>
                <a:ea typeface="Suisse Int'l Light Italic"/>
                <a:cs typeface="Suisse Int'l Light Italic"/>
              </a:rPr>
              <a:t>L. </a:t>
            </a:r>
            <a:r>
              <a:rPr lang="en-US" sz="3000">
                <a:solidFill>
                  <a:srgbClr val="000000">
                    <a:alpha val="100000"/>
                  </a:srgbClr>
                </a:solidFill>
                <a:latin typeface="Suisse Intl"/>
                <a:ea typeface="Suisse Int'l Light Italic"/>
                <a:cs typeface="Suisse Int'l Light Italic"/>
              </a:rPr>
              <a:t>rhamnosus</a:t>
            </a:r>
            <a:r>
              <a:rPr lang="en-US" sz="3000">
                <a:solidFill>
                  <a:srgbClr val="000000">
                    <a:alpha val="100000"/>
                  </a:srgbClr>
                </a:solidFill>
                <a:latin typeface="Suisse Intl"/>
                <a:ea typeface="Suisse Int'l Light"/>
                <a:cs typeface="Suisse Int'l Light"/>
              </a:rPr>
              <a:t> &gt; </a:t>
            </a:r>
            <a:r>
              <a:rPr lang="en-US" sz="3000">
                <a:solidFill>
                  <a:srgbClr val="57AC8F">
                    <a:alpha val="100000"/>
                  </a:srgbClr>
                </a:solidFill>
                <a:latin typeface="Suisse Intl"/>
                <a:ea typeface="Suisse Int'l Regular"/>
                <a:cs typeface="Suisse Intl"/>
              </a:rPr>
              <a:t>5.19</a:t>
            </a:r>
            <a:r>
              <a:rPr lang="en-US" sz="3000">
                <a:solidFill>
                  <a:srgbClr val="000000">
                    <a:alpha val="100000"/>
                  </a:srgbClr>
                </a:solidFill>
                <a:latin typeface="Suisse Intl"/>
                <a:ea typeface="Suisse Int'l Light"/>
                <a:cs typeface="Suisse Int'l Light"/>
              </a:rPr>
              <a:t> x </a:t>
            </a:r>
            <a:r>
              <a:rPr lang="en-US" sz="3000">
                <a:latin typeface="Suisse Intl"/>
              </a:rPr>
              <a:t>higher survival*†</a:t>
            </a:r>
            <a:endParaRPr/>
          </a:p>
          <a:p>
            <a:pPr>
              <a:lnSpc>
                <a:spcPts val="3870"/>
              </a:lnSpc>
              <a:defRPr/>
            </a:pPr>
            <a:r>
              <a:rPr lang="en-US" sz="3000">
                <a:solidFill>
                  <a:srgbClr val="000000">
                    <a:alpha val="100000"/>
                  </a:srgbClr>
                </a:solidFill>
                <a:latin typeface="Suisse Intl"/>
                <a:ea typeface="Suisse Int'l Light Italic"/>
                <a:cs typeface="Suisse Int'l Light Italic"/>
              </a:rPr>
              <a:t>B. lactis</a:t>
            </a:r>
            <a:r>
              <a:rPr lang="en-US" sz="3000">
                <a:solidFill>
                  <a:srgbClr val="000000">
                    <a:alpha val="100000"/>
                  </a:srgbClr>
                </a:solidFill>
                <a:latin typeface="Suisse Intl"/>
                <a:ea typeface="Suisse Int'l Light"/>
                <a:cs typeface="Suisse Int'l Light"/>
              </a:rPr>
              <a:t> &gt; </a:t>
            </a:r>
            <a:r>
              <a:rPr lang="en-US" sz="3000">
                <a:solidFill>
                  <a:srgbClr val="57AC8F">
                    <a:alpha val="100000"/>
                  </a:srgbClr>
                </a:solidFill>
                <a:latin typeface="Suisse Intl"/>
                <a:ea typeface="Suisse Int'l Regular"/>
                <a:cs typeface="Suisse Intl"/>
              </a:rPr>
              <a:t>6.54</a:t>
            </a:r>
            <a:r>
              <a:rPr lang="en-US" sz="3000">
                <a:solidFill>
                  <a:srgbClr val="000000">
                    <a:alpha val="100000"/>
                  </a:srgbClr>
                </a:solidFill>
                <a:latin typeface="Suisse Intl"/>
                <a:ea typeface="Suisse Int'l Light"/>
                <a:cs typeface="Suisse Int'l Light"/>
              </a:rPr>
              <a:t> x </a:t>
            </a:r>
            <a:r>
              <a:rPr lang="en-US" sz="3000">
                <a:latin typeface="Suisse Intl"/>
              </a:rPr>
              <a:t>higher survival*†</a:t>
            </a:r>
            <a:endParaRPr/>
          </a:p>
          <a:p>
            <a:pPr marL="0" indent="0" algn="l">
              <a:lnSpc>
                <a:spcPts val="3870"/>
              </a:lnSpc>
              <a:buNone/>
              <a:defRPr/>
            </a:pPr>
            <a:endParaRPr lang="en-US" sz="3000">
              <a:latin typeface="Suisse Intl"/>
            </a:endParaRPr>
          </a:p>
        </p:txBody>
      </p:sp>
      <p:sp>
        <p:nvSpPr>
          <p:cNvPr id="6" name="Text 4"/>
          <p:cNvSpPr/>
          <p:nvPr/>
        </p:nvSpPr>
        <p:spPr bwMode="auto">
          <a:xfrm>
            <a:off x="16397748" y="10083800"/>
            <a:ext cx="5526549" cy="1117600"/>
          </a:xfrm>
          <a:prstGeom prst="rect">
            <a:avLst/>
          </a:prstGeom>
          <a:noFill/>
          <a:ln/>
        </p:spPr>
        <p:txBody>
          <a:bodyPr wrap="square" lIns="0" tIns="0" rIns="0" bIns="0" rtlCol="0" anchor="t"/>
          <a:lstStyle/>
          <a:p>
            <a:pPr>
              <a:lnSpc>
                <a:spcPts val="3870"/>
              </a:lnSpc>
              <a:defRPr/>
            </a:pPr>
            <a:r>
              <a:rPr lang="en-US" sz="3000">
                <a:solidFill>
                  <a:srgbClr val="000000">
                    <a:alpha val="100000"/>
                  </a:srgbClr>
                </a:solidFill>
                <a:latin typeface="Suisse Intl"/>
                <a:ea typeface="Suisse Int'l Light Italic"/>
                <a:cs typeface="Suisse Int'l Light Italic"/>
              </a:rPr>
              <a:t>L. </a:t>
            </a:r>
            <a:r>
              <a:rPr lang="en-US" sz="3000">
                <a:solidFill>
                  <a:srgbClr val="000000">
                    <a:alpha val="100000"/>
                  </a:srgbClr>
                </a:solidFill>
                <a:latin typeface="Suisse Intl"/>
                <a:ea typeface="Suisse Int'l Light Italic"/>
                <a:cs typeface="Suisse Int'l Light Italic"/>
              </a:rPr>
              <a:t>rhamnosus</a:t>
            </a:r>
            <a:r>
              <a:rPr lang="en-US" sz="3000">
                <a:solidFill>
                  <a:srgbClr val="000000">
                    <a:alpha val="100000"/>
                  </a:srgbClr>
                </a:solidFill>
                <a:latin typeface="Suisse Intl"/>
                <a:ea typeface="Suisse Int'l Light"/>
                <a:cs typeface="Suisse Int'l Light"/>
              </a:rPr>
              <a:t> &gt;  </a:t>
            </a:r>
            <a:r>
              <a:rPr lang="en-US" sz="3000">
                <a:solidFill>
                  <a:srgbClr val="57AC8F">
                    <a:alpha val="100000"/>
                  </a:srgbClr>
                </a:solidFill>
                <a:latin typeface="Suisse Intl"/>
                <a:ea typeface="Suisse Int'l Regular"/>
                <a:cs typeface="Suisse Intl"/>
              </a:rPr>
              <a:t>10.97 </a:t>
            </a:r>
            <a:r>
              <a:rPr lang="en-US" sz="3000">
                <a:latin typeface="Suisse Intl"/>
              </a:rPr>
              <a:t>higher survival*†</a:t>
            </a:r>
            <a:endParaRPr/>
          </a:p>
          <a:p>
            <a:pPr>
              <a:lnSpc>
                <a:spcPts val="3870"/>
              </a:lnSpc>
              <a:defRPr/>
            </a:pPr>
            <a:r>
              <a:rPr lang="en-US" sz="3000">
                <a:solidFill>
                  <a:srgbClr val="000000">
                    <a:alpha val="100000"/>
                  </a:srgbClr>
                </a:solidFill>
                <a:latin typeface="Suisse Intl"/>
                <a:ea typeface="Suisse Int'l Light Italic"/>
                <a:cs typeface="Suisse Int'l Light Italic"/>
              </a:rPr>
              <a:t>B. lactis</a:t>
            </a:r>
            <a:r>
              <a:rPr lang="en-US" sz="3000">
                <a:solidFill>
                  <a:srgbClr val="000000">
                    <a:alpha val="100000"/>
                  </a:srgbClr>
                </a:solidFill>
                <a:latin typeface="Suisse Intl"/>
                <a:ea typeface="Suisse Int'l Light"/>
                <a:cs typeface="Suisse Int'l Light"/>
              </a:rPr>
              <a:t> &gt; </a:t>
            </a:r>
            <a:r>
              <a:rPr lang="en-US" sz="3000">
                <a:solidFill>
                  <a:srgbClr val="57AC8F">
                    <a:alpha val="100000"/>
                  </a:srgbClr>
                </a:solidFill>
                <a:latin typeface="Suisse Intl"/>
                <a:ea typeface="Suisse Int'l Regular"/>
                <a:cs typeface="Suisse Intl"/>
              </a:rPr>
              <a:t>14.97</a:t>
            </a:r>
            <a:r>
              <a:rPr lang="en-US" sz="3000">
                <a:solidFill>
                  <a:srgbClr val="000000">
                    <a:alpha val="100000"/>
                  </a:srgbClr>
                </a:solidFill>
                <a:latin typeface="Suisse Intl"/>
                <a:ea typeface="Suisse Int'l Light"/>
                <a:cs typeface="Suisse Int'l Light"/>
              </a:rPr>
              <a:t> </a:t>
            </a:r>
            <a:r>
              <a:rPr lang="en-US" sz="3000">
                <a:latin typeface="Suisse Intl"/>
              </a:rPr>
              <a:t>higher survival*†</a:t>
            </a:r>
            <a:endParaRPr/>
          </a:p>
          <a:p>
            <a:pPr marL="0" indent="0" algn="l">
              <a:lnSpc>
                <a:spcPts val="3870"/>
              </a:lnSpc>
              <a:buNone/>
              <a:defRPr/>
            </a:pPr>
            <a:endParaRPr lang="en-US" sz="3000">
              <a:latin typeface="Suisse Intl"/>
            </a:endParaRPr>
          </a:p>
        </p:txBody>
      </p:sp>
      <p:sp>
        <p:nvSpPr>
          <p:cNvPr id="7" name="Text 5"/>
          <p:cNvSpPr/>
          <p:nvPr/>
        </p:nvSpPr>
        <p:spPr bwMode="auto">
          <a:xfrm>
            <a:off x="8675184" y="9347200"/>
            <a:ext cx="9898771" cy="715433"/>
          </a:xfrm>
          <a:prstGeom prst="rect">
            <a:avLst/>
          </a:prstGeom>
          <a:noFill/>
          <a:ln/>
        </p:spPr>
        <p:txBody>
          <a:bodyPr wrap="square" lIns="0" tIns="0" rIns="0" bIns="0" rtlCol="0" anchor="t"/>
          <a:lstStyle/>
          <a:p>
            <a:pPr marL="0" indent="0" algn="l">
              <a:lnSpc>
                <a:spcPts val="4440"/>
              </a:lnSpc>
              <a:buNone/>
              <a:defRPr/>
            </a:pPr>
            <a:r>
              <a:rPr lang="en-US" sz="3700">
                <a:solidFill>
                  <a:srgbClr val="000000">
                    <a:alpha val="100000"/>
                  </a:srgbClr>
                </a:solidFill>
                <a:latin typeface="Suisse Int'l Light"/>
                <a:ea typeface="Suisse Int'l Light"/>
                <a:cs typeface="Suisse Int'l Light"/>
              </a:rPr>
              <a:t>In the small intestine</a:t>
            </a:r>
            <a:endParaRPr lang="en-US" sz="3700"/>
          </a:p>
        </p:txBody>
      </p:sp>
      <p:sp>
        <p:nvSpPr>
          <p:cNvPr id="8" name="Text 6"/>
          <p:cNvSpPr/>
          <p:nvPr/>
        </p:nvSpPr>
        <p:spPr bwMode="auto">
          <a:xfrm>
            <a:off x="1524191" y="12344400"/>
            <a:ext cx="11901387" cy="1117600"/>
          </a:xfrm>
          <a:prstGeom prst="rect">
            <a:avLst/>
          </a:prstGeom>
          <a:noFill/>
          <a:ln/>
        </p:spPr>
        <p:txBody>
          <a:bodyPr wrap="square" lIns="0" tIns="0" rIns="0" bIns="0" rtlCol="0" anchor="t"/>
          <a:lstStyle/>
          <a:p>
            <a:pPr marL="0" indent="0" algn="l">
              <a:lnSpc>
                <a:spcPts val="3600"/>
              </a:lnSpc>
              <a:buNone/>
              <a:defRPr/>
            </a:pPr>
            <a:r>
              <a:rPr lang="en-US" sz="3000">
                <a:solidFill>
                  <a:srgbClr val="000000">
                    <a:alpha val="50000"/>
                  </a:srgbClr>
                </a:solidFill>
                <a:latin typeface="Suisse Int'l Light"/>
                <a:ea typeface="Suisse Int'l Light"/>
                <a:cs typeface="Suisse Int'l Light"/>
              </a:rPr>
              <a:t>*According to the internal study conducted by the manufacturing company. Results may vary.</a:t>
            </a:r>
            <a:endParaRPr lang="en-US" sz="3000"/>
          </a:p>
        </p:txBody>
      </p:sp>
      <p:sp>
        <p:nvSpPr>
          <p:cNvPr id="9" name="Text 7"/>
          <p:cNvSpPr/>
          <p:nvPr/>
        </p:nvSpPr>
        <p:spPr bwMode="auto">
          <a:xfrm>
            <a:off x="16397749" y="9194800"/>
            <a:ext cx="9898771" cy="715433"/>
          </a:xfrm>
          <a:prstGeom prst="rect">
            <a:avLst/>
          </a:prstGeom>
          <a:noFill/>
          <a:ln/>
        </p:spPr>
        <p:txBody>
          <a:bodyPr wrap="square" lIns="0" tIns="0" rIns="0" bIns="0" rtlCol="0" anchor="t"/>
          <a:lstStyle/>
          <a:p>
            <a:pPr marL="0" indent="0" algn="l">
              <a:lnSpc>
                <a:spcPts val="4440"/>
              </a:lnSpc>
              <a:buNone/>
              <a:defRPr/>
            </a:pPr>
            <a:r>
              <a:rPr lang="en-US" sz="3700">
                <a:solidFill>
                  <a:srgbClr val="000000">
                    <a:alpha val="100000"/>
                  </a:srgbClr>
                </a:solidFill>
                <a:latin typeface="Suisse Int'l Light"/>
                <a:ea typeface="Suisse Int'l Light"/>
                <a:cs typeface="Suisse Int'l Light"/>
              </a:rPr>
              <a:t>In the large intestine</a:t>
            </a:r>
            <a:endParaRPr lang="en-US" sz="3700"/>
          </a:p>
        </p:txBody>
      </p:sp>
      <p:pic>
        <p:nvPicPr>
          <p:cNvPr id="10" name="Image 0" descr=" "/>
          <p:cNvPicPr>
            <a:picLocks noChangeAspect="1"/>
          </p:cNvPicPr>
          <p:nvPr/>
        </p:nvPicPr>
        <p:blipFill>
          <a:blip r:embed="rId4"/>
          <a:stretch/>
        </p:blipFill>
        <p:spPr bwMode="auto">
          <a:xfrm>
            <a:off x="23142365" y="891425"/>
            <a:ext cx="215853" cy="289256"/>
          </a:xfrm>
          <a:prstGeom prst="rect">
            <a:avLst/>
          </a:prstGeom>
        </p:spPr>
      </p:pic>
      <p:pic>
        <p:nvPicPr>
          <p:cNvPr id="11" name="Image 1" descr=" "/>
          <p:cNvPicPr>
            <a:picLocks noChangeAspect="1"/>
          </p:cNvPicPr>
          <p:nvPr/>
        </p:nvPicPr>
        <p:blipFill>
          <a:blip r:embed="rId5"/>
          <a:stretch/>
        </p:blipFill>
        <p:spPr bwMode="auto">
          <a:xfrm>
            <a:off x="22837724" y="891360"/>
            <a:ext cx="43793" cy="283976"/>
          </a:xfrm>
          <a:prstGeom prst="rect">
            <a:avLst/>
          </a:prstGeom>
        </p:spPr>
      </p:pic>
      <p:pic>
        <p:nvPicPr>
          <p:cNvPr id="12" name="Image 2" descr=" "/>
          <p:cNvPicPr>
            <a:picLocks noChangeAspect="1"/>
          </p:cNvPicPr>
          <p:nvPr/>
        </p:nvPicPr>
        <p:blipFill>
          <a:blip r:embed="rId6"/>
          <a:stretch/>
        </p:blipFill>
        <p:spPr bwMode="auto">
          <a:xfrm>
            <a:off x="22919768" y="972502"/>
            <a:ext cx="184582" cy="208111"/>
          </a:xfrm>
          <a:prstGeom prst="rect">
            <a:avLst/>
          </a:prstGeom>
        </p:spPr>
      </p:pic>
      <p:pic>
        <p:nvPicPr>
          <p:cNvPr id="13" name="Image 3" descr=" "/>
          <p:cNvPicPr>
            <a:picLocks noChangeAspect="1"/>
          </p:cNvPicPr>
          <p:nvPr/>
        </p:nvPicPr>
        <p:blipFill>
          <a:blip r:embed="rId7"/>
          <a:stretch/>
        </p:blipFill>
        <p:spPr bwMode="auto">
          <a:xfrm>
            <a:off x="22611846" y="967225"/>
            <a:ext cx="198255" cy="213457"/>
          </a:xfrm>
          <a:prstGeom prst="rect">
            <a:avLst/>
          </a:prstGeom>
        </p:spPr>
      </p:pic>
      <p:pic>
        <p:nvPicPr>
          <p:cNvPr id="14" name="Image 4" descr=" "/>
          <p:cNvPicPr>
            <a:picLocks noChangeAspect="1"/>
          </p:cNvPicPr>
          <p:nvPr/>
        </p:nvPicPr>
        <p:blipFill>
          <a:blip r:embed="rId8"/>
          <a:stretch/>
        </p:blipFill>
        <p:spPr bwMode="auto">
          <a:xfrm>
            <a:off x="22538079" y="891360"/>
            <a:ext cx="43793" cy="283976"/>
          </a:xfrm>
          <a:prstGeom prst="rect">
            <a:avLst/>
          </a:prstGeom>
        </p:spPr>
      </p:pic>
      <p:pic>
        <p:nvPicPr>
          <p:cNvPr id="15" name="Image 5" descr=" "/>
          <p:cNvPicPr>
            <a:picLocks noChangeAspect="1"/>
          </p:cNvPicPr>
          <p:nvPr/>
        </p:nvPicPr>
        <p:blipFill>
          <a:blip r:embed="rId9"/>
          <a:stretch/>
        </p:blipFill>
        <p:spPr bwMode="auto">
          <a:xfrm>
            <a:off x="22284121" y="967156"/>
            <a:ext cx="215853" cy="213457"/>
          </a:xfrm>
          <a:prstGeom prst="rect">
            <a:avLst/>
          </a:prstGeom>
        </p:spPr>
      </p:pic>
      <p:pic>
        <p:nvPicPr>
          <p:cNvPr id="16" name="Image 6" descr=" "/>
          <p:cNvPicPr>
            <a:picLocks noChangeAspect="1"/>
          </p:cNvPicPr>
          <p:nvPr/>
        </p:nvPicPr>
        <p:blipFill>
          <a:blip r:embed="rId10"/>
          <a:stretch/>
        </p:blipFill>
        <p:spPr bwMode="auto">
          <a:xfrm>
            <a:off x="21924297" y="967225"/>
            <a:ext cx="214296" cy="213457"/>
          </a:xfrm>
          <a:prstGeom prst="rect">
            <a:avLst/>
          </a:prstGeom>
        </p:spPr>
      </p:pic>
      <p:pic>
        <p:nvPicPr>
          <p:cNvPr id="17" name="Image 7" descr=" "/>
          <p:cNvPicPr>
            <a:picLocks noChangeAspect="1"/>
          </p:cNvPicPr>
          <p:nvPr/>
        </p:nvPicPr>
        <p:blipFill>
          <a:blip r:embed="rId11"/>
          <a:stretch/>
        </p:blipFill>
        <p:spPr bwMode="auto">
          <a:xfrm>
            <a:off x="22168577" y="967767"/>
            <a:ext cx="104035" cy="207569"/>
          </a:xfrm>
          <a:prstGeom prst="rect">
            <a:avLst/>
          </a:prstGeom>
        </p:spPr>
      </p:pic>
      <p:pic>
        <p:nvPicPr>
          <p:cNvPr id="18" name="Image 8" descr=" "/>
          <p:cNvPicPr>
            <a:picLocks noChangeAspect="1"/>
          </p:cNvPicPr>
          <p:nvPr/>
        </p:nvPicPr>
        <p:blipFill>
          <a:blip r:embed="rId12"/>
          <a:stretch/>
        </p:blipFill>
        <p:spPr bwMode="auto">
          <a:xfrm>
            <a:off x="21707013" y="967225"/>
            <a:ext cx="198255" cy="213457"/>
          </a:xfrm>
          <a:prstGeom prst="rect">
            <a:avLst/>
          </a:prstGeom>
        </p:spPr>
      </p:pic>
      <p:sp>
        <p:nvSpPr>
          <p:cNvPr id="20" name="TextBox 19"/>
          <p:cNvSpPr txBox="1"/>
          <p:nvPr/>
        </p:nvSpPr>
        <p:spPr bwMode="auto">
          <a:xfrm>
            <a:off x="14485292" y="12756229"/>
            <a:ext cx="9898771" cy="646331"/>
          </a:xfrm>
          <a:prstGeom prst="rect">
            <a:avLst/>
          </a:prstGeom>
          <a:noFill/>
          <a:ln>
            <a:solidFill>
              <a:schemeClr val="tx1"/>
            </a:solidFill>
          </a:ln>
        </p:spPr>
        <p:txBody>
          <a:bodyPr wrap="square" rtlCol="0">
            <a:spAutoFit/>
          </a:bodyPr>
          <a:lstStyle/>
          <a:p>
            <a:pPr>
              <a:defRPr/>
            </a:pPr>
            <a:r>
              <a:rPr lang="en-US">
                <a:latin typeface="Suisse Intl"/>
              </a:rPr>
              <a:t>†These statements have not been evaluated by the Food and Drug Administration.  This product is not intended to diagnose, treat, cure, or prevent any disease.</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Slide 17">
    <p:bg>
      <p:bgPr shadeToTitle="0">
        <a:solidFill>
          <a:srgbClr val="FFFFFF"/>
        </a:solidFill>
      </p:bgPr>
    </p:bg>
    <p:spTree>
      <p:nvGrpSpPr>
        <p:cNvPr id="1" name=""/>
        <p:cNvGrpSpPr/>
        <p:nvPr/>
      </p:nvGrpSpPr>
      <p:grpSpPr bwMode="auto">
        <a:xfrm>
          <a:off x="0" y="0"/>
          <a:ext cx="0" cy="0"/>
          <a:chOff x="0" y="0"/>
          <a:chExt cx="0" cy="0"/>
        </a:xfrm>
      </p:grpSpPr>
      <p:pic>
        <p:nvPicPr>
          <p:cNvPr id="31" name="Picture 30"/>
          <p:cNvPicPr>
            <a:picLocks noChangeAspect="1"/>
          </p:cNvPicPr>
          <p:nvPr/>
        </p:nvPicPr>
        <p:blipFill>
          <a:blip r:embed="rId3"/>
          <a:stretch/>
        </p:blipFill>
        <p:spPr bwMode="auto">
          <a:xfrm>
            <a:off x="3112" y="857"/>
            <a:ext cx="24380951" cy="13714285"/>
          </a:xfrm>
          <a:prstGeom prst="rect">
            <a:avLst/>
          </a:prstGeom>
        </p:spPr>
      </p:pic>
      <p:sp>
        <p:nvSpPr>
          <p:cNvPr id="2" name="Text 0"/>
          <p:cNvSpPr/>
          <p:nvPr/>
        </p:nvSpPr>
        <p:spPr bwMode="auto">
          <a:xfrm>
            <a:off x="6471522" y="1278282"/>
            <a:ext cx="11444130" cy="1397000"/>
          </a:xfrm>
          <a:prstGeom prst="rect">
            <a:avLst/>
          </a:prstGeom>
          <a:noFill/>
          <a:ln/>
        </p:spPr>
        <p:txBody>
          <a:bodyPr wrap="square" lIns="0" tIns="0" rIns="0" bIns="0" rtlCol="0" anchor="t"/>
          <a:lstStyle/>
          <a:p>
            <a:pPr marL="0" indent="0" algn="ctr">
              <a:lnSpc>
                <a:spcPts val="8640"/>
              </a:lnSpc>
              <a:buNone/>
              <a:defRPr/>
            </a:pPr>
            <a:r>
              <a:rPr lang="en-US" sz="7200">
                <a:solidFill>
                  <a:srgbClr val="000000">
                    <a:alpha val="100000"/>
                  </a:srgbClr>
                </a:solidFill>
                <a:latin typeface="Suisse Int'l Light"/>
                <a:ea typeface="Suisse Int'l Light"/>
                <a:cs typeface="Suisse Int'l Light"/>
              </a:rPr>
              <a:t>4-Layer Coating</a:t>
            </a:r>
            <a:endParaRPr lang="en-US" sz="7200"/>
          </a:p>
        </p:txBody>
      </p:sp>
      <p:sp>
        <p:nvSpPr>
          <p:cNvPr id="3" name="Text 1"/>
          <p:cNvSpPr/>
          <p:nvPr/>
        </p:nvSpPr>
        <p:spPr bwMode="auto">
          <a:xfrm>
            <a:off x="10514860" y="2348887"/>
            <a:ext cx="3357453" cy="715433"/>
          </a:xfrm>
          <a:prstGeom prst="rect">
            <a:avLst/>
          </a:prstGeom>
          <a:noFill/>
          <a:ln/>
        </p:spPr>
        <p:txBody>
          <a:bodyPr wrap="square" lIns="0" tIns="0" rIns="0" bIns="0" rtlCol="0" anchor="t"/>
          <a:lstStyle/>
          <a:p>
            <a:pPr marL="0" indent="0" algn="ctr">
              <a:lnSpc>
                <a:spcPts val="4440"/>
              </a:lnSpc>
              <a:buNone/>
              <a:defRPr/>
            </a:pPr>
            <a:r>
              <a:rPr lang="en-US" sz="3700">
                <a:solidFill>
                  <a:srgbClr val="000000">
                    <a:alpha val="100000"/>
                  </a:srgbClr>
                </a:solidFill>
                <a:latin typeface="Suisse Int'l Light"/>
                <a:ea typeface="Suisse Int'l Light"/>
                <a:cs typeface="Suisse Int'l Light"/>
              </a:rPr>
              <a:t>Designed to:</a:t>
            </a:r>
            <a:endParaRPr lang="en-US" sz="3700"/>
          </a:p>
        </p:txBody>
      </p:sp>
      <p:sp>
        <p:nvSpPr>
          <p:cNvPr id="4" name="Text 2"/>
          <p:cNvSpPr/>
          <p:nvPr/>
        </p:nvSpPr>
        <p:spPr bwMode="auto">
          <a:xfrm>
            <a:off x="1750702" y="11404600"/>
            <a:ext cx="3332050" cy="867833"/>
          </a:xfrm>
          <a:prstGeom prst="rect">
            <a:avLst/>
          </a:prstGeom>
          <a:noFill/>
          <a:ln/>
        </p:spPr>
        <p:txBody>
          <a:bodyPr wrap="square" lIns="0" tIns="0" rIns="0" bIns="0" rtlCol="0" anchor="t"/>
          <a:lstStyle/>
          <a:p>
            <a:pPr marL="0" indent="0" algn="ctr">
              <a:lnSpc>
                <a:spcPts val="3000"/>
              </a:lnSpc>
              <a:buNone/>
              <a:defRPr/>
            </a:pPr>
            <a:r>
              <a:rPr lang="en-US" sz="2500">
                <a:solidFill>
                  <a:srgbClr val="000000">
                    <a:alpha val="100000"/>
                  </a:srgbClr>
                </a:solidFill>
                <a:latin typeface="Suisse Int'l Light"/>
                <a:ea typeface="Suisse Int'l Light"/>
                <a:cs typeface="Suisse Int'l Light"/>
              </a:rPr>
              <a:t>Protection from external factors</a:t>
            </a:r>
            <a:endParaRPr lang="en-US" sz="2500"/>
          </a:p>
        </p:txBody>
      </p:sp>
      <p:sp>
        <p:nvSpPr>
          <p:cNvPr id="5" name="Text 3"/>
          <p:cNvSpPr/>
          <p:nvPr/>
        </p:nvSpPr>
        <p:spPr bwMode="auto">
          <a:xfrm>
            <a:off x="6844039" y="11404600"/>
            <a:ext cx="4449789" cy="867833"/>
          </a:xfrm>
          <a:prstGeom prst="rect">
            <a:avLst/>
          </a:prstGeom>
          <a:noFill/>
          <a:ln/>
        </p:spPr>
        <p:txBody>
          <a:bodyPr wrap="square" lIns="0" tIns="0" rIns="0" bIns="0" rtlCol="0" anchor="t"/>
          <a:lstStyle/>
          <a:p>
            <a:pPr marL="0" indent="0" algn="ctr">
              <a:lnSpc>
                <a:spcPts val="3000"/>
              </a:lnSpc>
              <a:buNone/>
              <a:defRPr/>
            </a:pPr>
            <a:r>
              <a:rPr lang="en-US" sz="2500">
                <a:solidFill>
                  <a:srgbClr val="000000">
                    <a:alpha val="100000"/>
                  </a:srgbClr>
                </a:solidFill>
                <a:latin typeface="Suisse Int'l Light"/>
                <a:ea typeface="Suisse Int'l Light"/>
                <a:cs typeface="Suisse Int'l Light"/>
              </a:rPr>
              <a:t>Stability in the body’s internal environment</a:t>
            </a:r>
            <a:endParaRPr lang="en-US" sz="2500"/>
          </a:p>
        </p:txBody>
      </p:sp>
      <p:sp>
        <p:nvSpPr>
          <p:cNvPr id="6" name="Text 4"/>
          <p:cNvSpPr/>
          <p:nvPr/>
        </p:nvSpPr>
        <p:spPr bwMode="auto">
          <a:xfrm>
            <a:off x="13118623" y="11404600"/>
            <a:ext cx="3831231" cy="1054100"/>
          </a:xfrm>
          <a:prstGeom prst="rect">
            <a:avLst/>
          </a:prstGeom>
          <a:noFill/>
          <a:ln/>
        </p:spPr>
        <p:txBody>
          <a:bodyPr wrap="square" lIns="0" tIns="0" rIns="0" bIns="0" rtlCol="0" anchor="t"/>
          <a:lstStyle/>
          <a:p>
            <a:pPr marL="0" indent="0" algn="ctr">
              <a:lnSpc>
                <a:spcPts val="3000"/>
              </a:lnSpc>
              <a:buNone/>
              <a:defRPr/>
            </a:pPr>
            <a:r>
              <a:rPr lang="en-US" sz="2500">
                <a:solidFill>
                  <a:srgbClr val="000000">
                    <a:alpha val="100000"/>
                  </a:srgbClr>
                </a:solidFill>
                <a:latin typeface="Suisse Int'l Light"/>
                <a:ea typeface="Suisse Int'l Light"/>
                <a:cs typeface="Suisse Int'l Light"/>
              </a:rPr>
              <a:t>Targeted delivery of active ingredients</a:t>
            </a:r>
            <a:endParaRPr lang="en-US" sz="2500"/>
          </a:p>
        </p:txBody>
      </p:sp>
      <p:sp>
        <p:nvSpPr>
          <p:cNvPr id="7" name="Text 5"/>
          <p:cNvSpPr/>
          <p:nvPr/>
        </p:nvSpPr>
        <p:spPr bwMode="auto">
          <a:xfrm>
            <a:off x="18123048" y="11404600"/>
            <a:ext cx="4513297" cy="867833"/>
          </a:xfrm>
          <a:prstGeom prst="rect">
            <a:avLst/>
          </a:prstGeom>
          <a:noFill/>
          <a:ln/>
        </p:spPr>
        <p:txBody>
          <a:bodyPr wrap="square" lIns="0" tIns="0" rIns="0" bIns="0" rtlCol="0" anchor="t"/>
          <a:lstStyle/>
          <a:p>
            <a:pPr marL="0" indent="0" algn="ctr">
              <a:lnSpc>
                <a:spcPts val="3000"/>
              </a:lnSpc>
              <a:buNone/>
              <a:defRPr/>
            </a:pPr>
            <a:r>
              <a:rPr lang="en-US" sz="2500">
                <a:solidFill>
                  <a:srgbClr val="000000">
                    <a:alpha val="100000"/>
                  </a:srgbClr>
                </a:solidFill>
                <a:latin typeface="Suisse Int'l Light"/>
                <a:ea typeface="Suisse Int'l Light"/>
                <a:cs typeface="Suisse Int'l Light"/>
              </a:rPr>
              <a:t>Easy storage and portability</a:t>
            </a:r>
            <a:endParaRPr lang="en-US" sz="2500"/>
          </a:p>
        </p:txBody>
      </p:sp>
      <p:sp>
        <p:nvSpPr>
          <p:cNvPr id="8" name="Shape 6"/>
          <p:cNvSpPr/>
          <p:nvPr/>
        </p:nvSpPr>
        <p:spPr bwMode="auto">
          <a:xfrm>
            <a:off x="2895962" y="10185400"/>
            <a:ext cx="1054232" cy="1054100"/>
          </a:xfrm>
          <a:prstGeom prst="ellipse">
            <a:avLst/>
          </a:prstGeom>
          <a:noFill/>
          <a:ln w="25400">
            <a:solidFill>
              <a:srgbClr val="57AC8F"/>
            </a:solidFill>
            <a:prstDash val="solid"/>
          </a:ln>
        </p:spPr>
        <p:txBody>
          <a:bodyPr/>
          <a:lstStyle/>
          <a:p>
            <a:pPr>
              <a:defRPr/>
            </a:pPr>
            <a:endParaRPr lang="en-US"/>
          </a:p>
        </p:txBody>
      </p:sp>
      <p:pic>
        <p:nvPicPr>
          <p:cNvPr id="9" name="Image 0" descr=" "/>
          <p:cNvPicPr>
            <a:picLocks noChangeAspect="1"/>
          </p:cNvPicPr>
          <p:nvPr/>
        </p:nvPicPr>
        <p:blipFill>
          <a:blip r:embed="rId4">
            <a:extLst>
              <a:ext uri="{96DAC541-7B7A-43D3-8B79-37D633B846F1}">
                <asvg:svgBlip xmlns:asvg="http://schemas.microsoft.com/office/drawing/2016/SVG/main" r:embed="rId5"/>
              </a:ext>
            </a:extLst>
          </a:blip>
          <a:stretch/>
        </p:blipFill>
        <p:spPr bwMode="auto">
          <a:xfrm>
            <a:off x="3054099" y="10361079"/>
            <a:ext cx="737936" cy="737840"/>
          </a:xfrm>
          <a:prstGeom prst="rect">
            <a:avLst/>
          </a:prstGeom>
        </p:spPr>
      </p:pic>
      <p:pic>
        <p:nvPicPr>
          <p:cNvPr id="10" name="Image 1" descr=" "/>
          <p:cNvPicPr>
            <a:picLocks noChangeAspect="1"/>
          </p:cNvPicPr>
          <p:nvPr/>
        </p:nvPicPr>
        <p:blipFill>
          <a:blip r:embed="rId6">
            <a:extLst>
              <a:ext uri="{96DAC541-7B7A-43D3-8B79-37D633B846F1}">
                <asvg:svgBlip xmlns:asvg="http://schemas.microsoft.com/office/drawing/2016/SVG/main" r:embed="rId7"/>
              </a:ext>
            </a:extLst>
          </a:blip>
          <a:stretch/>
        </p:blipFill>
        <p:spPr bwMode="auto">
          <a:xfrm>
            <a:off x="3229785" y="10519203"/>
            <a:ext cx="377981" cy="377937"/>
          </a:xfrm>
          <a:prstGeom prst="rect">
            <a:avLst/>
          </a:prstGeom>
        </p:spPr>
      </p:pic>
      <p:sp>
        <p:nvSpPr>
          <p:cNvPr id="11" name="Shape 7"/>
          <p:cNvSpPr/>
          <p:nvPr/>
        </p:nvSpPr>
        <p:spPr bwMode="auto">
          <a:xfrm>
            <a:off x="14200375" y="10172700"/>
            <a:ext cx="1054232" cy="1054100"/>
          </a:xfrm>
          <a:prstGeom prst="ellipse">
            <a:avLst/>
          </a:prstGeom>
          <a:noFill/>
          <a:ln w="25400">
            <a:solidFill>
              <a:srgbClr val="57AC8F"/>
            </a:solidFill>
            <a:prstDash val="solid"/>
          </a:ln>
        </p:spPr>
        <p:txBody>
          <a:bodyPr/>
          <a:lstStyle/>
          <a:p>
            <a:pPr>
              <a:defRPr/>
            </a:pPr>
            <a:endParaRPr lang="en-US"/>
          </a:p>
        </p:txBody>
      </p:sp>
      <p:sp>
        <p:nvSpPr>
          <p:cNvPr id="12" name="Shape 8"/>
          <p:cNvSpPr/>
          <p:nvPr/>
        </p:nvSpPr>
        <p:spPr bwMode="auto">
          <a:xfrm>
            <a:off x="14534213" y="10506497"/>
            <a:ext cx="421693" cy="421640"/>
          </a:xfrm>
          <a:prstGeom prst="ellipse">
            <a:avLst/>
          </a:prstGeom>
          <a:noFill/>
          <a:ln w="25400">
            <a:solidFill>
              <a:srgbClr val="57AC8F"/>
            </a:solidFill>
            <a:prstDash val="solid"/>
          </a:ln>
        </p:spPr>
        <p:txBody>
          <a:bodyPr/>
          <a:lstStyle/>
          <a:p>
            <a:pPr>
              <a:defRPr/>
            </a:pPr>
            <a:endParaRPr lang="en-US"/>
          </a:p>
        </p:txBody>
      </p:sp>
      <p:pic>
        <p:nvPicPr>
          <p:cNvPr id="13" name="Image 2" descr=" "/>
          <p:cNvPicPr>
            <a:picLocks noChangeAspect="1"/>
          </p:cNvPicPr>
          <p:nvPr/>
        </p:nvPicPr>
        <p:blipFill>
          <a:blip r:embed="rId8">
            <a:extLst>
              <a:ext uri="{96DAC541-7B7A-43D3-8B79-37D633B846F1}">
                <asvg:svgBlip xmlns:asvg="http://schemas.microsoft.com/office/drawing/2016/SVG/main" r:embed="rId9"/>
              </a:ext>
            </a:extLst>
          </a:blip>
          <a:stretch/>
        </p:blipFill>
        <p:spPr bwMode="auto">
          <a:xfrm>
            <a:off x="14337264" y="10333199"/>
            <a:ext cx="777547" cy="769045"/>
          </a:xfrm>
          <a:prstGeom prst="rect">
            <a:avLst/>
          </a:prstGeom>
        </p:spPr>
      </p:pic>
      <p:sp>
        <p:nvSpPr>
          <p:cNvPr id="14" name="Shape 9"/>
          <p:cNvSpPr/>
          <p:nvPr/>
        </p:nvSpPr>
        <p:spPr bwMode="auto">
          <a:xfrm>
            <a:off x="14674774" y="10295675"/>
            <a:ext cx="105423" cy="105410"/>
          </a:xfrm>
          <a:prstGeom prst="ellipse">
            <a:avLst/>
          </a:prstGeom>
          <a:noFill/>
          <a:ln w="25400">
            <a:solidFill>
              <a:srgbClr val="57AC8F"/>
            </a:solidFill>
            <a:prstDash val="solid"/>
          </a:ln>
        </p:spPr>
        <p:txBody>
          <a:bodyPr/>
          <a:lstStyle/>
          <a:p>
            <a:pPr>
              <a:defRPr/>
            </a:pPr>
            <a:endParaRPr lang="en-US"/>
          </a:p>
        </p:txBody>
      </p:sp>
      <p:sp>
        <p:nvSpPr>
          <p:cNvPr id="15" name="Shape 10"/>
          <p:cNvSpPr/>
          <p:nvPr/>
        </p:nvSpPr>
        <p:spPr bwMode="auto">
          <a:xfrm>
            <a:off x="14991049" y="10875435"/>
            <a:ext cx="105423" cy="105410"/>
          </a:xfrm>
          <a:prstGeom prst="ellipse">
            <a:avLst/>
          </a:prstGeom>
          <a:noFill/>
          <a:ln w="25400">
            <a:solidFill>
              <a:srgbClr val="57AC8F"/>
            </a:solidFill>
            <a:prstDash val="solid"/>
          </a:ln>
        </p:spPr>
        <p:txBody>
          <a:bodyPr/>
          <a:lstStyle/>
          <a:p>
            <a:pPr>
              <a:defRPr/>
            </a:pPr>
            <a:endParaRPr lang="en-US"/>
          </a:p>
        </p:txBody>
      </p:sp>
      <p:sp>
        <p:nvSpPr>
          <p:cNvPr id="16" name="Shape 11"/>
          <p:cNvSpPr/>
          <p:nvPr/>
        </p:nvSpPr>
        <p:spPr bwMode="auto">
          <a:xfrm>
            <a:off x="14376076" y="10875435"/>
            <a:ext cx="105423" cy="105410"/>
          </a:xfrm>
          <a:prstGeom prst="ellipse">
            <a:avLst/>
          </a:prstGeom>
          <a:noFill/>
          <a:ln w="25400">
            <a:solidFill>
              <a:srgbClr val="57AC8F"/>
            </a:solidFill>
            <a:prstDash val="solid"/>
          </a:ln>
        </p:spPr>
        <p:txBody>
          <a:bodyPr/>
          <a:lstStyle/>
          <a:p>
            <a:pPr>
              <a:defRPr/>
            </a:pPr>
            <a:endParaRPr lang="en-US"/>
          </a:p>
        </p:txBody>
      </p:sp>
      <p:sp>
        <p:nvSpPr>
          <p:cNvPr id="17" name="Shape 12"/>
          <p:cNvSpPr/>
          <p:nvPr/>
        </p:nvSpPr>
        <p:spPr bwMode="auto">
          <a:xfrm>
            <a:off x="19852581" y="10172700"/>
            <a:ext cx="1054232" cy="1054100"/>
          </a:xfrm>
          <a:prstGeom prst="ellipse">
            <a:avLst/>
          </a:prstGeom>
          <a:noFill/>
          <a:ln w="25400">
            <a:solidFill>
              <a:srgbClr val="57AC8F"/>
            </a:solidFill>
            <a:prstDash val="solid"/>
          </a:ln>
        </p:spPr>
        <p:txBody>
          <a:bodyPr/>
          <a:lstStyle/>
          <a:p>
            <a:pPr>
              <a:defRPr/>
            </a:pPr>
            <a:endParaRPr lang="en-US"/>
          </a:p>
        </p:txBody>
      </p:sp>
      <p:pic>
        <p:nvPicPr>
          <p:cNvPr id="18" name="Image 3" descr=" "/>
          <p:cNvPicPr>
            <a:picLocks noChangeAspect="1"/>
          </p:cNvPicPr>
          <p:nvPr/>
        </p:nvPicPr>
        <p:blipFill>
          <a:blip r:embed="rId10">
            <a:extLst>
              <a:ext uri="{96DAC541-7B7A-43D3-8B79-37D633B846F1}">
                <asvg:svgBlip xmlns:asvg="http://schemas.microsoft.com/office/drawing/2016/SVG/main" r:embed="rId11"/>
              </a:ext>
            </a:extLst>
          </a:blip>
          <a:stretch/>
        </p:blipFill>
        <p:spPr bwMode="auto">
          <a:xfrm>
            <a:off x="20119315" y="10528300"/>
            <a:ext cx="533467" cy="457200"/>
          </a:xfrm>
          <a:prstGeom prst="rect">
            <a:avLst/>
          </a:prstGeom>
        </p:spPr>
      </p:pic>
      <p:pic>
        <p:nvPicPr>
          <p:cNvPr id="19" name="Image 4" descr=" "/>
          <p:cNvPicPr>
            <a:picLocks noChangeAspect="1"/>
          </p:cNvPicPr>
          <p:nvPr/>
        </p:nvPicPr>
        <p:blipFill>
          <a:blip r:embed="rId12">
            <a:extLst>
              <a:ext uri="{96DAC541-7B7A-43D3-8B79-37D633B846F1}">
                <asvg:svgBlip xmlns:asvg="http://schemas.microsoft.com/office/drawing/2016/SVG/main" r:embed="rId13"/>
              </a:ext>
            </a:extLst>
          </a:blip>
          <a:stretch/>
        </p:blipFill>
        <p:spPr bwMode="auto">
          <a:xfrm>
            <a:off x="20259032" y="10325100"/>
            <a:ext cx="254032" cy="317500"/>
          </a:xfrm>
          <a:prstGeom prst="rect">
            <a:avLst/>
          </a:prstGeom>
        </p:spPr>
      </p:pic>
      <p:sp>
        <p:nvSpPr>
          <p:cNvPr id="20" name="Shape 13"/>
          <p:cNvSpPr/>
          <p:nvPr/>
        </p:nvSpPr>
        <p:spPr bwMode="auto">
          <a:xfrm>
            <a:off x="8548168" y="10185400"/>
            <a:ext cx="1054232" cy="1054100"/>
          </a:xfrm>
          <a:prstGeom prst="ellipse">
            <a:avLst/>
          </a:prstGeom>
          <a:noFill/>
          <a:ln w="25400">
            <a:solidFill>
              <a:srgbClr val="57AC8F"/>
            </a:solidFill>
            <a:prstDash val="solid"/>
          </a:ln>
        </p:spPr>
        <p:txBody>
          <a:bodyPr/>
          <a:lstStyle/>
          <a:p>
            <a:pPr>
              <a:defRPr/>
            </a:pPr>
            <a:endParaRPr lang="en-US"/>
          </a:p>
        </p:txBody>
      </p:sp>
      <p:pic>
        <p:nvPicPr>
          <p:cNvPr id="21" name="Image 5" descr=" "/>
          <p:cNvPicPr>
            <a:picLocks noChangeAspect="1"/>
          </p:cNvPicPr>
          <p:nvPr/>
        </p:nvPicPr>
        <p:blipFill>
          <a:blip r:embed="rId14">
            <a:extLst>
              <a:ext uri="{96DAC541-7B7A-43D3-8B79-37D633B846F1}">
                <asvg:svgBlip xmlns:asvg="http://schemas.microsoft.com/office/drawing/2016/SVG/main" r:embed="rId15"/>
              </a:ext>
            </a:extLst>
          </a:blip>
          <a:stretch/>
        </p:blipFill>
        <p:spPr bwMode="auto">
          <a:xfrm>
            <a:off x="8685089" y="10228119"/>
            <a:ext cx="823947" cy="997756"/>
          </a:xfrm>
          <a:prstGeom prst="rect">
            <a:avLst/>
          </a:prstGeom>
        </p:spPr>
      </p:pic>
      <p:pic>
        <p:nvPicPr>
          <p:cNvPr id="22" name="Image 6" descr=" "/>
          <p:cNvPicPr>
            <a:picLocks noChangeAspect="1"/>
          </p:cNvPicPr>
          <p:nvPr/>
        </p:nvPicPr>
        <p:blipFill>
          <a:blip r:embed="rId16"/>
          <a:stretch/>
        </p:blipFill>
        <p:spPr bwMode="auto">
          <a:xfrm>
            <a:off x="23142367" y="891425"/>
            <a:ext cx="215853" cy="289256"/>
          </a:xfrm>
          <a:prstGeom prst="rect">
            <a:avLst/>
          </a:prstGeom>
        </p:spPr>
      </p:pic>
      <p:pic>
        <p:nvPicPr>
          <p:cNvPr id="23" name="Image 7" descr=" "/>
          <p:cNvPicPr>
            <a:picLocks noChangeAspect="1"/>
          </p:cNvPicPr>
          <p:nvPr/>
        </p:nvPicPr>
        <p:blipFill>
          <a:blip r:embed="rId17"/>
          <a:stretch/>
        </p:blipFill>
        <p:spPr bwMode="auto">
          <a:xfrm>
            <a:off x="22837724" y="891360"/>
            <a:ext cx="43792" cy="283976"/>
          </a:xfrm>
          <a:prstGeom prst="rect">
            <a:avLst/>
          </a:prstGeom>
        </p:spPr>
      </p:pic>
      <p:pic>
        <p:nvPicPr>
          <p:cNvPr id="24" name="Image 8" descr=" "/>
          <p:cNvPicPr>
            <a:picLocks noChangeAspect="1"/>
          </p:cNvPicPr>
          <p:nvPr/>
        </p:nvPicPr>
        <p:blipFill>
          <a:blip r:embed="rId18"/>
          <a:stretch/>
        </p:blipFill>
        <p:spPr bwMode="auto">
          <a:xfrm>
            <a:off x="22919767" y="972502"/>
            <a:ext cx="184582" cy="208111"/>
          </a:xfrm>
          <a:prstGeom prst="rect">
            <a:avLst/>
          </a:prstGeom>
        </p:spPr>
      </p:pic>
      <p:pic>
        <p:nvPicPr>
          <p:cNvPr id="25" name="Image 9" descr=" "/>
          <p:cNvPicPr>
            <a:picLocks noChangeAspect="1"/>
          </p:cNvPicPr>
          <p:nvPr/>
        </p:nvPicPr>
        <p:blipFill>
          <a:blip r:embed="rId19"/>
          <a:stretch/>
        </p:blipFill>
        <p:spPr bwMode="auto">
          <a:xfrm>
            <a:off x="22611846" y="967225"/>
            <a:ext cx="198255" cy="213457"/>
          </a:xfrm>
          <a:prstGeom prst="rect">
            <a:avLst/>
          </a:prstGeom>
        </p:spPr>
      </p:pic>
      <p:pic>
        <p:nvPicPr>
          <p:cNvPr id="26" name="Image 10" descr=" "/>
          <p:cNvPicPr>
            <a:picLocks noChangeAspect="1"/>
          </p:cNvPicPr>
          <p:nvPr/>
        </p:nvPicPr>
        <p:blipFill>
          <a:blip r:embed="rId20"/>
          <a:stretch/>
        </p:blipFill>
        <p:spPr bwMode="auto">
          <a:xfrm>
            <a:off x="22538080" y="891360"/>
            <a:ext cx="43792" cy="283976"/>
          </a:xfrm>
          <a:prstGeom prst="rect">
            <a:avLst/>
          </a:prstGeom>
        </p:spPr>
      </p:pic>
      <p:pic>
        <p:nvPicPr>
          <p:cNvPr id="27" name="Image 11" descr=" "/>
          <p:cNvPicPr>
            <a:picLocks noChangeAspect="1"/>
          </p:cNvPicPr>
          <p:nvPr/>
        </p:nvPicPr>
        <p:blipFill>
          <a:blip r:embed="rId21">
            <a:extLst>
              <a:ext uri="{96DAC541-7B7A-43D3-8B79-37D633B846F1}">
                <asvg:svgBlip xmlns:asvg="http://schemas.microsoft.com/office/drawing/2016/SVG/main" r:embed="rId22"/>
              </a:ext>
            </a:extLst>
          </a:blip>
          <a:stretch/>
        </p:blipFill>
        <p:spPr bwMode="auto">
          <a:xfrm>
            <a:off x="22284120" y="967156"/>
            <a:ext cx="215853" cy="213457"/>
          </a:xfrm>
          <a:prstGeom prst="rect">
            <a:avLst/>
          </a:prstGeom>
        </p:spPr>
      </p:pic>
      <p:pic>
        <p:nvPicPr>
          <p:cNvPr id="28" name="Image 12" descr=" "/>
          <p:cNvPicPr>
            <a:picLocks noChangeAspect="1"/>
          </p:cNvPicPr>
          <p:nvPr/>
        </p:nvPicPr>
        <p:blipFill>
          <a:blip r:embed="rId23"/>
          <a:stretch/>
        </p:blipFill>
        <p:spPr bwMode="auto">
          <a:xfrm>
            <a:off x="21924297" y="967225"/>
            <a:ext cx="214296" cy="213457"/>
          </a:xfrm>
          <a:prstGeom prst="rect">
            <a:avLst/>
          </a:prstGeom>
        </p:spPr>
      </p:pic>
      <p:pic>
        <p:nvPicPr>
          <p:cNvPr id="29" name="Image 13" descr=" "/>
          <p:cNvPicPr>
            <a:picLocks noChangeAspect="1"/>
          </p:cNvPicPr>
          <p:nvPr/>
        </p:nvPicPr>
        <p:blipFill>
          <a:blip r:embed="rId24"/>
          <a:stretch/>
        </p:blipFill>
        <p:spPr bwMode="auto">
          <a:xfrm>
            <a:off x="22168577" y="967767"/>
            <a:ext cx="104035" cy="207569"/>
          </a:xfrm>
          <a:prstGeom prst="rect">
            <a:avLst/>
          </a:prstGeom>
        </p:spPr>
      </p:pic>
      <p:pic>
        <p:nvPicPr>
          <p:cNvPr id="30" name="Image 14" descr=" "/>
          <p:cNvPicPr>
            <a:picLocks noChangeAspect="1"/>
          </p:cNvPicPr>
          <p:nvPr/>
        </p:nvPicPr>
        <p:blipFill>
          <a:blip r:embed="rId25"/>
          <a:stretch/>
        </p:blipFill>
        <p:spPr bwMode="auto">
          <a:xfrm>
            <a:off x="21707013" y="967225"/>
            <a:ext cx="198255" cy="213457"/>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Slide 18">
    <p:bg>
      <p:bgPr shadeToTitle="0">
        <a:solidFill>
          <a:srgbClr val="57AC8F"/>
        </a:solidFill>
      </p:bgPr>
    </p:bg>
    <p:spTree>
      <p:nvGrpSpPr>
        <p:cNvPr id="1" name=""/>
        <p:cNvGrpSpPr/>
        <p:nvPr/>
      </p:nvGrpSpPr>
      <p:grpSpPr bwMode="auto">
        <a:xfrm>
          <a:off x="0" y="0"/>
          <a:ext cx="0" cy="0"/>
          <a:chOff x="0" y="0"/>
          <a:chExt cx="0" cy="0"/>
        </a:xfrm>
      </p:grpSpPr>
      <p:pic>
        <p:nvPicPr>
          <p:cNvPr id="33" name="Picture 32"/>
          <p:cNvPicPr>
            <a:picLocks noChangeAspect="1"/>
          </p:cNvPicPr>
          <p:nvPr/>
        </p:nvPicPr>
        <p:blipFill>
          <a:blip r:embed="rId3"/>
          <a:stretch/>
        </p:blipFill>
        <p:spPr bwMode="auto">
          <a:xfrm>
            <a:off x="6224" y="0"/>
            <a:ext cx="24380951" cy="13714285"/>
          </a:xfrm>
          <a:prstGeom prst="rect">
            <a:avLst/>
          </a:prstGeom>
        </p:spPr>
      </p:pic>
      <p:pic>
        <p:nvPicPr>
          <p:cNvPr id="2" name="Image 0" descr=" "/>
          <p:cNvPicPr>
            <a:picLocks noChangeAspect="1"/>
          </p:cNvPicPr>
          <p:nvPr/>
        </p:nvPicPr>
        <p:blipFill>
          <a:blip r:embed="rId4">
            <a:extLst>
              <a:ext uri="{96DAC541-7B7A-43D3-8B79-37D633B846F1}">
                <asvg:svgBlip xmlns:asvg="http://schemas.microsoft.com/office/drawing/2016/SVG/main" r:embed="rId5"/>
              </a:ext>
            </a:extLst>
          </a:blip>
          <a:stretch/>
        </p:blipFill>
        <p:spPr bwMode="auto">
          <a:xfrm>
            <a:off x="23142367" y="891422"/>
            <a:ext cx="215853" cy="289256"/>
          </a:xfrm>
          <a:prstGeom prst="rect">
            <a:avLst/>
          </a:prstGeom>
        </p:spPr>
      </p:pic>
      <p:pic>
        <p:nvPicPr>
          <p:cNvPr id="3" name="Image 1" descr=" "/>
          <p:cNvPicPr>
            <a:picLocks noChangeAspect="1"/>
          </p:cNvPicPr>
          <p:nvPr/>
        </p:nvPicPr>
        <p:blipFill>
          <a:blip r:embed="rId6">
            <a:extLst>
              <a:ext uri="{96DAC541-7B7A-43D3-8B79-37D633B846F1}">
                <asvg:svgBlip xmlns:asvg="http://schemas.microsoft.com/office/drawing/2016/SVG/main" r:embed="rId7"/>
              </a:ext>
            </a:extLst>
          </a:blip>
          <a:stretch/>
        </p:blipFill>
        <p:spPr bwMode="auto">
          <a:xfrm>
            <a:off x="22837727" y="891356"/>
            <a:ext cx="43792" cy="283976"/>
          </a:xfrm>
          <a:prstGeom prst="rect">
            <a:avLst/>
          </a:prstGeom>
        </p:spPr>
      </p:pic>
      <p:pic>
        <p:nvPicPr>
          <p:cNvPr id="4" name="Image 2" descr=" "/>
          <p:cNvPicPr>
            <a:picLocks noChangeAspect="1"/>
          </p:cNvPicPr>
          <p:nvPr/>
        </p:nvPicPr>
        <p:blipFill>
          <a:blip r:embed="rId8">
            <a:extLst>
              <a:ext uri="{96DAC541-7B7A-43D3-8B79-37D633B846F1}">
                <asvg:svgBlip xmlns:asvg="http://schemas.microsoft.com/office/drawing/2016/SVG/main" r:embed="rId9"/>
              </a:ext>
            </a:extLst>
          </a:blip>
          <a:stretch/>
        </p:blipFill>
        <p:spPr bwMode="auto">
          <a:xfrm>
            <a:off x="22919767" y="972499"/>
            <a:ext cx="184582" cy="208111"/>
          </a:xfrm>
          <a:prstGeom prst="rect">
            <a:avLst/>
          </a:prstGeom>
        </p:spPr>
      </p:pic>
      <p:pic>
        <p:nvPicPr>
          <p:cNvPr id="5" name="Image 3" descr=" "/>
          <p:cNvPicPr>
            <a:picLocks noChangeAspect="1"/>
          </p:cNvPicPr>
          <p:nvPr/>
        </p:nvPicPr>
        <p:blipFill>
          <a:blip r:embed="rId10">
            <a:extLst>
              <a:ext uri="{96DAC541-7B7A-43D3-8B79-37D633B846F1}">
                <asvg:svgBlip xmlns:asvg="http://schemas.microsoft.com/office/drawing/2016/SVG/main" r:embed="rId11"/>
              </a:ext>
            </a:extLst>
          </a:blip>
          <a:stretch/>
        </p:blipFill>
        <p:spPr bwMode="auto">
          <a:xfrm>
            <a:off x="22611846" y="967221"/>
            <a:ext cx="198251" cy="213457"/>
          </a:xfrm>
          <a:prstGeom prst="rect">
            <a:avLst/>
          </a:prstGeom>
        </p:spPr>
      </p:pic>
      <p:pic>
        <p:nvPicPr>
          <p:cNvPr id="6" name="Image 4" descr=" "/>
          <p:cNvPicPr>
            <a:picLocks noChangeAspect="1"/>
          </p:cNvPicPr>
          <p:nvPr/>
        </p:nvPicPr>
        <p:blipFill>
          <a:blip r:embed="rId12">
            <a:extLst>
              <a:ext uri="{96DAC541-7B7A-43D3-8B79-37D633B846F1}">
                <asvg:svgBlip xmlns:asvg="http://schemas.microsoft.com/office/drawing/2016/SVG/main" r:embed="rId13"/>
              </a:ext>
            </a:extLst>
          </a:blip>
          <a:stretch/>
        </p:blipFill>
        <p:spPr bwMode="auto">
          <a:xfrm>
            <a:off x="22538080" y="891356"/>
            <a:ext cx="43792" cy="283976"/>
          </a:xfrm>
          <a:prstGeom prst="rect">
            <a:avLst/>
          </a:prstGeom>
        </p:spPr>
      </p:pic>
      <p:pic>
        <p:nvPicPr>
          <p:cNvPr id="7" name="Image 5" descr=" "/>
          <p:cNvPicPr>
            <a:picLocks noChangeAspect="1"/>
          </p:cNvPicPr>
          <p:nvPr/>
        </p:nvPicPr>
        <p:blipFill>
          <a:blip r:embed="rId14">
            <a:extLst>
              <a:ext uri="{96DAC541-7B7A-43D3-8B79-37D633B846F1}">
                <asvg:svgBlip xmlns:asvg="http://schemas.microsoft.com/office/drawing/2016/SVG/main" r:embed="rId15"/>
              </a:ext>
            </a:extLst>
          </a:blip>
          <a:stretch/>
        </p:blipFill>
        <p:spPr bwMode="auto">
          <a:xfrm>
            <a:off x="22284123" y="967153"/>
            <a:ext cx="215853" cy="213457"/>
          </a:xfrm>
          <a:prstGeom prst="rect">
            <a:avLst/>
          </a:prstGeom>
        </p:spPr>
      </p:pic>
      <p:pic>
        <p:nvPicPr>
          <p:cNvPr id="8" name="Image 6" descr=" "/>
          <p:cNvPicPr>
            <a:picLocks noChangeAspect="1"/>
          </p:cNvPicPr>
          <p:nvPr/>
        </p:nvPicPr>
        <p:blipFill>
          <a:blip r:embed="rId16">
            <a:extLst>
              <a:ext uri="{96DAC541-7B7A-43D3-8B79-37D633B846F1}">
                <asvg:svgBlip xmlns:asvg="http://schemas.microsoft.com/office/drawing/2016/SVG/main" r:embed="rId17"/>
              </a:ext>
            </a:extLst>
          </a:blip>
          <a:stretch/>
        </p:blipFill>
        <p:spPr bwMode="auto">
          <a:xfrm>
            <a:off x="21924297" y="967221"/>
            <a:ext cx="214296" cy="213457"/>
          </a:xfrm>
          <a:prstGeom prst="rect">
            <a:avLst/>
          </a:prstGeom>
        </p:spPr>
      </p:pic>
      <p:pic>
        <p:nvPicPr>
          <p:cNvPr id="9" name="Image 7" descr=" "/>
          <p:cNvPicPr>
            <a:picLocks noChangeAspect="1"/>
          </p:cNvPicPr>
          <p:nvPr/>
        </p:nvPicPr>
        <p:blipFill>
          <a:blip r:embed="rId18">
            <a:extLst>
              <a:ext uri="{96DAC541-7B7A-43D3-8B79-37D633B846F1}">
                <asvg:svgBlip xmlns:asvg="http://schemas.microsoft.com/office/drawing/2016/SVG/main" r:embed="rId19"/>
              </a:ext>
            </a:extLst>
          </a:blip>
          <a:stretch/>
        </p:blipFill>
        <p:spPr bwMode="auto">
          <a:xfrm>
            <a:off x="22168574" y="967763"/>
            <a:ext cx="104031" cy="207569"/>
          </a:xfrm>
          <a:prstGeom prst="rect">
            <a:avLst/>
          </a:prstGeom>
        </p:spPr>
      </p:pic>
      <p:pic>
        <p:nvPicPr>
          <p:cNvPr id="10" name="Image 8" descr=" "/>
          <p:cNvPicPr>
            <a:picLocks noChangeAspect="1"/>
          </p:cNvPicPr>
          <p:nvPr/>
        </p:nvPicPr>
        <p:blipFill>
          <a:blip r:embed="rId20">
            <a:extLst>
              <a:ext uri="{96DAC541-7B7A-43D3-8B79-37D633B846F1}">
                <asvg:svgBlip xmlns:asvg="http://schemas.microsoft.com/office/drawing/2016/SVG/main" r:embed="rId21"/>
              </a:ext>
            </a:extLst>
          </a:blip>
          <a:stretch/>
        </p:blipFill>
        <p:spPr bwMode="auto">
          <a:xfrm>
            <a:off x="21707013" y="967221"/>
            <a:ext cx="198251" cy="213457"/>
          </a:xfrm>
          <a:prstGeom prst="rect">
            <a:avLst/>
          </a:prstGeom>
        </p:spPr>
      </p:pic>
      <p:sp>
        <p:nvSpPr>
          <p:cNvPr id="11" name="Text 0"/>
          <p:cNvSpPr/>
          <p:nvPr/>
        </p:nvSpPr>
        <p:spPr bwMode="auto">
          <a:xfrm>
            <a:off x="1524191" y="2463800"/>
            <a:ext cx="18417302" cy="1397000"/>
          </a:xfrm>
          <a:prstGeom prst="rect">
            <a:avLst/>
          </a:prstGeom>
          <a:noFill/>
          <a:ln/>
        </p:spPr>
        <p:txBody>
          <a:bodyPr wrap="square" lIns="0" tIns="0" rIns="0" bIns="0" rtlCol="0" anchor="t"/>
          <a:lstStyle/>
          <a:p>
            <a:pPr marL="0" indent="0" algn="l">
              <a:lnSpc>
                <a:spcPts val="8640"/>
              </a:lnSpc>
              <a:buNone/>
              <a:defRPr/>
            </a:pPr>
            <a:r>
              <a:rPr lang="en-US" sz="7200">
                <a:solidFill>
                  <a:srgbClr val="FFFFFF">
                    <a:alpha val="100000"/>
                  </a:srgbClr>
                </a:solidFill>
                <a:latin typeface="Suisse Int'l Light"/>
                <a:ea typeface="Suisse Int'l Light"/>
                <a:cs typeface="Suisse Int'l Light"/>
              </a:rPr>
              <a:t>Prebiotic: Chicory Root Inulin</a:t>
            </a:r>
            <a:endParaRPr lang="en-US" sz="7200"/>
          </a:p>
        </p:txBody>
      </p:sp>
      <p:sp>
        <p:nvSpPr>
          <p:cNvPr id="12" name="Text 1"/>
          <p:cNvSpPr/>
          <p:nvPr/>
        </p:nvSpPr>
        <p:spPr bwMode="auto">
          <a:xfrm>
            <a:off x="1524191" y="1524000"/>
            <a:ext cx="10279818" cy="715433"/>
          </a:xfrm>
          <a:prstGeom prst="rect">
            <a:avLst/>
          </a:prstGeom>
          <a:noFill/>
          <a:ln/>
        </p:spPr>
        <p:txBody>
          <a:bodyPr wrap="square" lIns="0" tIns="0" rIns="0" bIns="0" rtlCol="0" anchor="t"/>
          <a:lstStyle/>
          <a:p>
            <a:pPr marL="0" indent="0" algn="l">
              <a:lnSpc>
                <a:spcPts val="4440"/>
              </a:lnSpc>
              <a:buNone/>
              <a:defRPr/>
            </a:pPr>
            <a:r>
              <a:rPr lang="en-US" sz="3700">
                <a:solidFill>
                  <a:srgbClr val="FFFFFF">
                    <a:alpha val="100000"/>
                  </a:srgbClr>
                </a:solidFill>
                <a:latin typeface="Suisse Int'l Light"/>
                <a:ea typeface="Suisse Int'l Light"/>
                <a:cs typeface="Suisse Int'l Light"/>
              </a:rPr>
              <a:t>Also included in </a:t>
            </a:r>
            <a:r>
              <a:rPr lang="en-US" sz="3700">
                <a:solidFill>
                  <a:srgbClr val="FFFFFF">
                    <a:alpha val="100000"/>
                  </a:srgbClr>
                </a:solidFill>
                <a:latin typeface="Suisse Int'l Light"/>
                <a:ea typeface="Suisse Int'l Light"/>
                <a:cs typeface="Suisse Int'l Light"/>
              </a:rPr>
              <a:t>Quattrobiotic</a:t>
            </a:r>
            <a:r>
              <a:rPr lang="en-US" sz="3700">
                <a:solidFill>
                  <a:srgbClr val="FFFFFF">
                    <a:alpha val="100000"/>
                  </a:srgbClr>
                </a:solidFill>
                <a:latin typeface="Suisse Int'l Light"/>
                <a:ea typeface="Suisse Int'l Light"/>
                <a:cs typeface="Suisse Int'l Light"/>
              </a:rPr>
              <a:t> Formula</a:t>
            </a:r>
            <a:endParaRPr lang="en-US" sz="3700"/>
          </a:p>
        </p:txBody>
      </p:sp>
      <p:sp>
        <p:nvSpPr>
          <p:cNvPr id="13" name="Text 2"/>
          <p:cNvSpPr/>
          <p:nvPr/>
        </p:nvSpPr>
        <p:spPr bwMode="auto">
          <a:xfrm>
            <a:off x="1524191" y="4114800"/>
            <a:ext cx="15470534" cy="1955800"/>
          </a:xfrm>
          <a:prstGeom prst="rect">
            <a:avLst/>
          </a:prstGeom>
          <a:noFill/>
          <a:ln/>
        </p:spPr>
        <p:txBody>
          <a:bodyPr wrap="square" lIns="0" tIns="0" rIns="0" bIns="0" rtlCol="0" anchor="t"/>
          <a:lstStyle/>
          <a:p>
            <a:pPr marL="0" indent="0" algn="l">
              <a:lnSpc>
                <a:spcPts val="3600"/>
              </a:lnSpc>
              <a:buNone/>
              <a:defRPr/>
            </a:pPr>
            <a:r>
              <a:rPr lang="en-US" sz="3000">
                <a:solidFill>
                  <a:srgbClr val="FFFFFF">
                    <a:alpha val="100000"/>
                  </a:srgbClr>
                </a:solidFill>
                <a:latin typeface="Suisse Int'l Light"/>
                <a:ea typeface="Suisse Int'l Light"/>
                <a:cs typeface="Suisse Int'l Light"/>
              </a:rPr>
              <a:t>A polysaccharide widely found in nature. Many plants, such as chicory, dandelion, and Jerusalem artichoke, store it as an energy reserve. It is widely used in the food industry to enhance flavor and texture.</a:t>
            </a:r>
            <a:endParaRPr lang="en-US" sz="3000"/>
          </a:p>
        </p:txBody>
      </p:sp>
      <p:sp>
        <p:nvSpPr>
          <p:cNvPr id="14" name="Text 3"/>
          <p:cNvSpPr/>
          <p:nvPr/>
        </p:nvSpPr>
        <p:spPr bwMode="auto">
          <a:xfrm>
            <a:off x="1524191" y="6553200"/>
            <a:ext cx="16744926" cy="1833033"/>
          </a:xfrm>
          <a:prstGeom prst="rect">
            <a:avLst/>
          </a:prstGeom>
          <a:noFill/>
          <a:ln/>
        </p:spPr>
        <p:txBody>
          <a:bodyPr wrap="square" lIns="0" tIns="0" rIns="0" bIns="0" rtlCol="0" anchor="t"/>
          <a:lstStyle/>
          <a:p>
            <a:pPr marL="0" indent="0" algn="l">
              <a:lnSpc>
                <a:spcPts val="4440"/>
              </a:lnSpc>
              <a:buNone/>
              <a:defRPr/>
            </a:pPr>
            <a:r>
              <a:rPr lang="en-US" sz="3700">
                <a:solidFill>
                  <a:srgbClr val="FFFFFF">
                    <a:alpha val="100000"/>
                  </a:srgbClr>
                </a:solidFill>
                <a:latin typeface="Suisse Int'l Light"/>
                <a:ea typeface="Suisse Int'l Light"/>
                <a:cs typeface="Suisse Int'l Light"/>
              </a:rPr>
              <a:t>The human body lacks the enzymes to digest inulin, yet it serves as nutrition for gut microbiota. </a:t>
            </a:r>
            <a:endParaRPr/>
          </a:p>
          <a:p>
            <a:pPr marL="0" indent="0" algn="l">
              <a:lnSpc>
                <a:spcPts val="4440"/>
              </a:lnSpc>
              <a:buNone/>
              <a:defRPr/>
            </a:pPr>
            <a:r>
              <a:rPr lang="en-US" sz="3700">
                <a:solidFill>
                  <a:srgbClr val="FFFFFF">
                    <a:alpha val="100000"/>
                  </a:srgbClr>
                </a:solidFill>
                <a:latin typeface="Suisse Int'l Light"/>
                <a:ea typeface="Suisse Int'l Light"/>
                <a:cs typeface="Suisse Int'l Light"/>
              </a:rPr>
              <a:t>Inulin helps:</a:t>
            </a:r>
            <a:endParaRPr lang="en-US" sz="3700"/>
          </a:p>
        </p:txBody>
      </p:sp>
      <p:sp>
        <p:nvSpPr>
          <p:cNvPr id="15" name="Text 4"/>
          <p:cNvSpPr/>
          <p:nvPr/>
        </p:nvSpPr>
        <p:spPr bwMode="auto">
          <a:xfrm>
            <a:off x="13425577" y="10820400"/>
            <a:ext cx="5737065" cy="1498600"/>
          </a:xfrm>
          <a:prstGeom prst="rect">
            <a:avLst/>
          </a:prstGeom>
          <a:noFill/>
          <a:ln/>
        </p:spPr>
        <p:txBody>
          <a:bodyPr wrap="square" lIns="0" tIns="0" rIns="0" bIns="0" rtlCol="0" anchor="t"/>
          <a:lstStyle/>
          <a:p>
            <a:pPr marL="0" indent="0" algn="l">
              <a:lnSpc>
                <a:spcPts val="3600"/>
              </a:lnSpc>
              <a:buNone/>
              <a:defRPr/>
            </a:pPr>
            <a:r>
              <a:rPr lang="en-US" sz="3000">
                <a:solidFill>
                  <a:srgbClr val="FFFFFF">
                    <a:alpha val="100000"/>
                  </a:srgbClr>
                </a:solidFill>
                <a:latin typeface="Suisse Int'l Light"/>
                <a:ea typeface="Suisse Int'l Light"/>
                <a:cs typeface="Suisse Int'l Light"/>
              </a:rPr>
              <a:t>May help increase the population of beneficial bacteria in the gut</a:t>
            </a:r>
            <a:r>
              <a:rPr lang="en-US" sz="3000" baseline="30000">
                <a:solidFill>
                  <a:srgbClr val="FFFFFF">
                    <a:alpha val="100000"/>
                  </a:srgbClr>
                </a:solidFill>
                <a:latin typeface="Suisse Int'l Light"/>
                <a:ea typeface="Suisse Int'l Light"/>
                <a:cs typeface="Suisse Int'l Light"/>
              </a:rPr>
              <a:t>[9,10]</a:t>
            </a:r>
            <a:r>
              <a:rPr lang="en-US" sz="2800"/>
              <a:t> </a:t>
            </a:r>
            <a:r>
              <a:rPr lang="en-US" sz="2800">
                <a:solidFill>
                  <a:schemeClr val="bg1"/>
                </a:solidFill>
              </a:rPr>
              <a:t>*</a:t>
            </a:r>
            <a:r>
              <a:rPr lang="en-US" sz="3200">
                <a:solidFill>
                  <a:schemeClr val="bg1"/>
                </a:solidFill>
              </a:rPr>
              <a:t>†</a:t>
            </a:r>
            <a:endParaRPr lang="en-US" sz="3000" baseline="30000">
              <a:solidFill>
                <a:schemeClr val="bg1"/>
              </a:solidFill>
            </a:endParaRPr>
          </a:p>
        </p:txBody>
      </p:sp>
      <p:sp>
        <p:nvSpPr>
          <p:cNvPr id="16" name="Shape 5"/>
          <p:cNvSpPr/>
          <p:nvPr/>
        </p:nvSpPr>
        <p:spPr bwMode="auto">
          <a:xfrm>
            <a:off x="13425577" y="9525000"/>
            <a:ext cx="1054232" cy="1054100"/>
          </a:xfrm>
          <a:prstGeom prst="ellipse">
            <a:avLst/>
          </a:prstGeom>
          <a:noFill/>
          <a:ln w="25400">
            <a:solidFill>
              <a:srgbClr val="FFFFFF"/>
            </a:solidFill>
            <a:prstDash val="solid"/>
          </a:ln>
        </p:spPr>
        <p:txBody>
          <a:bodyPr/>
          <a:lstStyle/>
          <a:p>
            <a:pPr>
              <a:defRPr/>
            </a:pPr>
            <a:endParaRPr lang="en-US"/>
          </a:p>
        </p:txBody>
      </p:sp>
      <p:sp>
        <p:nvSpPr>
          <p:cNvPr id="17" name="Shape 6"/>
          <p:cNvSpPr/>
          <p:nvPr/>
        </p:nvSpPr>
        <p:spPr bwMode="auto">
          <a:xfrm rot="1920434">
            <a:off x="13706989" y="9698306"/>
            <a:ext cx="158135" cy="351367"/>
          </a:xfrm>
          <a:prstGeom prst="roundRect">
            <a:avLst>
              <a:gd name="adj" fmla="val 98301"/>
            </a:avLst>
          </a:prstGeom>
          <a:noFill/>
          <a:ln w="25400">
            <a:solidFill>
              <a:srgbClr val="FFFFFF"/>
            </a:solidFill>
            <a:prstDash val="solid"/>
          </a:ln>
        </p:spPr>
        <p:txBody>
          <a:bodyPr/>
          <a:lstStyle/>
          <a:p>
            <a:pPr>
              <a:defRPr/>
            </a:pPr>
            <a:endParaRPr lang="en-US"/>
          </a:p>
        </p:txBody>
      </p:sp>
      <p:sp>
        <p:nvSpPr>
          <p:cNvPr id="18" name="Shape 7"/>
          <p:cNvSpPr/>
          <p:nvPr/>
        </p:nvSpPr>
        <p:spPr bwMode="auto">
          <a:xfrm rot="5400000">
            <a:off x="14049337" y="9797314"/>
            <a:ext cx="140564" cy="333798"/>
          </a:xfrm>
          <a:prstGeom prst="roundRect">
            <a:avLst>
              <a:gd name="adj" fmla="val 110589"/>
            </a:avLst>
          </a:prstGeom>
          <a:noFill/>
          <a:ln w="25400">
            <a:solidFill>
              <a:srgbClr val="FFFFFF"/>
            </a:solidFill>
            <a:prstDash val="solid"/>
          </a:ln>
        </p:spPr>
        <p:txBody>
          <a:bodyPr/>
          <a:lstStyle/>
          <a:p>
            <a:pPr>
              <a:defRPr/>
            </a:pPr>
            <a:endParaRPr lang="en-US"/>
          </a:p>
        </p:txBody>
      </p:sp>
      <p:sp>
        <p:nvSpPr>
          <p:cNvPr id="19" name="Shape 8"/>
          <p:cNvSpPr/>
          <p:nvPr/>
        </p:nvSpPr>
        <p:spPr bwMode="auto">
          <a:xfrm rot="10800000">
            <a:off x="13899973" y="10104753"/>
            <a:ext cx="140564" cy="333798"/>
          </a:xfrm>
          <a:prstGeom prst="roundRect">
            <a:avLst>
              <a:gd name="adj" fmla="val 110589"/>
            </a:avLst>
          </a:prstGeom>
          <a:noFill/>
          <a:ln w="25400">
            <a:solidFill>
              <a:srgbClr val="FFFFFF"/>
            </a:solidFill>
            <a:prstDash val="solid"/>
          </a:ln>
        </p:spPr>
        <p:txBody>
          <a:bodyPr/>
          <a:lstStyle/>
          <a:p>
            <a:pPr>
              <a:defRPr/>
            </a:pPr>
            <a:endParaRPr lang="en-US"/>
          </a:p>
        </p:txBody>
      </p:sp>
      <p:sp>
        <p:nvSpPr>
          <p:cNvPr id="20" name="Text 9"/>
          <p:cNvSpPr/>
          <p:nvPr/>
        </p:nvSpPr>
        <p:spPr bwMode="auto">
          <a:xfrm>
            <a:off x="1524192" y="10706984"/>
            <a:ext cx="4698188" cy="545215"/>
          </a:xfrm>
          <a:prstGeom prst="rect">
            <a:avLst/>
          </a:prstGeom>
          <a:noFill/>
          <a:ln/>
        </p:spPr>
        <p:txBody>
          <a:bodyPr wrap="square" lIns="0" tIns="0" rIns="0" bIns="0" rtlCol="0" anchor="t"/>
          <a:lstStyle/>
          <a:p>
            <a:pPr marL="0" indent="0" algn="l">
              <a:lnSpc>
                <a:spcPts val="3600"/>
              </a:lnSpc>
              <a:buNone/>
              <a:defRPr/>
            </a:pPr>
            <a:r>
              <a:rPr lang="en-US" sz="3000">
                <a:solidFill>
                  <a:srgbClr val="FFFFFF">
                    <a:alpha val="100000"/>
                  </a:srgbClr>
                </a:solidFill>
                <a:latin typeface="Suisse Int'l Light"/>
                <a:ea typeface="Suisse Int'l Light"/>
                <a:cs typeface="Suisse Int'l Light"/>
              </a:rPr>
              <a:t>Helps support healthy glucose levels and</a:t>
            </a:r>
            <a:r>
              <a:rPr lang="en-US" sz="2800"/>
              <a:t> </a:t>
            </a:r>
            <a:r>
              <a:rPr lang="en-US" sz="3000">
                <a:solidFill>
                  <a:srgbClr val="FFFFFF">
                    <a:alpha val="100000"/>
                  </a:srgbClr>
                </a:solidFill>
                <a:latin typeface="Suisse Int'l Light"/>
                <a:ea typeface="Suisse Int'l Light"/>
                <a:cs typeface="Suisse Int'l Light"/>
              </a:rPr>
              <a:t>cholesterol balance</a:t>
            </a:r>
            <a:r>
              <a:rPr lang="en-US" sz="3000" baseline="30000">
                <a:solidFill>
                  <a:srgbClr val="FFFFFF">
                    <a:alpha val="100000"/>
                  </a:srgbClr>
                </a:solidFill>
                <a:latin typeface="Suisse Int'l Light"/>
                <a:ea typeface="Suisse Int'l Light"/>
                <a:cs typeface="Suisse Int'l Light"/>
              </a:rPr>
              <a:t>[10</a:t>
            </a:r>
            <a:r>
              <a:rPr lang="en-US" sz="3000" baseline="30000">
                <a:solidFill>
                  <a:schemeClr val="bg1"/>
                </a:solidFill>
                <a:latin typeface="Suisse Int'l Light"/>
                <a:ea typeface="Suisse Int'l Light"/>
                <a:cs typeface="Suisse Int'l Light"/>
              </a:rPr>
              <a:t>]</a:t>
            </a:r>
            <a:r>
              <a:rPr lang="en-US" sz="2800">
                <a:solidFill>
                  <a:schemeClr val="bg1"/>
                </a:solidFill>
              </a:rPr>
              <a:t> *</a:t>
            </a:r>
            <a:r>
              <a:rPr lang="en-US" sz="3200">
                <a:solidFill>
                  <a:schemeClr val="bg1"/>
                </a:solidFill>
              </a:rPr>
              <a:t>†</a:t>
            </a:r>
            <a:endParaRPr lang="en-US" sz="3000" baseline="30000"/>
          </a:p>
        </p:txBody>
      </p:sp>
      <p:sp>
        <p:nvSpPr>
          <p:cNvPr id="21" name="Shape 10"/>
          <p:cNvSpPr/>
          <p:nvPr/>
        </p:nvSpPr>
        <p:spPr bwMode="auto">
          <a:xfrm>
            <a:off x="1524191" y="9525000"/>
            <a:ext cx="1054232" cy="1054100"/>
          </a:xfrm>
          <a:prstGeom prst="ellipse">
            <a:avLst/>
          </a:prstGeom>
          <a:noFill/>
          <a:ln w="25400">
            <a:solidFill>
              <a:srgbClr val="FFFFFF"/>
            </a:solidFill>
            <a:prstDash val="solid"/>
          </a:ln>
        </p:spPr>
        <p:txBody>
          <a:bodyPr/>
          <a:lstStyle/>
          <a:p>
            <a:pPr>
              <a:defRPr/>
            </a:pPr>
            <a:endParaRPr lang="en-US"/>
          </a:p>
        </p:txBody>
      </p:sp>
      <p:sp>
        <p:nvSpPr>
          <p:cNvPr id="22" name="Shape 11"/>
          <p:cNvSpPr/>
          <p:nvPr/>
        </p:nvSpPr>
        <p:spPr bwMode="auto">
          <a:xfrm>
            <a:off x="2057657" y="9740900"/>
            <a:ext cx="317540" cy="215899"/>
          </a:xfrm>
          <a:prstGeom prst="ellipse">
            <a:avLst/>
          </a:prstGeom>
          <a:noFill/>
          <a:ln w="25400">
            <a:solidFill>
              <a:srgbClr val="FFFFFF"/>
            </a:solidFill>
            <a:prstDash val="solid"/>
          </a:ln>
        </p:spPr>
        <p:txBody>
          <a:bodyPr/>
          <a:lstStyle/>
          <a:p>
            <a:pPr>
              <a:defRPr/>
            </a:pPr>
            <a:endParaRPr lang="en-US"/>
          </a:p>
        </p:txBody>
      </p:sp>
      <p:pic>
        <p:nvPicPr>
          <p:cNvPr id="23" name="Image 9" descr=" "/>
          <p:cNvPicPr>
            <a:picLocks noChangeAspect="1"/>
          </p:cNvPicPr>
          <p:nvPr/>
        </p:nvPicPr>
        <p:blipFill>
          <a:blip r:embed="rId22">
            <a:extLst>
              <a:ext uri="{96DAC541-7B7A-43D3-8B79-37D633B846F1}">
                <asvg:svgBlip xmlns:asvg="http://schemas.microsoft.com/office/drawing/2016/SVG/main" r:embed="rId23"/>
              </a:ext>
            </a:extLst>
          </a:blip>
          <a:stretch/>
        </p:blipFill>
        <p:spPr bwMode="auto">
          <a:xfrm>
            <a:off x="2121165" y="9842500"/>
            <a:ext cx="184172" cy="50645"/>
          </a:xfrm>
          <a:prstGeom prst="rect">
            <a:avLst/>
          </a:prstGeom>
        </p:spPr>
      </p:pic>
      <p:sp>
        <p:nvSpPr>
          <p:cNvPr id="24" name="Shape 12"/>
          <p:cNvSpPr/>
          <p:nvPr/>
        </p:nvSpPr>
        <p:spPr bwMode="auto">
          <a:xfrm rot="19713712">
            <a:off x="2065258" y="10061854"/>
            <a:ext cx="317540" cy="215899"/>
          </a:xfrm>
          <a:prstGeom prst="ellipse">
            <a:avLst/>
          </a:prstGeom>
          <a:noFill/>
          <a:ln w="25400">
            <a:solidFill>
              <a:srgbClr val="FFFFFF"/>
            </a:solidFill>
            <a:prstDash val="solid"/>
          </a:ln>
        </p:spPr>
        <p:txBody>
          <a:bodyPr/>
          <a:lstStyle/>
          <a:p>
            <a:pPr>
              <a:defRPr/>
            </a:pPr>
            <a:endParaRPr lang="en-US"/>
          </a:p>
        </p:txBody>
      </p:sp>
      <p:pic>
        <p:nvPicPr>
          <p:cNvPr id="25" name="Image 10" descr=" "/>
          <p:cNvPicPr>
            <a:picLocks noChangeAspect="1"/>
          </p:cNvPicPr>
          <p:nvPr/>
        </p:nvPicPr>
        <p:blipFill>
          <a:blip r:embed="rId24">
            <a:extLst>
              <a:ext uri="{96DAC541-7B7A-43D3-8B79-37D633B846F1}">
                <asvg:svgBlip xmlns:asvg="http://schemas.microsoft.com/office/drawing/2016/SVG/main" r:embed="rId25"/>
              </a:ext>
            </a:extLst>
          </a:blip>
          <a:stretch/>
        </p:blipFill>
        <p:spPr bwMode="auto">
          <a:xfrm>
            <a:off x="2144199" y="10122774"/>
            <a:ext cx="160872" cy="108365"/>
          </a:xfrm>
          <a:prstGeom prst="rect">
            <a:avLst/>
          </a:prstGeom>
        </p:spPr>
      </p:pic>
      <p:pic>
        <p:nvPicPr>
          <p:cNvPr id="26" name="Image 11" descr=" "/>
          <p:cNvPicPr>
            <a:picLocks noChangeAspect="1"/>
          </p:cNvPicPr>
          <p:nvPr/>
        </p:nvPicPr>
        <p:blipFill>
          <a:blip r:embed="rId26">
            <a:extLst>
              <a:ext uri="{96DAC541-7B7A-43D3-8B79-37D633B846F1}">
                <asvg:svgBlip xmlns:asvg="http://schemas.microsoft.com/office/drawing/2016/SVG/main" r:embed="rId27"/>
              </a:ext>
            </a:extLst>
          </a:blip>
          <a:stretch/>
        </p:blipFill>
        <p:spPr bwMode="auto">
          <a:xfrm>
            <a:off x="1905238" y="9956800"/>
            <a:ext cx="152419" cy="177800"/>
          </a:xfrm>
          <a:prstGeom prst="rect">
            <a:avLst/>
          </a:prstGeom>
        </p:spPr>
      </p:pic>
      <p:pic>
        <p:nvPicPr>
          <p:cNvPr id="27" name="Image 12" descr=" "/>
          <p:cNvPicPr>
            <a:picLocks noChangeAspect="1"/>
          </p:cNvPicPr>
          <p:nvPr/>
        </p:nvPicPr>
        <p:blipFill>
          <a:blip r:embed="rId28">
            <a:extLst>
              <a:ext uri="{96DAC541-7B7A-43D3-8B79-37D633B846F1}">
                <asvg:svgBlip xmlns:asvg="http://schemas.microsoft.com/office/drawing/2016/SVG/main" r:embed="rId29"/>
              </a:ext>
            </a:extLst>
          </a:blip>
          <a:stretch/>
        </p:blipFill>
        <p:spPr bwMode="auto">
          <a:xfrm>
            <a:off x="1689311" y="9639300"/>
            <a:ext cx="277829" cy="819156"/>
          </a:xfrm>
          <a:prstGeom prst="rect">
            <a:avLst/>
          </a:prstGeom>
        </p:spPr>
      </p:pic>
      <p:sp>
        <p:nvSpPr>
          <p:cNvPr id="28" name="Text 13"/>
          <p:cNvSpPr/>
          <p:nvPr/>
        </p:nvSpPr>
        <p:spPr bwMode="auto">
          <a:xfrm>
            <a:off x="7633654" y="10693400"/>
            <a:ext cx="5547087" cy="1380273"/>
          </a:xfrm>
          <a:prstGeom prst="rect">
            <a:avLst/>
          </a:prstGeom>
          <a:noFill/>
          <a:ln/>
        </p:spPr>
        <p:txBody>
          <a:bodyPr wrap="square" lIns="0" tIns="0" rIns="0" bIns="0" rtlCol="0" anchor="t"/>
          <a:lstStyle/>
          <a:p>
            <a:pPr marL="0" indent="0" algn="l">
              <a:lnSpc>
                <a:spcPts val="3600"/>
              </a:lnSpc>
              <a:buNone/>
              <a:defRPr/>
            </a:pPr>
            <a:r>
              <a:rPr lang="en-US" sz="3000">
                <a:solidFill>
                  <a:srgbClr val="FFFFFF">
                    <a:alpha val="100000"/>
                  </a:srgbClr>
                </a:solidFill>
                <a:latin typeface="Suisse Int'l Light"/>
                <a:ea typeface="Suisse Int'l Light"/>
                <a:cs typeface="Suisse Int'l Light"/>
              </a:rPr>
              <a:t>May help reduce cravings for sweet and salty foods when used as part of a balanced diet (</a:t>
            </a:r>
            <a:r>
              <a:rPr lang="en-US" sz="3000" baseline="30000">
                <a:solidFill>
                  <a:srgbClr val="FFFFFF">
                    <a:alpha val="100000"/>
                  </a:srgbClr>
                </a:solidFill>
                <a:latin typeface="Suisse Int'l Light"/>
                <a:ea typeface="Suisse Int'l Light"/>
                <a:cs typeface="Suisse Int'l Light"/>
              </a:rPr>
              <a:t>9,10]</a:t>
            </a:r>
            <a:r>
              <a:rPr lang="en-US" sz="2800"/>
              <a:t> </a:t>
            </a:r>
            <a:r>
              <a:rPr lang="en-US" sz="2800">
                <a:solidFill>
                  <a:schemeClr val="bg1"/>
                </a:solidFill>
              </a:rPr>
              <a:t>*</a:t>
            </a:r>
            <a:r>
              <a:rPr lang="en-US" sz="3200">
                <a:solidFill>
                  <a:schemeClr val="bg1"/>
                </a:solidFill>
              </a:rPr>
              <a:t>†                                                                                                                                                                                                                                                                                                                                                                                                                                                                                                                                                                                                                    </a:t>
            </a:r>
            <a:endParaRPr lang="en-US" sz="3000" baseline="30000">
              <a:solidFill>
                <a:schemeClr val="bg1"/>
              </a:solidFill>
            </a:endParaRPr>
          </a:p>
        </p:txBody>
      </p:sp>
      <p:sp>
        <p:nvSpPr>
          <p:cNvPr id="29" name="Shape 14"/>
          <p:cNvSpPr/>
          <p:nvPr/>
        </p:nvSpPr>
        <p:spPr bwMode="auto">
          <a:xfrm>
            <a:off x="7633654" y="9525000"/>
            <a:ext cx="1054232" cy="1054100"/>
          </a:xfrm>
          <a:prstGeom prst="ellipse">
            <a:avLst/>
          </a:prstGeom>
          <a:noFill/>
          <a:ln w="25400">
            <a:solidFill>
              <a:srgbClr val="FFFFFF"/>
            </a:solidFill>
            <a:prstDash val="solid"/>
          </a:ln>
        </p:spPr>
        <p:txBody>
          <a:bodyPr/>
          <a:lstStyle/>
          <a:p>
            <a:pPr>
              <a:defRPr/>
            </a:pPr>
            <a:endParaRPr lang="en-US"/>
          </a:p>
        </p:txBody>
      </p:sp>
      <p:sp>
        <p:nvSpPr>
          <p:cNvPr id="30" name="Shape 15"/>
          <p:cNvSpPr/>
          <p:nvPr/>
        </p:nvSpPr>
        <p:spPr bwMode="auto">
          <a:xfrm>
            <a:off x="7989298" y="9880600"/>
            <a:ext cx="342943" cy="342900"/>
          </a:xfrm>
          <a:prstGeom prst="ellipse">
            <a:avLst/>
          </a:prstGeom>
          <a:noFill/>
          <a:ln w="25400">
            <a:solidFill>
              <a:srgbClr val="FFFFFF"/>
            </a:solidFill>
            <a:prstDash val="solid"/>
          </a:ln>
        </p:spPr>
        <p:txBody>
          <a:bodyPr/>
          <a:lstStyle/>
          <a:p>
            <a:pPr>
              <a:defRPr/>
            </a:pPr>
            <a:endParaRPr lang="en-US"/>
          </a:p>
        </p:txBody>
      </p:sp>
      <p:pic>
        <p:nvPicPr>
          <p:cNvPr id="31" name="Image 13" descr=" "/>
          <p:cNvPicPr>
            <a:picLocks noChangeAspect="1"/>
          </p:cNvPicPr>
          <p:nvPr/>
        </p:nvPicPr>
        <p:blipFill>
          <a:blip r:embed="rId30">
            <a:extLst>
              <a:ext uri="{96DAC541-7B7A-43D3-8B79-37D633B846F1}">
                <asvg:svgBlip xmlns:asvg="http://schemas.microsoft.com/office/drawing/2016/SVG/main" r:embed="rId31"/>
              </a:ext>
            </a:extLst>
          </a:blip>
          <a:stretch/>
        </p:blipFill>
        <p:spPr bwMode="auto">
          <a:xfrm>
            <a:off x="7773372" y="9677400"/>
            <a:ext cx="774797" cy="749300"/>
          </a:xfrm>
          <a:prstGeom prst="rect">
            <a:avLst/>
          </a:prstGeom>
        </p:spPr>
      </p:pic>
      <p:pic>
        <p:nvPicPr>
          <p:cNvPr id="32" name="Image 14" descr=" "/>
          <p:cNvPicPr>
            <a:picLocks noChangeAspect="1"/>
          </p:cNvPicPr>
          <p:nvPr/>
        </p:nvPicPr>
        <p:blipFill>
          <a:blip r:embed="rId32">
            <a:extLst>
              <a:ext uri="{96DAC541-7B7A-43D3-8B79-37D633B846F1}">
                <asvg:svgBlip xmlns:asvg="http://schemas.microsoft.com/office/drawing/2016/SVG/main" r:embed="rId33"/>
              </a:ext>
            </a:extLst>
          </a:blip>
          <a:stretch/>
        </p:blipFill>
        <p:spPr bwMode="auto">
          <a:xfrm>
            <a:off x="7874984" y="9753600"/>
            <a:ext cx="571578" cy="571506"/>
          </a:xfrm>
          <a:prstGeom prst="rect">
            <a:avLst/>
          </a:prstGeom>
        </p:spPr>
      </p:pic>
      <p:sp>
        <p:nvSpPr>
          <p:cNvPr id="40" name="TextBox 39"/>
          <p:cNvSpPr txBox="1"/>
          <p:nvPr/>
        </p:nvSpPr>
        <p:spPr bwMode="auto">
          <a:xfrm>
            <a:off x="16294109" y="12437153"/>
            <a:ext cx="7687209" cy="1015663"/>
          </a:xfrm>
          <a:prstGeom prst="rect">
            <a:avLst/>
          </a:prstGeom>
          <a:noFill/>
          <a:ln>
            <a:solidFill>
              <a:schemeClr val="bg1"/>
            </a:solidFill>
          </a:ln>
        </p:spPr>
        <p:txBody>
          <a:bodyPr wrap="square" rtlCol="0">
            <a:spAutoFit/>
          </a:bodyPr>
          <a:lstStyle/>
          <a:p>
            <a:pPr>
              <a:defRPr/>
            </a:pPr>
            <a:r>
              <a:rPr lang="en-US" sz="1800">
                <a:solidFill>
                  <a:schemeClr val="bg1"/>
                </a:solidFill>
                <a:latin typeface="Suisse Intl"/>
              </a:rPr>
              <a:t>†</a:t>
            </a:r>
            <a:r>
              <a:rPr lang="en-US" sz="2000">
                <a:solidFill>
                  <a:schemeClr val="bg1"/>
                </a:solidFill>
                <a:latin typeface="Suisse Intl"/>
              </a:rPr>
              <a:t>These statements have not been evaluated by the Food and Drug Administration. This product is not intended to diagnose, treat, cure, or prevent any disease.</a:t>
            </a:r>
            <a:endParaRPr lang="en-US">
              <a:latin typeface="Suisse Intl"/>
            </a:endParaRPr>
          </a:p>
        </p:txBody>
      </p:sp>
      <p:sp>
        <p:nvSpPr>
          <p:cNvPr id="43" name="TextBox 42"/>
          <p:cNvSpPr txBox="1"/>
          <p:nvPr/>
        </p:nvSpPr>
        <p:spPr bwMode="auto">
          <a:xfrm>
            <a:off x="1650380" y="13083484"/>
            <a:ext cx="7417420" cy="369332"/>
          </a:xfrm>
          <a:prstGeom prst="rect">
            <a:avLst/>
          </a:prstGeom>
          <a:noFill/>
          <a:ln>
            <a:solidFill>
              <a:schemeClr val="bg1"/>
            </a:solidFill>
          </a:ln>
        </p:spPr>
        <p:txBody>
          <a:bodyPr wrap="square" rtlCol="0">
            <a:spAutoFit/>
          </a:bodyPr>
          <a:lstStyle/>
          <a:p>
            <a:pPr>
              <a:defRPr/>
            </a:pPr>
            <a:r>
              <a:rPr lang="en-US">
                <a:solidFill>
                  <a:schemeClr val="bg1"/>
                </a:solidFill>
                <a:latin typeface="Suisse Intl"/>
              </a:rPr>
              <a:t>*Based on studies of inulin’s properties.  Individual results may vary.  </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Slide 19">
    <p:bg>
      <p:bgPr shadeToTitle="0">
        <a:solidFill>
          <a:srgbClr val="57AC8F"/>
        </a:solidFill>
      </p:bgPr>
    </p:bg>
    <p:spTree>
      <p:nvGrpSpPr>
        <p:cNvPr id="1" name=""/>
        <p:cNvGrpSpPr/>
        <p:nvPr/>
      </p:nvGrpSpPr>
      <p:grpSpPr bwMode="auto">
        <a:xfrm>
          <a:off x="0" y="0"/>
          <a:ext cx="0" cy="0"/>
          <a:chOff x="0" y="0"/>
          <a:chExt cx="0" cy="0"/>
        </a:xfrm>
      </p:grpSpPr>
      <p:pic>
        <p:nvPicPr>
          <p:cNvPr id="34" name="Picture 33"/>
          <p:cNvPicPr>
            <a:picLocks noChangeAspect="1"/>
          </p:cNvPicPr>
          <p:nvPr/>
        </p:nvPicPr>
        <p:blipFill>
          <a:blip r:embed="rId3"/>
          <a:stretch/>
        </p:blipFill>
        <p:spPr bwMode="auto">
          <a:xfrm>
            <a:off x="0" y="-106106"/>
            <a:ext cx="24380951" cy="13714285"/>
          </a:xfrm>
          <a:prstGeom prst="rect">
            <a:avLst/>
          </a:prstGeom>
        </p:spPr>
      </p:pic>
      <p:pic>
        <p:nvPicPr>
          <p:cNvPr id="2" name="Image 0" descr=" "/>
          <p:cNvPicPr>
            <a:picLocks noChangeAspect="1"/>
          </p:cNvPicPr>
          <p:nvPr/>
        </p:nvPicPr>
        <p:blipFill>
          <a:blip r:embed="rId4"/>
          <a:stretch/>
        </p:blipFill>
        <p:spPr bwMode="auto">
          <a:xfrm>
            <a:off x="23142367" y="891425"/>
            <a:ext cx="215853" cy="289256"/>
          </a:xfrm>
          <a:prstGeom prst="rect">
            <a:avLst/>
          </a:prstGeom>
        </p:spPr>
      </p:pic>
      <p:pic>
        <p:nvPicPr>
          <p:cNvPr id="3" name="Image 1" descr=" "/>
          <p:cNvPicPr>
            <a:picLocks noChangeAspect="1"/>
          </p:cNvPicPr>
          <p:nvPr/>
        </p:nvPicPr>
        <p:blipFill>
          <a:blip r:embed="rId5">
            <a:extLst>
              <a:ext uri="{96DAC541-7B7A-43D3-8B79-37D633B846F1}">
                <asvg:svgBlip xmlns:asvg="http://schemas.microsoft.com/office/drawing/2016/SVG/main" r:embed="rId6"/>
              </a:ext>
            </a:extLst>
          </a:blip>
          <a:stretch/>
        </p:blipFill>
        <p:spPr bwMode="auto">
          <a:xfrm>
            <a:off x="22837727" y="891360"/>
            <a:ext cx="43792" cy="283976"/>
          </a:xfrm>
          <a:prstGeom prst="rect">
            <a:avLst/>
          </a:prstGeom>
        </p:spPr>
      </p:pic>
      <p:pic>
        <p:nvPicPr>
          <p:cNvPr id="4" name="Image 2" descr=" "/>
          <p:cNvPicPr>
            <a:picLocks noChangeAspect="1"/>
          </p:cNvPicPr>
          <p:nvPr/>
        </p:nvPicPr>
        <p:blipFill>
          <a:blip r:embed="rId7"/>
          <a:stretch/>
        </p:blipFill>
        <p:spPr bwMode="auto">
          <a:xfrm>
            <a:off x="22919767" y="972502"/>
            <a:ext cx="184582" cy="208111"/>
          </a:xfrm>
          <a:prstGeom prst="rect">
            <a:avLst/>
          </a:prstGeom>
        </p:spPr>
      </p:pic>
      <p:pic>
        <p:nvPicPr>
          <p:cNvPr id="5" name="Image 3" descr=" "/>
          <p:cNvPicPr>
            <a:picLocks noChangeAspect="1"/>
          </p:cNvPicPr>
          <p:nvPr/>
        </p:nvPicPr>
        <p:blipFill>
          <a:blip r:embed="rId8"/>
          <a:stretch/>
        </p:blipFill>
        <p:spPr bwMode="auto">
          <a:xfrm>
            <a:off x="22611846" y="967225"/>
            <a:ext cx="198251" cy="213457"/>
          </a:xfrm>
          <a:prstGeom prst="rect">
            <a:avLst/>
          </a:prstGeom>
        </p:spPr>
      </p:pic>
      <p:pic>
        <p:nvPicPr>
          <p:cNvPr id="6" name="Image 4" descr=" "/>
          <p:cNvPicPr>
            <a:picLocks noChangeAspect="1"/>
          </p:cNvPicPr>
          <p:nvPr/>
        </p:nvPicPr>
        <p:blipFill>
          <a:blip r:embed="rId9"/>
          <a:stretch/>
        </p:blipFill>
        <p:spPr bwMode="auto">
          <a:xfrm>
            <a:off x="22538080" y="891360"/>
            <a:ext cx="43792" cy="283976"/>
          </a:xfrm>
          <a:prstGeom prst="rect">
            <a:avLst/>
          </a:prstGeom>
        </p:spPr>
      </p:pic>
      <p:pic>
        <p:nvPicPr>
          <p:cNvPr id="7" name="Image 5" descr=" "/>
          <p:cNvPicPr>
            <a:picLocks noChangeAspect="1"/>
          </p:cNvPicPr>
          <p:nvPr/>
        </p:nvPicPr>
        <p:blipFill>
          <a:blip r:embed="rId10"/>
          <a:stretch/>
        </p:blipFill>
        <p:spPr bwMode="auto">
          <a:xfrm>
            <a:off x="22284123" y="967156"/>
            <a:ext cx="215853" cy="213457"/>
          </a:xfrm>
          <a:prstGeom prst="rect">
            <a:avLst/>
          </a:prstGeom>
        </p:spPr>
      </p:pic>
      <p:pic>
        <p:nvPicPr>
          <p:cNvPr id="8" name="Image 6" descr=" "/>
          <p:cNvPicPr>
            <a:picLocks noChangeAspect="1"/>
          </p:cNvPicPr>
          <p:nvPr/>
        </p:nvPicPr>
        <p:blipFill>
          <a:blip r:embed="rId11"/>
          <a:stretch/>
        </p:blipFill>
        <p:spPr bwMode="auto">
          <a:xfrm>
            <a:off x="21924297" y="967225"/>
            <a:ext cx="214296" cy="213457"/>
          </a:xfrm>
          <a:prstGeom prst="rect">
            <a:avLst/>
          </a:prstGeom>
        </p:spPr>
      </p:pic>
      <p:pic>
        <p:nvPicPr>
          <p:cNvPr id="9" name="Image 7" descr=" "/>
          <p:cNvPicPr>
            <a:picLocks noChangeAspect="1"/>
          </p:cNvPicPr>
          <p:nvPr/>
        </p:nvPicPr>
        <p:blipFill>
          <a:blip r:embed="rId12"/>
          <a:stretch/>
        </p:blipFill>
        <p:spPr bwMode="auto">
          <a:xfrm>
            <a:off x="22168574" y="967767"/>
            <a:ext cx="104031" cy="207569"/>
          </a:xfrm>
          <a:prstGeom prst="rect">
            <a:avLst/>
          </a:prstGeom>
        </p:spPr>
      </p:pic>
      <p:pic>
        <p:nvPicPr>
          <p:cNvPr id="10" name="Image 8" descr=" "/>
          <p:cNvPicPr>
            <a:picLocks noChangeAspect="1"/>
          </p:cNvPicPr>
          <p:nvPr/>
        </p:nvPicPr>
        <p:blipFill>
          <a:blip r:embed="rId13"/>
          <a:stretch/>
        </p:blipFill>
        <p:spPr bwMode="auto">
          <a:xfrm>
            <a:off x="21707013" y="967225"/>
            <a:ext cx="198251" cy="213457"/>
          </a:xfrm>
          <a:prstGeom prst="rect">
            <a:avLst/>
          </a:prstGeom>
        </p:spPr>
      </p:pic>
      <p:sp>
        <p:nvSpPr>
          <p:cNvPr id="11" name="Text 0"/>
          <p:cNvSpPr/>
          <p:nvPr/>
        </p:nvSpPr>
        <p:spPr bwMode="auto">
          <a:xfrm>
            <a:off x="1524191" y="3022600"/>
            <a:ext cx="9170546" cy="2489200"/>
          </a:xfrm>
          <a:prstGeom prst="rect">
            <a:avLst/>
          </a:prstGeom>
          <a:noFill/>
          <a:ln/>
        </p:spPr>
        <p:txBody>
          <a:bodyPr wrap="square" lIns="0" tIns="0" rIns="0" bIns="0" rtlCol="0" anchor="t"/>
          <a:lstStyle/>
          <a:p>
            <a:pPr marL="0" indent="0" algn="l">
              <a:lnSpc>
                <a:spcPts val="8640"/>
              </a:lnSpc>
              <a:buNone/>
              <a:defRPr/>
            </a:pPr>
            <a:r>
              <a:rPr lang="en-US" sz="7200">
                <a:solidFill>
                  <a:srgbClr val="FFFFFF">
                    <a:alpha val="100000"/>
                  </a:srgbClr>
                </a:solidFill>
                <a:latin typeface="Suisse Int'l Light"/>
                <a:ea typeface="Suisse Int'l Light"/>
                <a:cs typeface="Suisse Int'l Light"/>
              </a:rPr>
              <a:t>Quattrobiotic Formula </a:t>
            </a:r>
            <a:endParaRPr lang="en-US" sz="7200"/>
          </a:p>
          <a:p>
            <a:pPr marL="0" indent="0" algn="l">
              <a:lnSpc>
                <a:spcPts val="8640"/>
              </a:lnSpc>
              <a:buNone/>
              <a:defRPr/>
            </a:pPr>
            <a:r>
              <a:rPr lang="en-US" sz="7200">
                <a:solidFill>
                  <a:srgbClr val="FFFFFF">
                    <a:alpha val="100000"/>
                  </a:srgbClr>
                </a:solidFill>
                <a:latin typeface="Suisse Int'l Light"/>
                <a:ea typeface="Suisse Int'l Light"/>
                <a:cs typeface="Suisse Int'l Light"/>
              </a:rPr>
              <a:t>Helps:</a:t>
            </a:r>
            <a:endParaRPr lang="en-US" sz="7200"/>
          </a:p>
        </p:txBody>
      </p:sp>
      <p:sp>
        <p:nvSpPr>
          <p:cNvPr id="12" name="Shape 1"/>
          <p:cNvSpPr/>
          <p:nvPr/>
        </p:nvSpPr>
        <p:spPr bwMode="auto">
          <a:xfrm>
            <a:off x="1397175" y="6235700"/>
            <a:ext cx="10415301" cy="4521200"/>
          </a:xfrm>
          <a:prstGeom prst="rect">
            <a:avLst/>
          </a:prstGeom>
          <a:noFill/>
          <a:ln/>
        </p:spPr>
        <p:txBody>
          <a:bodyPr/>
          <a:lstStyle/>
          <a:p>
            <a:pPr>
              <a:defRPr/>
            </a:pPr>
            <a:endParaRPr lang="en-US"/>
          </a:p>
        </p:txBody>
      </p:sp>
      <p:sp>
        <p:nvSpPr>
          <p:cNvPr id="13" name="Shape 2"/>
          <p:cNvSpPr/>
          <p:nvPr/>
        </p:nvSpPr>
        <p:spPr bwMode="auto">
          <a:xfrm>
            <a:off x="1397175" y="6299200"/>
            <a:ext cx="1054232" cy="1054100"/>
          </a:xfrm>
          <a:prstGeom prst="ellipse">
            <a:avLst/>
          </a:prstGeom>
          <a:noFill/>
          <a:ln w="25400">
            <a:solidFill>
              <a:srgbClr val="FFFFFF"/>
            </a:solidFill>
            <a:prstDash val="solid"/>
          </a:ln>
        </p:spPr>
        <p:txBody>
          <a:bodyPr/>
          <a:lstStyle/>
          <a:p>
            <a:pPr>
              <a:defRPr/>
            </a:pPr>
            <a:endParaRPr lang="en-US"/>
          </a:p>
        </p:txBody>
      </p:sp>
      <p:pic>
        <p:nvPicPr>
          <p:cNvPr id="14" name="Image 9" descr=" "/>
          <p:cNvPicPr>
            <a:picLocks noChangeAspect="1"/>
          </p:cNvPicPr>
          <p:nvPr/>
        </p:nvPicPr>
        <p:blipFill>
          <a:blip r:embed="rId14"/>
          <a:stretch/>
        </p:blipFill>
        <p:spPr bwMode="auto">
          <a:xfrm>
            <a:off x="1924290" y="6826250"/>
            <a:ext cx="0" cy="0"/>
          </a:xfrm>
          <a:prstGeom prst="rect">
            <a:avLst/>
          </a:prstGeom>
        </p:spPr>
      </p:pic>
      <p:pic>
        <p:nvPicPr>
          <p:cNvPr id="15" name="Image 10" descr=" "/>
          <p:cNvPicPr>
            <a:picLocks noChangeAspect="1"/>
          </p:cNvPicPr>
          <p:nvPr/>
        </p:nvPicPr>
        <p:blipFill>
          <a:blip r:embed="rId15">
            <a:extLst>
              <a:ext uri="{96DAC541-7B7A-43D3-8B79-37D633B846F1}">
                <asvg:svgBlip xmlns:asvg="http://schemas.microsoft.com/office/drawing/2016/SVG/main" r:embed="rId16"/>
              </a:ext>
            </a:extLst>
          </a:blip>
          <a:stretch/>
        </p:blipFill>
        <p:spPr bwMode="auto">
          <a:xfrm>
            <a:off x="1860789" y="6860301"/>
            <a:ext cx="366256" cy="175214"/>
          </a:xfrm>
          <a:prstGeom prst="rect">
            <a:avLst/>
          </a:prstGeom>
        </p:spPr>
      </p:pic>
      <p:pic>
        <p:nvPicPr>
          <p:cNvPr id="16" name="Image 11" descr=" "/>
          <p:cNvPicPr>
            <a:picLocks noChangeAspect="1"/>
          </p:cNvPicPr>
          <p:nvPr/>
        </p:nvPicPr>
        <p:blipFill>
          <a:blip r:embed="rId17">
            <a:extLst>
              <a:ext uri="{96DAC541-7B7A-43D3-8B79-37D633B846F1}">
                <asvg:svgBlip xmlns:asvg="http://schemas.microsoft.com/office/drawing/2016/SVG/main" r:embed="rId18"/>
              </a:ext>
            </a:extLst>
          </a:blip>
          <a:stretch/>
        </p:blipFill>
        <p:spPr bwMode="auto">
          <a:xfrm>
            <a:off x="1553160" y="6476231"/>
            <a:ext cx="775287" cy="628917"/>
          </a:xfrm>
          <a:prstGeom prst="rect">
            <a:avLst/>
          </a:prstGeom>
        </p:spPr>
      </p:pic>
      <p:sp>
        <p:nvSpPr>
          <p:cNvPr id="17" name="Text 3"/>
          <p:cNvSpPr/>
          <p:nvPr/>
        </p:nvSpPr>
        <p:spPr bwMode="auto">
          <a:xfrm>
            <a:off x="2845156" y="6464300"/>
            <a:ext cx="9123974" cy="1274233"/>
          </a:xfrm>
          <a:prstGeom prst="rect">
            <a:avLst/>
          </a:prstGeom>
          <a:noFill/>
          <a:ln/>
        </p:spPr>
        <p:txBody>
          <a:bodyPr wrap="square" lIns="0" tIns="0" rIns="0" bIns="0" rtlCol="0" anchor="t"/>
          <a:lstStyle/>
          <a:p>
            <a:pPr marL="0" indent="0" algn="l">
              <a:lnSpc>
                <a:spcPts val="4440"/>
              </a:lnSpc>
              <a:buNone/>
              <a:defRPr/>
            </a:pPr>
            <a:r>
              <a:rPr lang="en-US" sz="3700">
                <a:solidFill>
                  <a:srgbClr val="FFFFFF">
                    <a:alpha val="100000"/>
                  </a:srgbClr>
                </a:solidFill>
                <a:latin typeface="Suisse Int'l Light"/>
                <a:ea typeface="Suisse Int'l Light"/>
                <a:cs typeface="Suisse Int'l Light"/>
              </a:rPr>
              <a:t>Aids digestion and nutrient absorption</a:t>
            </a:r>
            <a:r>
              <a:rPr lang="en-US" sz="4000">
                <a:solidFill>
                  <a:schemeClr val="bg1"/>
                </a:solidFill>
              </a:rPr>
              <a:t>†</a:t>
            </a:r>
            <a:endParaRPr lang="en-US" sz="3700">
              <a:solidFill>
                <a:schemeClr val="bg1"/>
              </a:solidFill>
            </a:endParaRPr>
          </a:p>
        </p:txBody>
      </p:sp>
      <p:sp>
        <p:nvSpPr>
          <p:cNvPr id="18" name="Shape 4"/>
          <p:cNvSpPr/>
          <p:nvPr/>
        </p:nvSpPr>
        <p:spPr bwMode="auto">
          <a:xfrm>
            <a:off x="1397175" y="7937500"/>
            <a:ext cx="10415301" cy="1117600"/>
          </a:xfrm>
          <a:prstGeom prst="rect">
            <a:avLst/>
          </a:prstGeom>
          <a:noFill/>
          <a:ln/>
        </p:spPr>
        <p:txBody>
          <a:bodyPr/>
          <a:lstStyle/>
          <a:p>
            <a:pPr>
              <a:defRPr/>
            </a:pPr>
            <a:endParaRPr lang="en-US"/>
          </a:p>
        </p:txBody>
      </p:sp>
      <p:sp>
        <p:nvSpPr>
          <p:cNvPr id="19" name="Shape 5"/>
          <p:cNvSpPr/>
          <p:nvPr/>
        </p:nvSpPr>
        <p:spPr bwMode="auto">
          <a:xfrm>
            <a:off x="1397175" y="7969250"/>
            <a:ext cx="1054232" cy="1054100"/>
          </a:xfrm>
          <a:prstGeom prst="ellipse">
            <a:avLst/>
          </a:prstGeom>
          <a:noFill/>
          <a:ln w="25400">
            <a:solidFill>
              <a:srgbClr val="FFFFFF"/>
            </a:solidFill>
            <a:prstDash val="solid"/>
          </a:ln>
        </p:spPr>
        <p:txBody>
          <a:bodyPr/>
          <a:lstStyle/>
          <a:p>
            <a:pPr>
              <a:defRPr/>
            </a:pPr>
            <a:endParaRPr lang="en-US"/>
          </a:p>
        </p:txBody>
      </p:sp>
      <p:pic>
        <p:nvPicPr>
          <p:cNvPr id="20" name="Image 12" descr=" "/>
          <p:cNvPicPr>
            <a:picLocks noChangeAspect="1"/>
          </p:cNvPicPr>
          <p:nvPr/>
        </p:nvPicPr>
        <p:blipFill>
          <a:blip r:embed="rId19">
            <a:extLst>
              <a:ext uri="{96DAC541-7B7A-43D3-8B79-37D633B846F1}">
                <asvg:svgBlip xmlns:asvg="http://schemas.microsoft.com/office/drawing/2016/SVG/main" r:embed="rId20"/>
              </a:ext>
            </a:extLst>
          </a:blip>
          <a:stretch/>
        </p:blipFill>
        <p:spPr bwMode="auto">
          <a:xfrm>
            <a:off x="1534058" y="8011982"/>
            <a:ext cx="823947" cy="997756"/>
          </a:xfrm>
          <a:prstGeom prst="rect">
            <a:avLst/>
          </a:prstGeom>
        </p:spPr>
      </p:pic>
      <p:sp>
        <p:nvSpPr>
          <p:cNvPr id="21" name="Text 6"/>
          <p:cNvSpPr/>
          <p:nvPr/>
        </p:nvSpPr>
        <p:spPr bwMode="auto">
          <a:xfrm>
            <a:off x="2845156" y="8216900"/>
            <a:ext cx="9123974" cy="1274233"/>
          </a:xfrm>
          <a:prstGeom prst="rect">
            <a:avLst/>
          </a:prstGeom>
          <a:noFill/>
          <a:ln/>
        </p:spPr>
        <p:txBody>
          <a:bodyPr wrap="square" lIns="0" tIns="0" rIns="0" bIns="0" rtlCol="0" anchor="t"/>
          <a:lstStyle/>
          <a:p>
            <a:pPr marL="0" indent="0" algn="l">
              <a:lnSpc>
                <a:spcPts val="4440"/>
              </a:lnSpc>
              <a:buNone/>
              <a:defRPr/>
            </a:pPr>
            <a:r>
              <a:rPr lang="en-US" sz="3700">
                <a:solidFill>
                  <a:srgbClr val="FFFFFF">
                    <a:alpha val="100000"/>
                  </a:srgbClr>
                </a:solidFill>
                <a:latin typeface="Suisse Int'l Light"/>
                <a:ea typeface="Suisse Int'l Light"/>
                <a:cs typeface="Suisse Int'l Light"/>
              </a:rPr>
              <a:t>Support balanced intestinal function</a:t>
            </a:r>
            <a:r>
              <a:rPr lang="en-US" sz="3600">
                <a:solidFill>
                  <a:schemeClr val="bg1"/>
                </a:solidFill>
              </a:rPr>
              <a:t>†</a:t>
            </a:r>
            <a:endParaRPr lang="en-US" sz="3700"/>
          </a:p>
        </p:txBody>
      </p:sp>
      <p:sp>
        <p:nvSpPr>
          <p:cNvPr id="22" name="Shape 7"/>
          <p:cNvSpPr/>
          <p:nvPr/>
        </p:nvSpPr>
        <p:spPr bwMode="auto">
          <a:xfrm>
            <a:off x="1397175" y="9639300"/>
            <a:ext cx="10415301" cy="1117600"/>
          </a:xfrm>
          <a:prstGeom prst="rect">
            <a:avLst/>
          </a:prstGeom>
          <a:noFill/>
          <a:ln/>
        </p:spPr>
        <p:txBody>
          <a:bodyPr/>
          <a:lstStyle/>
          <a:p>
            <a:pPr>
              <a:defRPr/>
            </a:pPr>
            <a:endParaRPr lang="en-US"/>
          </a:p>
        </p:txBody>
      </p:sp>
      <p:pic>
        <p:nvPicPr>
          <p:cNvPr id="23" name="Image 13" descr=" "/>
          <p:cNvPicPr>
            <a:picLocks noChangeAspect="1"/>
          </p:cNvPicPr>
          <p:nvPr/>
        </p:nvPicPr>
        <p:blipFill>
          <a:blip r:embed="rId21">
            <a:extLst>
              <a:ext uri="{96DAC541-7B7A-43D3-8B79-37D633B846F1}">
                <asvg:svgBlip xmlns:asvg="http://schemas.microsoft.com/office/drawing/2016/SVG/main" r:embed="rId22"/>
              </a:ext>
            </a:extLst>
          </a:blip>
          <a:stretch/>
        </p:blipFill>
        <p:spPr bwMode="auto">
          <a:xfrm>
            <a:off x="1771611" y="9709981"/>
            <a:ext cx="433404" cy="300837"/>
          </a:xfrm>
          <a:prstGeom prst="rect">
            <a:avLst/>
          </a:prstGeom>
        </p:spPr>
      </p:pic>
      <p:pic>
        <p:nvPicPr>
          <p:cNvPr id="24" name="Image 14" descr=" "/>
          <p:cNvPicPr>
            <a:picLocks noChangeAspect="1"/>
          </p:cNvPicPr>
          <p:nvPr/>
        </p:nvPicPr>
        <p:blipFill>
          <a:blip r:embed="rId23">
            <a:extLst>
              <a:ext uri="{96DAC541-7B7A-43D3-8B79-37D633B846F1}">
                <asvg:svgBlip xmlns:asvg="http://schemas.microsoft.com/office/drawing/2016/SVG/main" r:embed="rId24"/>
              </a:ext>
            </a:extLst>
          </a:blip>
          <a:stretch/>
        </p:blipFill>
        <p:spPr bwMode="auto">
          <a:xfrm>
            <a:off x="1618584" y="10079341"/>
            <a:ext cx="314978" cy="409897"/>
          </a:xfrm>
          <a:prstGeom prst="rect">
            <a:avLst/>
          </a:prstGeom>
        </p:spPr>
      </p:pic>
      <p:pic>
        <p:nvPicPr>
          <p:cNvPr id="25" name="Image 15" descr=" "/>
          <p:cNvPicPr>
            <a:picLocks noChangeAspect="1"/>
          </p:cNvPicPr>
          <p:nvPr/>
        </p:nvPicPr>
        <p:blipFill>
          <a:blip r:embed="rId25">
            <a:extLst>
              <a:ext uri="{96DAC541-7B7A-43D3-8B79-37D633B846F1}">
                <asvg:svgBlip xmlns:asvg="http://schemas.microsoft.com/office/drawing/2016/SVG/main" r:embed="rId26"/>
              </a:ext>
            </a:extLst>
          </a:blip>
          <a:stretch/>
        </p:blipFill>
        <p:spPr bwMode="auto">
          <a:xfrm>
            <a:off x="2182273" y="10039691"/>
            <a:ext cx="119214" cy="75481"/>
          </a:xfrm>
          <a:prstGeom prst="rect">
            <a:avLst/>
          </a:prstGeom>
        </p:spPr>
      </p:pic>
      <p:sp>
        <p:nvSpPr>
          <p:cNvPr id="26" name="Shape 8"/>
          <p:cNvSpPr/>
          <p:nvPr/>
        </p:nvSpPr>
        <p:spPr bwMode="auto">
          <a:xfrm>
            <a:off x="1496902" y="10052391"/>
            <a:ext cx="101254" cy="101241"/>
          </a:xfrm>
          <a:prstGeom prst="ellipse">
            <a:avLst/>
          </a:prstGeom>
          <a:noFill/>
          <a:ln w="25400">
            <a:solidFill>
              <a:srgbClr val="FFFFFF"/>
            </a:solidFill>
            <a:prstDash val="solid"/>
          </a:ln>
        </p:spPr>
        <p:txBody>
          <a:bodyPr/>
          <a:lstStyle/>
          <a:p>
            <a:pPr>
              <a:defRPr/>
            </a:pPr>
            <a:endParaRPr lang="en-US"/>
          </a:p>
        </p:txBody>
      </p:sp>
      <p:sp>
        <p:nvSpPr>
          <p:cNvPr id="27" name="Shape 9"/>
          <p:cNvSpPr/>
          <p:nvPr/>
        </p:nvSpPr>
        <p:spPr bwMode="auto">
          <a:xfrm>
            <a:off x="1639361" y="9966927"/>
            <a:ext cx="41693" cy="41688"/>
          </a:xfrm>
          <a:prstGeom prst="ellipse">
            <a:avLst/>
          </a:prstGeom>
          <a:solidFill>
            <a:srgbClr val="FFFFFF">
              <a:alpha val="100000"/>
            </a:srgbClr>
          </a:solidFill>
          <a:ln/>
        </p:spPr>
        <p:txBody>
          <a:bodyPr/>
          <a:lstStyle/>
          <a:p>
            <a:pPr>
              <a:defRPr/>
            </a:pPr>
            <a:endParaRPr lang="en-US"/>
          </a:p>
        </p:txBody>
      </p:sp>
      <p:sp>
        <p:nvSpPr>
          <p:cNvPr id="28" name="Shape 10"/>
          <p:cNvSpPr/>
          <p:nvPr/>
        </p:nvSpPr>
        <p:spPr bwMode="auto">
          <a:xfrm>
            <a:off x="1952782" y="10536709"/>
            <a:ext cx="41693" cy="41688"/>
          </a:xfrm>
          <a:prstGeom prst="ellipse">
            <a:avLst/>
          </a:prstGeom>
          <a:solidFill>
            <a:srgbClr val="FFFFFF">
              <a:alpha val="100000"/>
            </a:srgbClr>
          </a:solidFill>
          <a:ln/>
        </p:spPr>
        <p:txBody>
          <a:bodyPr/>
          <a:lstStyle/>
          <a:p>
            <a:pPr>
              <a:defRPr/>
            </a:pPr>
            <a:endParaRPr lang="en-US"/>
          </a:p>
        </p:txBody>
      </p:sp>
      <p:sp>
        <p:nvSpPr>
          <p:cNvPr id="29" name="Shape 11"/>
          <p:cNvSpPr/>
          <p:nvPr/>
        </p:nvSpPr>
        <p:spPr bwMode="auto">
          <a:xfrm>
            <a:off x="2062520" y="10250574"/>
            <a:ext cx="169749" cy="169728"/>
          </a:xfrm>
          <a:prstGeom prst="ellipse">
            <a:avLst/>
          </a:prstGeom>
          <a:noFill/>
          <a:ln w="25400">
            <a:solidFill>
              <a:srgbClr val="FFFFFF"/>
            </a:solidFill>
            <a:prstDash val="solid"/>
          </a:ln>
        </p:spPr>
        <p:txBody>
          <a:bodyPr/>
          <a:lstStyle/>
          <a:p>
            <a:pPr>
              <a:defRPr/>
            </a:pPr>
            <a:endParaRPr lang="en-US"/>
          </a:p>
        </p:txBody>
      </p:sp>
      <p:pic>
        <p:nvPicPr>
          <p:cNvPr id="30" name="Image 16" descr=" "/>
          <p:cNvPicPr>
            <a:picLocks noChangeAspect="1"/>
          </p:cNvPicPr>
          <p:nvPr/>
        </p:nvPicPr>
        <p:blipFill>
          <a:blip r:embed="rId27">
            <a:extLst>
              <a:ext uri="{96DAC541-7B7A-43D3-8B79-37D633B846F1}">
                <asvg:svgBlip xmlns:asvg="http://schemas.microsoft.com/office/drawing/2016/SVG/main" r:embed="rId28"/>
              </a:ext>
            </a:extLst>
          </a:blip>
          <a:stretch/>
        </p:blipFill>
        <p:spPr bwMode="auto">
          <a:xfrm>
            <a:off x="1982818" y="10167894"/>
            <a:ext cx="333634" cy="339545"/>
          </a:xfrm>
          <a:prstGeom prst="rect">
            <a:avLst/>
          </a:prstGeom>
        </p:spPr>
      </p:pic>
      <p:sp>
        <p:nvSpPr>
          <p:cNvPr id="31" name="Shape 12"/>
          <p:cNvSpPr/>
          <p:nvPr/>
        </p:nvSpPr>
        <p:spPr bwMode="auto">
          <a:xfrm>
            <a:off x="1397175" y="9639300"/>
            <a:ext cx="1054232" cy="1054100"/>
          </a:xfrm>
          <a:prstGeom prst="ellipse">
            <a:avLst/>
          </a:prstGeom>
          <a:noFill/>
          <a:ln w="25400">
            <a:solidFill>
              <a:srgbClr val="FFFFFF"/>
            </a:solidFill>
            <a:prstDash val="solid"/>
          </a:ln>
        </p:spPr>
        <p:txBody>
          <a:bodyPr/>
          <a:lstStyle/>
          <a:p>
            <a:pPr>
              <a:defRPr/>
            </a:pPr>
            <a:endParaRPr lang="en-US"/>
          </a:p>
        </p:txBody>
      </p:sp>
      <p:sp>
        <p:nvSpPr>
          <p:cNvPr id="32" name="Text 13"/>
          <p:cNvSpPr/>
          <p:nvPr/>
        </p:nvSpPr>
        <p:spPr bwMode="auto">
          <a:xfrm>
            <a:off x="2845156" y="9842500"/>
            <a:ext cx="8707507" cy="939096"/>
          </a:xfrm>
          <a:prstGeom prst="rect">
            <a:avLst/>
          </a:prstGeom>
          <a:noFill/>
          <a:ln/>
        </p:spPr>
        <p:txBody>
          <a:bodyPr wrap="square" lIns="0" tIns="0" rIns="0" bIns="0" rtlCol="0" anchor="t"/>
          <a:lstStyle/>
          <a:p>
            <a:pPr marL="0" indent="0" algn="l">
              <a:lnSpc>
                <a:spcPts val="4440"/>
              </a:lnSpc>
              <a:buNone/>
              <a:defRPr/>
            </a:pPr>
            <a:r>
              <a:rPr lang="en-US" sz="3700">
                <a:solidFill>
                  <a:srgbClr val="FFFFFF">
                    <a:alpha val="100000"/>
                  </a:srgbClr>
                </a:solidFill>
                <a:latin typeface="Suisse Int'l Light"/>
                <a:ea typeface="Suisse Int'l Light"/>
                <a:cs typeface="Suisse Int'l Light"/>
              </a:rPr>
              <a:t>Support a healthy immune response</a:t>
            </a:r>
            <a:r>
              <a:rPr lang="en-US" sz="3600">
                <a:solidFill>
                  <a:schemeClr val="bg1"/>
                </a:solidFill>
              </a:rPr>
              <a:t>†</a:t>
            </a:r>
            <a:endParaRPr lang="en-US" sz="3700"/>
          </a:p>
        </p:txBody>
      </p:sp>
      <p:sp>
        <p:nvSpPr>
          <p:cNvPr id="44" name="TextBox 43"/>
          <p:cNvSpPr txBox="1"/>
          <p:nvPr/>
        </p:nvSpPr>
        <p:spPr bwMode="auto">
          <a:xfrm>
            <a:off x="842346" y="11997035"/>
            <a:ext cx="6564796" cy="923330"/>
          </a:xfrm>
          <a:prstGeom prst="rect">
            <a:avLst/>
          </a:prstGeom>
          <a:noFill/>
          <a:ln>
            <a:solidFill>
              <a:schemeClr val="bg1"/>
            </a:solidFill>
          </a:ln>
        </p:spPr>
        <p:txBody>
          <a:bodyPr wrap="square" rtlCol="0">
            <a:spAutoFit/>
          </a:bodyPr>
          <a:lstStyle/>
          <a:p>
            <a:pPr>
              <a:defRPr/>
            </a:pPr>
            <a:r>
              <a:rPr lang="en-US" sz="1800">
                <a:solidFill>
                  <a:schemeClr val="bg1"/>
                </a:solidFill>
                <a:latin typeface="Suisse Intl"/>
              </a:rPr>
              <a:t>†</a:t>
            </a:r>
            <a:r>
              <a:rPr lang="en-US">
                <a:solidFill>
                  <a:schemeClr val="bg1"/>
                </a:solidFill>
                <a:latin typeface="Suisse Intl"/>
              </a:rPr>
              <a:t>These  statements have not been evaluated by the Food and Drug Administration. This product is not intended to diagnose, treat, cure, or prevent any disease.</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Slide 2">
    <p:bg>
      <p:bgPr shadeToTitle="0">
        <a:solidFill>
          <a:srgbClr val="90DDBA"/>
        </a:solidFill>
      </p:bgPr>
    </p:bg>
    <p:spTree>
      <p:nvGrpSpPr>
        <p:cNvPr id="1" name=""/>
        <p:cNvGrpSpPr/>
        <p:nvPr/>
      </p:nvGrpSpPr>
      <p:grpSpPr bwMode="auto">
        <a:xfrm>
          <a:off x="0" y="0"/>
          <a:ext cx="0" cy="0"/>
          <a:chOff x="0" y="0"/>
          <a:chExt cx="0" cy="0"/>
        </a:xfrm>
      </p:grpSpPr>
      <p:pic>
        <p:nvPicPr>
          <p:cNvPr id="53" name="Picture 52"/>
          <p:cNvPicPr>
            <a:picLocks noChangeAspect="1"/>
          </p:cNvPicPr>
          <p:nvPr/>
        </p:nvPicPr>
        <p:blipFill>
          <a:blip r:embed="rId3"/>
          <a:stretch/>
        </p:blipFill>
        <p:spPr bwMode="auto">
          <a:xfrm>
            <a:off x="3112" y="857"/>
            <a:ext cx="24380951" cy="13714285"/>
          </a:xfrm>
          <a:prstGeom prst="rect">
            <a:avLst/>
          </a:prstGeom>
        </p:spPr>
      </p:pic>
      <p:pic>
        <p:nvPicPr>
          <p:cNvPr id="2" name="Image 0" descr=" "/>
          <p:cNvPicPr>
            <a:picLocks noChangeAspect="1"/>
          </p:cNvPicPr>
          <p:nvPr/>
        </p:nvPicPr>
        <p:blipFill>
          <a:blip r:embed="rId4">
            <a:extLst>
              <a:ext uri="{96DAC541-7B7A-43D3-8B79-37D633B846F1}">
                <asvg:svgBlip xmlns:asvg="http://schemas.microsoft.com/office/drawing/2016/SVG/main" r:embed="rId5"/>
              </a:ext>
            </a:extLst>
          </a:blip>
          <a:stretch/>
        </p:blipFill>
        <p:spPr bwMode="auto">
          <a:xfrm>
            <a:off x="23142367" y="891422"/>
            <a:ext cx="215853" cy="289256"/>
          </a:xfrm>
          <a:prstGeom prst="rect">
            <a:avLst/>
          </a:prstGeom>
        </p:spPr>
      </p:pic>
      <p:pic>
        <p:nvPicPr>
          <p:cNvPr id="3" name="Image 1" descr=" "/>
          <p:cNvPicPr>
            <a:picLocks noChangeAspect="1"/>
          </p:cNvPicPr>
          <p:nvPr/>
        </p:nvPicPr>
        <p:blipFill>
          <a:blip r:embed="rId6">
            <a:extLst>
              <a:ext uri="{96DAC541-7B7A-43D3-8B79-37D633B846F1}">
                <asvg:svgBlip xmlns:asvg="http://schemas.microsoft.com/office/drawing/2016/SVG/main" r:embed="rId7"/>
              </a:ext>
            </a:extLst>
          </a:blip>
          <a:stretch/>
        </p:blipFill>
        <p:spPr bwMode="auto">
          <a:xfrm>
            <a:off x="22837724" y="891355"/>
            <a:ext cx="43792" cy="283978"/>
          </a:xfrm>
          <a:prstGeom prst="rect">
            <a:avLst/>
          </a:prstGeom>
        </p:spPr>
      </p:pic>
      <p:pic>
        <p:nvPicPr>
          <p:cNvPr id="4" name="Image 2" descr=" "/>
          <p:cNvPicPr>
            <a:picLocks noChangeAspect="1"/>
          </p:cNvPicPr>
          <p:nvPr/>
        </p:nvPicPr>
        <p:blipFill>
          <a:blip r:embed="rId8">
            <a:extLst>
              <a:ext uri="{96DAC541-7B7A-43D3-8B79-37D633B846F1}">
                <asvg:svgBlip xmlns:asvg="http://schemas.microsoft.com/office/drawing/2016/SVG/main" r:embed="rId9"/>
              </a:ext>
            </a:extLst>
          </a:blip>
          <a:stretch/>
        </p:blipFill>
        <p:spPr bwMode="auto">
          <a:xfrm>
            <a:off x="22919767" y="972499"/>
            <a:ext cx="184582" cy="208110"/>
          </a:xfrm>
          <a:prstGeom prst="rect">
            <a:avLst/>
          </a:prstGeom>
        </p:spPr>
      </p:pic>
      <p:pic>
        <p:nvPicPr>
          <p:cNvPr id="5" name="Image 3" descr=" "/>
          <p:cNvPicPr>
            <a:picLocks noChangeAspect="1"/>
          </p:cNvPicPr>
          <p:nvPr/>
        </p:nvPicPr>
        <p:blipFill>
          <a:blip r:embed="rId10">
            <a:extLst>
              <a:ext uri="{96DAC541-7B7A-43D3-8B79-37D633B846F1}">
                <asvg:svgBlip xmlns:asvg="http://schemas.microsoft.com/office/drawing/2016/SVG/main" r:embed="rId11"/>
              </a:ext>
            </a:extLst>
          </a:blip>
          <a:stretch/>
        </p:blipFill>
        <p:spPr bwMode="auto">
          <a:xfrm>
            <a:off x="22611846" y="967221"/>
            <a:ext cx="198255" cy="213457"/>
          </a:xfrm>
          <a:prstGeom prst="rect">
            <a:avLst/>
          </a:prstGeom>
        </p:spPr>
      </p:pic>
      <p:pic>
        <p:nvPicPr>
          <p:cNvPr id="6" name="Image 4" descr=" "/>
          <p:cNvPicPr>
            <a:picLocks noChangeAspect="1"/>
          </p:cNvPicPr>
          <p:nvPr/>
        </p:nvPicPr>
        <p:blipFill>
          <a:blip r:embed="rId12">
            <a:extLst>
              <a:ext uri="{96DAC541-7B7A-43D3-8B79-37D633B846F1}">
                <asvg:svgBlip xmlns:asvg="http://schemas.microsoft.com/office/drawing/2016/SVG/main" r:embed="rId13"/>
              </a:ext>
            </a:extLst>
          </a:blip>
          <a:stretch/>
        </p:blipFill>
        <p:spPr bwMode="auto">
          <a:xfrm>
            <a:off x="22538080" y="891355"/>
            <a:ext cx="43792" cy="283978"/>
          </a:xfrm>
          <a:prstGeom prst="rect">
            <a:avLst/>
          </a:prstGeom>
        </p:spPr>
      </p:pic>
      <p:pic>
        <p:nvPicPr>
          <p:cNvPr id="7" name="Image 5" descr=" "/>
          <p:cNvPicPr>
            <a:picLocks noChangeAspect="1"/>
          </p:cNvPicPr>
          <p:nvPr/>
        </p:nvPicPr>
        <p:blipFill>
          <a:blip r:embed="rId14">
            <a:extLst>
              <a:ext uri="{96DAC541-7B7A-43D3-8B79-37D633B846F1}">
                <asvg:svgBlip xmlns:asvg="http://schemas.microsoft.com/office/drawing/2016/SVG/main" r:embed="rId15"/>
              </a:ext>
            </a:extLst>
          </a:blip>
          <a:stretch/>
        </p:blipFill>
        <p:spPr bwMode="auto">
          <a:xfrm>
            <a:off x="22284120" y="967153"/>
            <a:ext cx="215853" cy="213457"/>
          </a:xfrm>
          <a:prstGeom prst="rect">
            <a:avLst/>
          </a:prstGeom>
        </p:spPr>
      </p:pic>
      <p:pic>
        <p:nvPicPr>
          <p:cNvPr id="8" name="Image 6" descr=" "/>
          <p:cNvPicPr>
            <a:picLocks noChangeAspect="1"/>
          </p:cNvPicPr>
          <p:nvPr/>
        </p:nvPicPr>
        <p:blipFill>
          <a:blip r:embed="rId16">
            <a:extLst>
              <a:ext uri="{96DAC541-7B7A-43D3-8B79-37D633B846F1}">
                <asvg:svgBlip xmlns:asvg="http://schemas.microsoft.com/office/drawing/2016/SVG/main" r:embed="rId17"/>
              </a:ext>
            </a:extLst>
          </a:blip>
          <a:stretch/>
        </p:blipFill>
        <p:spPr bwMode="auto">
          <a:xfrm>
            <a:off x="21924297" y="967221"/>
            <a:ext cx="214296" cy="213457"/>
          </a:xfrm>
          <a:prstGeom prst="rect">
            <a:avLst/>
          </a:prstGeom>
        </p:spPr>
      </p:pic>
      <p:pic>
        <p:nvPicPr>
          <p:cNvPr id="9" name="Image 7" descr=" "/>
          <p:cNvPicPr>
            <a:picLocks noChangeAspect="1"/>
          </p:cNvPicPr>
          <p:nvPr/>
        </p:nvPicPr>
        <p:blipFill>
          <a:blip r:embed="rId18">
            <a:extLst>
              <a:ext uri="{96DAC541-7B7A-43D3-8B79-37D633B846F1}">
                <asvg:svgBlip xmlns:asvg="http://schemas.microsoft.com/office/drawing/2016/SVG/main" r:embed="rId19"/>
              </a:ext>
            </a:extLst>
          </a:blip>
          <a:stretch/>
        </p:blipFill>
        <p:spPr bwMode="auto">
          <a:xfrm>
            <a:off x="22168577" y="967763"/>
            <a:ext cx="104035" cy="207569"/>
          </a:xfrm>
          <a:prstGeom prst="rect">
            <a:avLst/>
          </a:prstGeom>
        </p:spPr>
      </p:pic>
      <p:pic>
        <p:nvPicPr>
          <p:cNvPr id="10" name="Image 8" descr=" "/>
          <p:cNvPicPr>
            <a:picLocks noChangeAspect="1"/>
          </p:cNvPicPr>
          <p:nvPr/>
        </p:nvPicPr>
        <p:blipFill>
          <a:blip r:embed="rId20">
            <a:extLst>
              <a:ext uri="{96DAC541-7B7A-43D3-8B79-37D633B846F1}">
                <asvg:svgBlip xmlns:asvg="http://schemas.microsoft.com/office/drawing/2016/SVG/main" r:embed="rId21"/>
              </a:ext>
            </a:extLst>
          </a:blip>
          <a:stretch/>
        </p:blipFill>
        <p:spPr bwMode="auto">
          <a:xfrm>
            <a:off x="21707013" y="967221"/>
            <a:ext cx="198255" cy="213457"/>
          </a:xfrm>
          <a:prstGeom prst="rect">
            <a:avLst/>
          </a:prstGeom>
        </p:spPr>
      </p:pic>
      <p:sp>
        <p:nvSpPr>
          <p:cNvPr id="11" name="Text 0"/>
          <p:cNvSpPr/>
          <p:nvPr/>
        </p:nvSpPr>
        <p:spPr bwMode="auto">
          <a:xfrm>
            <a:off x="1486086" y="6026150"/>
            <a:ext cx="10089294" cy="715433"/>
          </a:xfrm>
          <a:prstGeom prst="rect">
            <a:avLst/>
          </a:prstGeom>
          <a:noFill/>
          <a:ln/>
        </p:spPr>
        <p:txBody>
          <a:bodyPr wrap="square" lIns="0" tIns="0" rIns="0" bIns="0" rtlCol="0" anchor="t"/>
          <a:lstStyle/>
          <a:p>
            <a:pPr marL="0" indent="0" algn="l">
              <a:lnSpc>
                <a:spcPts val="4440"/>
              </a:lnSpc>
              <a:buNone/>
              <a:defRPr/>
            </a:pPr>
            <a:r>
              <a:rPr lang="en-US" sz="3700">
                <a:solidFill>
                  <a:srgbClr val="FFFFFF">
                    <a:alpha val="100000"/>
                  </a:srgbClr>
                </a:solidFill>
                <a:latin typeface="Suisse Int'l Light"/>
                <a:ea typeface="Suisse Int'l Light"/>
                <a:cs typeface="Suisse Int'l Light"/>
              </a:rPr>
              <a:t>The intestine is the primary immune organ</a:t>
            </a:r>
            <a:endParaRPr lang="en-US" sz="3700"/>
          </a:p>
        </p:txBody>
      </p:sp>
      <p:sp>
        <p:nvSpPr>
          <p:cNvPr id="12" name="Text 1"/>
          <p:cNvSpPr/>
          <p:nvPr/>
        </p:nvSpPr>
        <p:spPr bwMode="auto">
          <a:xfrm>
            <a:off x="1486086" y="6711950"/>
            <a:ext cx="10059657" cy="1498600"/>
          </a:xfrm>
          <a:prstGeom prst="rect">
            <a:avLst/>
          </a:prstGeom>
          <a:noFill/>
          <a:ln/>
        </p:spPr>
        <p:txBody>
          <a:bodyPr wrap="square" lIns="0" tIns="0" rIns="0" bIns="0" rtlCol="0" anchor="t"/>
          <a:lstStyle/>
          <a:p>
            <a:pPr marL="0" indent="0" algn="l">
              <a:lnSpc>
                <a:spcPts val="3600"/>
              </a:lnSpc>
              <a:buNone/>
              <a:defRPr/>
            </a:pPr>
            <a:r>
              <a:rPr lang="en-US" sz="3000">
                <a:solidFill>
                  <a:srgbClr val="FFFFFF">
                    <a:alpha val="100000"/>
                  </a:srgbClr>
                </a:solidFill>
                <a:latin typeface="Suisse Int'l Light"/>
                <a:ea typeface="Suisse Int'l Light"/>
                <a:cs typeface="Suisse Int'l Light"/>
              </a:rPr>
              <a:t>About 70-80% of the body's immune cells are located in the intestines, forming the first line of defense against infections.</a:t>
            </a:r>
            <a:endParaRPr lang="en-US" sz="3000"/>
          </a:p>
        </p:txBody>
      </p:sp>
      <p:sp>
        <p:nvSpPr>
          <p:cNvPr id="13" name="Text 2"/>
          <p:cNvSpPr/>
          <p:nvPr/>
        </p:nvSpPr>
        <p:spPr bwMode="auto">
          <a:xfrm>
            <a:off x="1486086" y="10407650"/>
            <a:ext cx="9720948" cy="715433"/>
          </a:xfrm>
          <a:prstGeom prst="rect">
            <a:avLst/>
          </a:prstGeom>
          <a:noFill/>
          <a:ln/>
        </p:spPr>
        <p:txBody>
          <a:bodyPr wrap="square" lIns="0" tIns="0" rIns="0" bIns="0" rtlCol="0" anchor="t"/>
          <a:lstStyle/>
          <a:p>
            <a:pPr marL="0" indent="0" algn="l">
              <a:lnSpc>
                <a:spcPts val="4440"/>
              </a:lnSpc>
              <a:buNone/>
              <a:defRPr/>
            </a:pPr>
            <a:r>
              <a:rPr lang="en-US" sz="3700">
                <a:solidFill>
                  <a:srgbClr val="FFFFFF">
                    <a:alpha val="100000"/>
                  </a:srgbClr>
                </a:solidFill>
                <a:latin typeface="Suisse Int'l Light"/>
                <a:ea typeface="Suisse Int'l Light"/>
                <a:cs typeface="Suisse Int'l Light"/>
              </a:rPr>
              <a:t>Gut microbiota and immunity</a:t>
            </a:r>
            <a:endParaRPr lang="en-US" sz="3700"/>
          </a:p>
        </p:txBody>
      </p:sp>
      <p:sp>
        <p:nvSpPr>
          <p:cNvPr id="14" name="Text 3"/>
          <p:cNvSpPr/>
          <p:nvPr/>
        </p:nvSpPr>
        <p:spPr bwMode="auto">
          <a:xfrm>
            <a:off x="1486086" y="11093450"/>
            <a:ext cx="9691311" cy="1498600"/>
          </a:xfrm>
          <a:prstGeom prst="rect">
            <a:avLst/>
          </a:prstGeom>
          <a:noFill/>
          <a:ln/>
        </p:spPr>
        <p:txBody>
          <a:bodyPr wrap="square" lIns="0" tIns="0" rIns="0" bIns="0" rtlCol="0" anchor="t"/>
          <a:lstStyle/>
          <a:p>
            <a:pPr marL="0" indent="0" algn="l">
              <a:lnSpc>
                <a:spcPts val="3600"/>
              </a:lnSpc>
              <a:buNone/>
              <a:defRPr/>
            </a:pPr>
            <a:r>
              <a:rPr lang="en-US" sz="3000">
                <a:solidFill>
                  <a:srgbClr val="FFFFFF">
                    <a:alpha val="100000"/>
                  </a:srgbClr>
                </a:solidFill>
                <a:latin typeface="Suisse Int'l Light"/>
                <a:ea typeface="Suisse Int'l Light"/>
                <a:cs typeface="Suisse Int'l Light"/>
              </a:rPr>
              <a:t>The gut microbiota trains the immune system to recognize pathogens and maintain balance, preventing autoimmune diseases.</a:t>
            </a:r>
            <a:endParaRPr lang="en-US" sz="3000"/>
          </a:p>
        </p:txBody>
      </p:sp>
      <p:sp>
        <p:nvSpPr>
          <p:cNvPr id="15" name="Shape 4"/>
          <p:cNvSpPr/>
          <p:nvPr/>
        </p:nvSpPr>
        <p:spPr bwMode="auto">
          <a:xfrm>
            <a:off x="12155419" y="6026150"/>
            <a:ext cx="8357645" cy="2057400"/>
          </a:xfrm>
          <a:prstGeom prst="rect">
            <a:avLst/>
          </a:prstGeom>
          <a:noFill/>
          <a:ln/>
        </p:spPr>
        <p:txBody>
          <a:bodyPr/>
          <a:lstStyle/>
          <a:p>
            <a:pPr>
              <a:defRPr/>
            </a:pPr>
            <a:endParaRPr lang="en-US"/>
          </a:p>
        </p:txBody>
      </p:sp>
      <p:sp>
        <p:nvSpPr>
          <p:cNvPr id="16" name="Text 5"/>
          <p:cNvSpPr/>
          <p:nvPr/>
        </p:nvSpPr>
        <p:spPr bwMode="auto">
          <a:xfrm>
            <a:off x="12155419" y="6026150"/>
            <a:ext cx="8514297" cy="715433"/>
          </a:xfrm>
          <a:prstGeom prst="rect">
            <a:avLst/>
          </a:prstGeom>
          <a:noFill/>
          <a:ln/>
        </p:spPr>
        <p:txBody>
          <a:bodyPr wrap="square" lIns="0" tIns="0" rIns="0" bIns="0" rtlCol="0" anchor="t"/>
          <a:lstStyle/>
          <a:p>
            <a:pPr marL="0" indent="0" algn="l">
              <a:lnSpc>
                <a:spcPts val="4440"/>
              </a:lnSpc>
              <a:buNone/>
              <a:defRPr/>
            </a:pPr>
            <a:r>
              <a:rPr lang="en-US" sz="3700">
                <a:solidFill>
                  <a:srgbClr val="FFFFFF">
                    <a:alpha val="100000"/>
                  </a:srgbClr>
                </a:solidFill>
                <a:latin typeface="Suisse Int'l Light"/>
                <a:ea typeface="Suisse Int'l Light"/>
                <a:cs typeface="Suisse Int'l Light"/>
              </a:rPr>
              <a:t>Barrier function of the intestines</a:t>
            </a:r>
            <a:endParaRPr lang="en-US" sz="3700"/>
          </a:p>
        </p:txBody>
      </p:sp>
      <p:sp>
        <p:nvSpPr>
          <p:cNvPr id="17" name="Text 6"/>
          <p:cNvSpPr/>
          <p:nvPr/>
        </p:nvSpPr>
        <p:spPr bwMode="auto">
          <a:xfrm>
            <a:off x="12155419" y="6711950"/>
            <a:ext cx="8484660" cy="1498600"/>
          </a:xfrm>
          <a:prstGeom prst="rect">
            <a:avLst/>
          </a:prstGeom>
          <a:noFill/>
          <a:ln/>
        </p:spPr>
        <p:txBody>
          <a:bodyPr wrap="square" lIns="0" tIns="0" rIns="0" bIns="0" rtlCol="0" anchor="t"/>
          <a:lstStyle/>
          <a:p>
            <a:pPr marL="0" indent="0" algn="l">
              <a:lnSpc>
                <a:spcPts val="3600"/>
              </a:lnSpc>
              <a:buNone/>
              <a:defRPr/>
            </a:pPr>
            <a:r>
              <a:rPr lang="en-US" sz="3000">
                <a:solidFill>
                  <a:srgbClr val="FFFFFF">
                    <a:alpha val="100000"/>
                  </a:srgbClr>
                </a:solidFill>
                <a:latin typeface="Suisse Int'l Light"/>
                <a:ea typeface="Suisse Int'l Light"/>
                <a:cs typeface="Suisse Int'l Light"/>
              </a:rPr>
              <a:t>Epithelial cells and the intestinal mucosa prevent pathogens and toxins from entering the bloodstream.</a:t>
            </a:r>
            <a:endParaRPr lang="en-US" sz="3000"/>
          </a:p>
        </p:txBody>
      </p:sp>
      <p:sp>
        <p:nvSpPr>
          <p:cNvPr id="18" name="Text 7"/>
          <p:cNvSpPr/>
          <p:nvPr/>
        </p:nvSpPr>
        <p:spPr bwMode="auto">
          <a:xfrm>
            <a:off x="12193524" y="10407650"/>
            <a:ext cx="11207034" cy="715433"/>
          </a:xfrm>
          <a:prstGeom prst="rect">
            <a:avLst/>
          </a:prstGeom>
          <a:noFill/>
          <a:ln/>
        </p:spPr>
        <p:txBody>
          <a:bodyPr wrap="square" lIns="0" tIns="0" rIns="0" bIns="0" rtlCol="0" anchor="t"/>
          <a:lstStyle/>
          <a:p>
            <a:pPr marL="0" indent="0" algn="l">
              <a:lnSpc>
                <a:spcPts val="4440"/>
              </a:lnSpc>
              <a:buNone/>
              <a:defRPr/>
            </a:pPr>
            <a:r>
              <a:rPr lang="en-US" sz="3700">
                <a:solidFill>
                  <a:srgbClr val="FFFFFF">
                    <a:alpha val="100000"/>
                  </a:srgbClr>
                </a:solidFill>
                <a:latin typeface="Suisse Int'l Light"/>
                <a:ea typeface="Suisse Int'l Light"/>
                <a:cs typeface="Suisse Int'l Light"/>
              </a:rPr>
              <a:t>Key role in nutrient absorption</a:t>
            </a:r>
            <a:endParaRPr lang="en-US" sz="3700"/>
          </a:p>
        </p:txBody>
      </p:sp>
      <p:sp>
        <p:nvSpPr>
          <p:cNvPr id="19" name="Text 8"/>
          <p:cNvSpPr/>
          <p:nvPr/>
        </p:nvSpPr>
        <p:spPr bwMode="auto">
          <a:xfrm>
            <a:off x="12193524" y="11093450"/>
            <a:ext cx="11177397" cy="1498600"/>
          </a:xfrm>
          <a:prstGeom prst="rect">
            <a:avLst/>
          </a:prstGeom>
          <a:noFill/>
          <a:ln/>
        </p:spPr>
        <p:txBody>
          <a:bodyPr wrap="square" lIns="0" tIns="0" rIns="0" bIns="0" rtlCol="0" anchor="t"/>
          <a:lstStyle/>
          <a:p>
            <a:pPr marL="0" indent="0" algn="l">
              <a:lnSpc>
                <a:spcPts val="3600"/>
              </a:lnSpc>
              <a:buNone/>
              <a:defRPr/>
            </a:pPr>
            <a:r>
              <a:rPr lang="en-US" sz="3000">
                <a:solidFill>
                  <a:srgbClr val="FFFFFF">
                    <a:alpha val="100000"/>
                  </a:srgbClr>
                </a:solidFill>
                <a:latin typeface="Suisse Int'l Light"/>
                <a:ea typeface="Suisse Int'l Light"/>
                <a:cs typeface="Suisse Int'l Light"/>
              </a:rPr>
              <a:t>Helps break down complex carbohydrates and fiber, which the human body cannot digest on its own.</a:t>
            </a:r>
            <a:endParaRPr lang="en-US" sz="3000"/>
          </a:p>
        </p:txBody>
      </p:sp>
      <p:sp>
        <p:nvSpPr>
          <p:cNvPr id="20" name="Text 9"/>
          <p:cNvSpPr/>
          <p:nvPr/>
        </p:nvSpPr>
        <p:spPr bwMode="auto">
          <a:xfrm>
            <a:off x="1273746" y="1476161"/>
            <a:ext cx="22507213" cy="2489200"/>
          </a:xfrm>
          <a:prstGeom prst="rect">
            <a:avLst/>
          </a:prstGeom>
          <a:noFill/>
          <a:ln/>
        </p:spPr>
        <p:txBody>
          <a:bodyPr wrap="square" lIns="0" tIns="0" rIns="0" bIns="0" rtlCol="0" anchor="t"/>
          <a:lstStyle/>
          <a:p>
            <a:pPr marL="0" indent="0" algn="ctr">
              <a:lnSpc>
                <a:spcPts val="8640"/>
              </a:lnSpc>
              <a:buNone/>
              <a:defRPr/>
            </a:pPr>
            <a:r>
              <a:rPr lang="en-US" sz="7200">
                <a:solidFill>
                  <a:srgbClr val="FFFFFF">
                    <a:alpha val="100000"/>
                  </a:srgbClr>
                </a:solidFill>
                <a:latin typeface="Suisse Int'l Light"/>
                <a:ea typeface="Suisse Int'l Light"/>
                <a:cs typeface="Suisse Int'l Light"/>
              </a:rPr>
              <a:t>A healthy gut microbiome is the foundation of overall well-being and health</a:t>
            </a:r>
            <a:endParaRPr lang="en-US" sz="7200"/>
          </a:p>
        </p:txBody>
      </p:sp>
      <p:sp>
        <p:nvSpPr>
          <p:cNvPr id="21" name="Shape 10"/>
          <p:cNvSpPr/>
          <p:nvPr/>
        </p:nvSpPr>
        <p:spPr bwMode="auto">
          <a:xfrm>
            <a:off x="1524191" y="9067800"/>
            <a:ext cx="1054232" cy="1054100"/>
          </a:xfrm>
          <a:prstGeom prst="ellipse">
            <a:avLst/>
          </a:prstGeom>
          <a:noFill/>
          <a:ln w="25400">
            <a:solidFill>
              <a:srgbClr val="FFFFFF"/>
            </a:solidFill>
            <a:prstDash val="solid"/>
          </a:ln>
        </p:spPr>
        <p:txBody>
          <a:bodyPr/>
          <a:lstStyle/>
          <a:p>
            <a:pPr>
              <a:defRPr/>
            </a:pPr>
            <a:endParaRPr lang="en-US"/>
          </a:p>
        </p:txBody>
      </p:sp>
      <p:sp>
        <p:nvSpPr>
          <p:cNvPr id="22" name="Shape 11"/>
          <p:cNvSpPr/>
          <p:nvPr/>
        </p:nvSpPr>
        <p:spPr bwMode="auto">
          <a:xfrm rot="1920434">
            <a:off x="1805597" y="9241110"/>
            <a:ext cx="158135" cy="351367"/>
          </a:xfrm>
          <a:prstGeom prst="roundRect">
            <a:avLst>
              <a:gd name="adj" fmla="val 98301"/>
            </a:avLst>
          </a:prstGeom>
          <a:noFill/>
          <a:ln w="25400">
            <a:solidFill>
              <a:srgbClr val="FFFFFF"/>
            </a:solidFill>
            <a:prstDash val="solid"/>
          </a:ln>
        </p:spPr>
        <p:txBody>
          <a:bodyPr/>
          <a:lstStyle/>
          <a:p>
            <a:pPr>
              <a:defRPr/>
            </a:pPr>
            <a:endParaRPr lang="en-US"/>
          </a:p>
        </p:txBody>
      </p:sp>
      <p:sp>
        <p:nvSpPr>
          <p:cNvPr id="23" name="Shape 12"/>
          <p:cNvSpPr/>
          <p:nvPr/>
        </p:nvSpPr>
        <p:spPr bwMode="auto">
          <a:xfrm rot="5400000">
            <a:off x="2147948" y="9340109"/>
            <a:ext cx="140564" cy="333798"/>
          </a:xfrm>
          <a:prstGeom prst="roundRect">
            <a:avLst>
              <a:gd name="adj" fmla="val 110589"/>
            </a:avLst>
          </a:prstGeom>
          <a:noFill/>
          <a:ln w="25400">
            <a:solidFill>
              <a:srgbClr val="FFFFFF"/>
            </a:solidFill>
            <a:prstDash val="solid"/>
          </a:ln>
        </p:spPr>
        <p:txBody>
          <a:bodyPr/>
          <a:lstStyle/>
          <a:p>
            <a:pPr>
              <a:defRPr/>
            </a:pPr>
            <a:endParaRPr lang="en-US"/>
          </a:p>
        </p:txBody>
      </p:sp>
      <p:sp>
        <p:nvSpPr>
          <p:cNvPr id="24" name="Shape 13"/>
          <p:cNvSpPr/>
          <p:nvPr/>
        </p:nvSpPr>
        <p:spPr bwMode="auto">
          <a:xfrm rot="10800000">
            <a:off x="1998593" y="9647554"/>
            <a:ext cx="140564" cy="333798"/>
          </a:xfrm>
          <a:prstGeom prst="roundRect">
            <a:avLst>
              <a:gd name="adj" fmla="val 110589"/>
            </a:avLst>
          </a:prstGeom>
          <a:noFill/>
          <a:ln w="25400">
            <a:solidFill>
              <a:srgbClr val="FFFFFF"/>
            </a:solidFill>
            <a:prstDash val="solid"/>
          </a:ln>
        </p:spPr>
        <p:txBody>
          <a:bodyPr/>
          <a:lstStyle/>
          <a:p>
            <a:pPr>
              <a:defRPr/>
            </a:pPr>
            <a:endParaRPr lang="en-US"/>
          </a:p>
        </p:txBody>
      </p:sp>
      <p:sp>
        <p:nvSpPr>
          <p:cNvPr id="25" name="Shape 14"/>
          <p:cNvSpPr/>
          <p:nvPr/>
        </p:nvSpPr>
        <p:spPr bwMode="auto">
          <a:xfrm>
            <a:off x="12193524" y="4686300"/>
            <a:ext cx="1054232" cy="1054100"/>
          </a:xfrm>
          <a:prstGeom prst="ellipse">
            <a:avLst/>
          </a:prstGeom>
          <a:noFill/>
          <a:ln w="25400">
            <a:solidFill>
              <a:srgbClr val="FFFFFF"/>
            </a:solidFill>
            <a:prstDash val="solid"/>
          </a:ln>
        </p:spPr>
        <p:txBody>
          <a:bodyPr/>
          <a:lstStyle/>
          <a:p>
            <a:pPr>
              <a:defRPr/>
            </a:pPr>
            <a:endParaRPr lang="en-US"/>
          </a:p>
        </p:txBody>
      </p:sp>
      <p:pic>
        <p:nvPicPr>
          <p:cNvPr id="26" name="Image 9" descr=" "/>
          <p:cNvPicPr>
            <a:picLocks noChangeAspect="1"/>
          </p:cNvPicPr>
          <p:nvPr/>
        </p:nvPicPr>
        <p:blipFill>
          <a:blip r:embed="rId22">
            <a:extLst>
              <a:ext uri="{96DAC541-7B7A-43D3-8B79-37D633B846F1}">
                <asvg:svgBlip xmlns:asvg="http://schemas.microsoft.com/office/drawing/2016/SVG/main" r:embed="rId23"/>
              </a:ext>
            </a:extLst>
          </a:blip>
          <a:stretch/>
        </p:blipFill>
        <p:spPr bwMode="auto">
          <a:xfrm>
            <a:off x="12351657" y="4861982"/>
            <a:ext cx="737936" cy="737843"/>
          </a:xfrm>
          <a:prstGeom prst="rect">
            <a:avLst/>
          </a:prstGeom>
        </p:spPr>
      </p:pic>
      <p:pic>
        <p:nvPicPr>
          <p:cNvPr id="27" name="Image 10" descr=" "/>
          <p:cNvPicPr>
            <a:picLocks noChangeAspect="1"/>
          </p:cNvPicPr>
          <p:nvPr/>
        </p:nvPicPr>
        <p:blipFill>
          <a:blip r:embed="rId24">
            <a:extLst>
              <a:ext uri="{96DAC541-7B7A-43D3-8B79-37D633B846F1}">
                <asvg:svgBlip xmlns:asvg="http://schemas.microsoft.com/office/drawing/2016/SVG/main" r:embed="rId25"/>
              </a:ext>
            </a:extLst>
          </a:blip>
          <a:stretch/>
        </p:blipFill>
        <p:spPr bwMode="auto">
          <a:xfrm>
            <a:off x="12527353" y="5020101"/>
            <a:ext cx="377981" cy="377934"/>
          </a:xfrm>
          <a:prstGeom prst="rect">
            <a:avLst/>
          </a:prstGeom>
        </p:spPr>
      </p:pic>
      <p:sp>
        <p:nvSpPr>
          <p:cNvPr id="28" name="Shape 15"/>
          <p:cNvSpPr/>
          <p:nvPr/>
        </p:nvSpPr>
        <p:spPr bwMode="auto">
          <a:xfrm>
            <a:off x="1511489" y="4686300"/>
            <a:ext cx="1054232" cy="1054100"/>
          </a:xfrm>
          <a:prstGeom prst="ellipse">
            <a:avLst/>
          </a:prstGeom>
          <a:noFill/>
          <a:ln w="25400">
            <a:solidFill>
              <a:srgbClr val="FFFFFF"/>
            </a:solidFill>
            <a:prstDash val="solid"/>
          </a:ln>
        </p:spPr>
        <p:txBody>
          <a:bodyPr/>
          <a:lstStyle/>
          <a:p>
            <a:pPr>
              <a:defRPr/>
            </a:pPr>
            <a:endParaRPr lang="en-US"/>
          </a:p>
        </p:txBody>
      </p:sp>
      <p:pic>
        <p:nvPicPr>
          <p:cNvPr id="29" name="Image 11" descr=" "/>
          <p:cNvPicPr>
            <a:picLocks noChangeAspect="1"/>
          </p:cNvPicPr>
          <p:nvPr/>
        </p:nvPicPr>
        <p:blipFill>
          <a:blip r:embed="rId26">
            <a:extLst>
              <a:ext uri="{96DAC541-7B7A-43D3-8B79-37D633B846F1}">
                <asvg:svgBlip xmlns:asvg="http://schemas.microsoft.com/office/drawing/2016/SVG/main" r:embed="rId27"/>
              </a:ext>
            </a:extLst>
          </a:blip>
          <a:stretch/>
        </p:blipFill>
        <p:spPr bwMode="auto">
          <a:xfrm>
            <a:off x="1931448" y="4851565"/>
            <a:ext cx="344518" cy="794524"/>
          </a:xfrm>
          <a:prstGeom prst="rect">
            <a:avLst/>
          </a:prstGeom>
        </p:spPr>
      </p:pic>
      <p:pic>
        <p:nvPicPr>
          <p:cNvPr id="30" name="Image 12" descr=" "/>
          <p:cNvPicPr>
            <a:picLocks noChangeAspect="1"/>
          </p:cNvPicPr>
          <p:nvPr/>
        </p:nvPicPr>
        <p:blipFill>
          <a:blip r:embed="rId28">
            <a:extLst>
              <a:ext uri="{96DAC541-7B7A-43D3-8B79-37D633B846F1}">
                <asvg:svgBlip xmlns:asvg="http://schemas.microsoft.com/office/drawing/2016/SVG/main" r:embed="rId29"/>
              </a:ext>
            </a:extLst>
          </a:blip>
          <a:stretch/>
        </p:blipFill>
        <p:spPr bwMode="auto">
          <a:xfrm>
            <a:off x="1997005" y="4965878"/>
            <a:ext cx="449477" cy="295784"/>
          </a:xfrm>
          <a:prstGeom prst="rect">
            <a:avLst/>
          </a:prstGeom>
        </p:spPr>
      </p:pic>
      <p:pic>
        <p:nvPicPr>
          <p:cNvPr id="31" name="Image 13" descr=" "/>
          <p:cNvPicPr>
            <a:picLocks noChangeAspect="1"/>
          </p:cNvPicPr>
          <p:nvPr/>
        </p:nvPicPr>
        <p:blipFill>
          <a:blip r:embed="rId30">
            <a:extLst>
              <a:ext uri="{96DAC541-7B7A-43D3-8B79-37D633B846F1}">
                <asvg:svgBlip xmlns:asvg="http://schemas.microsoft.com/office/drawing/2016/SVG/main" r:embed="rId31"/>
              </a:ext>
            </a:extLst>
          </a:blip>
          <a:stretch/>
        </p:blipFill>
        <p:spPr bwMode="auto">
          <a:xfrm>
            <a:off x="2283185" y="5197508"/>
            <a:ext cx="172200" cy="84723"/>
          </a:xfrm>
          <a:prstGeom prst="rect">
            <a:avLst/>
          </a:prstGeom>
        </p:spPr>
      </p:pic>
      <p:pic>
        <p:nvPicPr>
          <p:cNvPr id="32" name="Image 14" descr=" "/>
          <p:cNvPicPr>
            <a:picLocks noChangeAspect="1"/>
          </p:cNvPicPr>
          <p:nvPr/>
        </p:nvPicPr>
        <p:blipFill>
          <a:blip r:embed="rId32">
            <a:extLst>
              <a:ext uri="{96DAC541-7B7A-43D3-8B79-37D633B846F1}">
                <asvg:svgBlip xmlns:asvg="http://schemas.microsoft.com/office/drawing/2016/SVG/main" r:embed="rId33"/>
              </a:ext>
            </a:extLst>
          </a:blip>
          <a:stretch/>
        </p:blipFill>
        <p:spPr bwMode="auto">
          <a:xfrm>
            <a:off x="1667840" y="5010406"/>
            <a:ext cx="342140" cy="271842"/>
          </a:xfrm>
          <a:prstGeom prst="rect">
            <a:avLst/>
          </a:prstGeom>
        </p:spPr>
      </p:pic>
      <p:pic>
        <p:nvPicPr>
          <p:cNvPr id="33" name="Image 15" descr=" "/>
          <p:cNvPicPr>
            <a:picLocks noChangeAspect="1"/>
          </p:cNvPicPr>
          <p:nvPr/>
        </p:nvPicPr>
        <p:blipFill>
          <a:blip r:embed="rId34">
            <a:extLst>
              <a:ext uri="{96DAC541-7B7A-43D3-8B79-37D633B846F1}">
                <asvg:svgBlip xmlns:asvg="http://schemas.microsoft.com/office/drawing/2016/SVG/main" r:embed="rId35"/>
              </a:ext>
            </a:extLst>
          </a:blip>
          <a:stretch/>
        </p:blipFill>
        <p:spPr bwMode="auto">
          <a:xfrm>
            <a:off x="2188283" y="5032715"/>
            <a:ext cx="227063" cy="118113"/>
          </a:xfrm>
          <a:prstGeom prst="rect">
            <a:avLst/>
          </a:prstGeom>
        </p:spPr>
      </p:pic>
      <p:pic>
        <p:nvPicPr>
          <p:cNvPr id="34" name="Image 16" descr=" "/>
          <p:cNvPicPr>
            <a:picLocks noChangeAspect="1"/>
          </p:cNvPicPr>
          <p:nvPr/>
        </p:nvPicPr>
        <p:blipFill>
          <a:blip r:embed="rId36">
            <a:extLst>
              <a:ext uri="{96DAC541-7B7A-43D3-8B79-37D633B846F1}">
                <asvg:svgBlip xmlns:asvg="http://schemas.microsoft.com/office/drawing/2016/SVG/main" r:embed="rId37"/>
              </a:ext>
            </a:extLst>
          </a:blip>
          <a:stretch/>
        </p:blipFill>
        <p:spPr bwMode="auto">
          <a:xfrm>
            <a:off x="2195694" y="4925800"/>
            <a:ext cx="155942" cy="135327"/>
          </a:xfrm>
          <a:prstGeom prst="rect">
            <a:avLst/>
          </a:prstGeom>
        </p:spPr>
      </p:pic>
      <p:pic>
        <p:nvPicPr>
          <p:cNvPr id="35" name="Image 17" descr=" "/>
          <p:cNvPicPr>
            <a:picLocks noChangeAspect="1"/>
          </p:cNvPicPr>
          <p:nvPr/>
        </p:nvPicPr>
        <p:blipFill>
          <a:blip r:embed="rId38">
            <a:extLst>
              <a:ext uri="{96DAC541-7B7A-43D3-8B79-37D633B846F1}">
                <asvg:svgBlip xmlns:asvg="http://schemas.microsoft.com/office/drawing/2016/SVG/main" r:embed="rId39"/>
              </a:ext>
            </a:extLst>
          </a:blip>
          <a:stretch/>
        </p:blipFill>
        <p:spPr bwMode="auto">
          <a:xfrm>
            <a:off x="1752360" y="5389042"/>
            <a:ext cx="637783" cy="143687"/>
          </a:xfrm>
          <a:prstGeom prst="rect">
            <a:avLst/>
          </a:prstGeom>
        </p:spPr>
      </p:pic>
      <p:pic>
        <p:nvPicPr>
          <p:cNvPr id="36" name="Image 18" descr=" "/>
          <p:cNvPicPr>
            <a:picLocks noChangeAspect="1"/>
          </p:cNvPicPr>
          <p:nvPr/>
        </p:nvPicPr>
        <p:blipFill>
          <a:blip r:embed="rId40">
            <a:extLst>
              <a:ext uri="{96DAC541-7B7A-43D3-8B79-37D633B846F1}">
                <asvg:svgBlip xmlns:asvg="http://schemas.microsoft.com/office/drawing/2016/SVG/main" r:embed="rId41"/>
              </a:ext>
            </a:extLst>
          </a:blip>
          <a:stretch/>
        </p:blipFill>
        <p:spPr bwMode="auto">
          <a:xfrm>
            <a:off x="1624854" y="4802566"/>
            <a:ext cx="338335" cy="478803"/>
          </a:xfrm>
          <a:prstGeom prst="rect">
            <a:avLst/>
          </a:prstGeom>
        </p:spPr>
      </p:pic>
      <p:pic>
        <p:nvPicPr>
          <p:cNvPr id="37" name="Image 19" descr=" "/>
          <p:cNvPicPr>
            <a:picLocks noChangeAspect="1"/>
          </p:cNvPicPr>
          <p:nvPr/>
        </p:nvPicPr>
        <p:blipFill>
          <a:blip r:embed="rId42">
            <a:extLst>
              <a:ext uri="{96DAC541-7B7A-43D3-8B79-37D633B846F1}">
                <asvg:svgBlip xmlns:asvg="http://schemas.microsoft.com/office/drawing/2016/SVG/main" r:embed="rId43"/>
              </a:ext>
            </a:extLst>
          </a:blip>
          <a:stretch/>
        </p:blipFill>
        <p:spPr bwMode="auto">
          <a:xfrm>
            <a:off x="1630796" y="5157017"/>
            <a:ext cx="199705" cy="104506"/>
          </a:xfrm>
          <a:prstGeom prst="rect">
            <a:avLst/>
          </a:prstGeom>
        </p:spPr>
      </p:pic>
      <p:pic>
        <p:nvPicPr>
          <p:cNvPr id="38" name="Image 20" descr=" "/>
          <p:cNvPicPr>
            <a:picLocks noChangeAspect="1"/>
          </p:cNvPicPr>
          <p:nvPr/>
        </p:nvPicPr>
        <p:blipFill>
          <a:blip r:embed="rId44">
            <a:extLst>
              <a:ext uri="{96DAC541-7B7A-43D3-8B79-37D633B846F1}">
                <asvg:svgBlip xmlns:asvg="http://schemas.microsoft.com/office/drawing/2016/SVG/main" r:embed="rId45"/>
              </a:ext>
            </a:extLst>
          </a:blip>
          <a:stretch/>
        </p:blipFill>
        <p:spPr bwMode="auto">
          <a:xfrm>
            <a:off x="1744952" y="4906525"/>
            <a:ext cx="101774" cy="233276"/>
          </a:xfrm>
          <a:prstGeom prst="rect">
            <a:avLst/>
          </a:prstGeom>
        </p:spPr>
      </p:pic>
      <p:pic>
        <p:nvPicPr>
          <p:cNvPr id="39" name="Image 21" descr=" "/>
          <p:cNvPicPr>
            <a:picLocks noChangeAspect="1"/>
          </p:cNvPicPr>
          <p:nvPr/>
        </p:nvPicPr>
        <p:blipFill>
          <a:blip r:embed="rId46">
            <a:extLst>
              <a:ext uri="{96DAC541-7B7A-43D3-8B79-37D633B846F1}">
                <asvg:svgBlip xmlns:asvg="http://schemas.microsoft.com/office/drawing/2016/SVG/main" r:embed="rId47"/>
              </a:ext>
            </a:extLst>
          </a:blip>
          <a:stretch/>
        </p:blipFill>
        <p:spPr bwMode="auto">
          <a:xfrm>
            <a:off x="2042686" y="4986653"/>
            <a:ext cx="99830" cy="117800"/>
          </a:xfrm>
          <a:prstGeom prst="rect">
            <a:avLst/>
          </a:prstGeom>
        </p:spPr>
      </p:pic>
      <p:pic>
        <p:nvPicPr>
          <p:cNvPr id="40" name="Image 22" descr=" "/>
          <p:cNvPicPr>
            <a:picLocks noChangeAspect="1"/>
          </p:cNvPicPr>
          <p:nvPr/>
        </p:nvPicPr>
        <p:blipFill>
          <a:blip r:embed="rId48">
            <a:extLst>
              <a:ext uri="{96DAC541-7B7A-43D3-8B79-37D633B846F1}">
                <asvg:svgBlip xmlns:asvg="http://schemas.microsoft.com/office/drawing/2016/SVG/main" r:embed="rId49"/>
              </a:ext>
            </a:extLst>
          </a:blip>
          <a:stretch/>
        </p:blipFill>
        <p:spPr bwMode="auto">
          <a:xfrm>
            <a:off x="2100531" y="4789196"/>
            <a:ext cx="120572" cy="205580"/>
          </a:xfrm>
          <a:prstGeom prst="rect">
            <a:avLst/>
          </a:prstGeom>
        </p:spPr>
      </p:pic>
      <p:pic>
        <p:nvPicPr>
          <p:cNvPr id="41" name="Image 23" descr=" "/>
          <p:cNvPicPr>
            <a:picLocks noChangeAspect="1"/>
          </p:cNvPicPr>
          <p:nvPr/>
        </p:nvPicPr>
        <p:blipFill>
          <a:blip r:embed="rId50">
            <a:extLst>
              <a:ext uri="{96DAC541-7B7A-43D3-8B79-37D633B846F1}">
                <asvg:svgBlip xmlns:asvg="http://schemas.microsoft.com/office/drawing/2016/SVG/main" r:embed="rId51"/>
              </a:ext>
            </a:extLst>
          </a:blip>
          <a:stretch/>
        </p:blipFill>
        <p:spPr bwMode="auto">
          <a:xfrm>
            <a:off x="2034068" y="4897577"/>
            <a:ext cx="105538" cy="37749"/>
          </a:xfrm>
          <a:prstGeom prst="rect">
            <a:avLst/>
          </a:prstGeom>
        </p:spPr>
      </p:pic>
      <p:pic>
        <p:nvPicPr>
          <p:cNvPr id="42" name="Image 24" descr=" "/>
          <p:cNvPicPr>
            <a:picLocks noChangeAspect="1"/>
          </p:cNvPicPr>
          <p:nvPr/>
        </p:nvPicPr>
        <p:blipFill>
          <a:blip r:embed="rId52">
            <a:extLst>
              <a:ext uri="{96DAC541-7B7A-43D3-8B79-37D633B846F1}">
                <asvg:svgBlip xmlns:asvg="http://schemas.microsoft.com/office/drawing/2016/SVG/main" r:embed="rId53"/>
              </a:ext>
            </a:extLst>
          </a:blip>
          <a:stretch/>
        </p:blipFill>
        <p:spPr bwMode="auto">
          <a:xfrm>
            <a:off x="1815918" y="4789215"/>
            <a:ext cx="233187" cy="174135"/>
          </a:xfrm>
          <a:prstGeom prst="rect">
            <a:avLst/>
          </a:prstGeom>
        </p:spPr>
      </p:pic>
      <p:pic>
        <p:nvPicPr>
          <p:cNvPr id="43" name="Image 25" descr=" "/>
          <p:cNvPicPr>
            <a:picLocks noChangeAspect="1"/>
          </p:cNvPicPr>
          <p:nvPr/>
        </p:nvPicPr>
        <p:blipFill>
          <a:blip r:embed="rId54">
            <a:extLst>
              <a:ext uri="{96DAC541-7B7A-43D3-8B79-37D633B846F1}">
                <asvg:svgBlip xmlns:asvg="http://schemas.microsoft.com/office/drawing/2016/SVG/main" r:embed="rId55"/>
              </a:ext>
            </a:extLst>
          </a:blip>
          <a:stretch/>
        </p:blipFill>
        <p:spPr bwMode="auto">
          <a:xfrm>
            <a:off x="1839839" y="5474303"/>
            <a:ext cx="82374" cy="128712"/>
          </a:xfrm>
          <a:prstGeom prst="rect">
            <a:avLst/>
          </a:prstGeom>
        </p:spPr>
      </p:pic>
      <p:pic>
        <p:nvPicPr>
          <p:cNvPr id="44" name="Image 26" descr=" "/>
          <p:cNvPicPr>
            <a:picLocks noChangeAspect="1"/>
          </p:cNvPicPr>
          <p:nvPr/>
        </p:nvPicPr>
        <p:blipFill>
          <a:blip r:embed="rId56">
            <a:extLst>
              <a:ext uri="{96DAC541-7B7A-43D3-8B79-37D633B846F1}">
                <asvg:svgBlip xmlns:asvg="http://schemas.microsoft.com/office/drawing/2016/SVG/main" r:embed="rId57"/>
              </a:ext>
            </a:extLst>
          </a:blip>
          <a:stretch/>
        </p:blipFill>
        <p:spPr bwMode="auto">
          <a:xfrm>
            <a:off x="1660426" y="5322296"/>
            <a:ext cx="296431" cy="62463"/>
          </a:xfrm>
          <a:prstGeom prst="rect">
            <a:avLst/>
          </a:prstGeom>
        </p:spPr>
      </p:pic>
      <p:pic>
        <p:nvPicPr>
          <p:cNvPr id="45" name="Image 27" descr=" "/>
          <p:cNvPicPr>
            <a:picLocks noChangeAspect="1"/>
          </p:cNvPicPr>
          <p:nvPr/>
        </p:nvPicPr>
        <p:blipFill>
          <a:blip r:embed="rId58">
            <a:extLst>
              <a:ext uri="{96DAC541-7B7A-43D3-8B79-37D633B846F1}">
                <asvg:svgBlip xmlns:asvg="http://schemas.microsoft.com/office/drawing/2016/SVG/main" r:embed="rId59"/>
              </a:ext>
            </a:extLst>
          </a:blip>
          <a:stretch/>
        </p:blipFill>
        <p:spPr bwMode="auto">
          <a:xfrm>
            <a:off x="1761247" y="5331055"/>
            <a:ext cx="132474" cy="101217"/>
          </a:xfrm>
          <a:prstGeom prst="rect">
            <a:avLst/>
          </a:prstGeom>
        </p:spPr>
      </p:pic>
      <p:pic>
        <p:nvPicPr>
          <p:cNvPr id="46" name="Image 28" descr=" "/>
          <p:cNvPicPr>
            <a:picLocks noChangeAspect="1"/>
          </p:cNvPicPr>
          <p:nvPr/>
        </p:nvPicPr>
        <p:blipFill>
          <a:blip r:embed="rId60">
            <a:extLst>
              <a:ext uri="{96DAC541-7B7A-43D3-8B79-37D633B846F1}">
                <asvg:svgBlip xmlns:asvg="http://schemas.microsoft.com/office/drawing/2016/SVG/main" r:embed="rId61"/>
              </a:ext>
            </a:extLst>
          </a:blip>
          <a:stretch/>
        </p:blipFill>
        <p:spPr bwMode="auto">
          <a:xfrm>
            <a:off x="2188286" y="5283643"/>
            <a:ext cx="64016" cy="187244"/>
          </a:xfrm>
          <a:prstGeom prst="rect">
            <a:avLst/>
          </a:prstGeom>
        </p:spPr>
      </p:pic>
      <p:pic>
        <p:nvPicPr>
          <p:cNvPr id="47" name="Image 29" descr=" "/>
          <p:cNvPicPr>
            <a:picLocks noChangeAspect="1"/>
          </p:cNvPicPr>
          <p:nvPr/>
        </p:nvPicPr>
        <p:blipFill>
          <a:blip r:embed="rId62">
            <a:extLst>
              <a:ext uri="{96DAC541-7B7A-43D3-8B79-37D633B846F1}">
                <asvg:svgBlip xmlns:asvg="http://schemas.microsoft.com/office/drawing/2016/SVG/main" r:embed="rId63"/>
              </a:ext>
            </a:extLst>
          </a:blip>
          <a:stretch/>
        </p:blipFill>
        <p:spPr bwMode="auto">
          <a:xfrm>
            <a:off x="2226893" y="5322246"/>
            <a:ext cx="124687" cy="67716"/>
          </a:xfrm>
          <a:prstGeom prst="rect">
            <a:avLst/>
          </a:prstGeom>
        </p:spPr>
      </p:pic>
      <p:pic>
        <p:nvPicPr>
          <p:cNvPr id="48" name="Image 30" descr=" "/>
          <p:cNvPicPr>
            <a:picLocks noChangeAspect="1"/>
          </p:cNvPicPr>
          <p:nvPr/>
        </p:nvPicPr>
        <p:blipFill>
          <a:blip r:embed="rId64">
            <a:extLst>
              <a:ext uri="{96DAC541-7B7A-43D3-8B79-37D633B846F1}">
                <asvg:svgBlip xmlns:asvg="http://schemas.microsoft.com/office/drawing/2016/SVG/main" r:embed="rId65"/>
              </a:ext>
            </a:extLst>
          </a:blip>
          <a:stretch/>
        </p:blipFill>
        <p:spPr bwMode="auto">
          <a:xfrm>
            <a:off x="2029131" y="5289595"/>
            <a:ext cx="54069" cy="173884"/>
          </a:xfrm>
          <a:prstGeom prst="rect">
            <a:avLst/>
          </a:prstGeom>
        </p:spPr>
      </p:pic>
      <p:pic>
        <p:nvPicPr>
          <p:cNvPr id="49" name="Image 31" descr=" "/>
          <p:cNvPicPr>
            <a:picLocks noChangeAspect="1"/>
          </p:cNvPicPr>
          <p:nvPr/>
        </p:nvPicPr>
        <p:blipFill>
          <a:blip r:embed="rId66">
            <a:extLst>
              <a:ext uri="{96DAC541-7B7A-43D3-8B79-37D633B846F1}">
                <asvg:svgBlip xmlns:asvg="http://schemas.microsoft.com/office/drawing/2016/SVG/main" r:embed="rId67"/>
              </a:ext>
            </a:extLst>
          </a:blip>
          <a:stretch/>
        </p:blipFill>
        <p:spPr bwMode="auto">
          <a:xfrm>
            <a:off x="2035637" y="5286601"/>
            <a:ext cx="117756" cy="127862"/>
          </a:xfrm>
          <a:prstGeom prst="rect">
            <a:avLst/>
          </a:prstGeom>
        </p:spPr>
      </p:pic>
      <p:pic>
        <p:nvPicPr>
          <p:cNvPr id="50" name="Image 32" descr=" "/>
          <p:cNvPicPr>
            <a:picLocks noChangeAspect="1"/>
          </p:cNvPicPr>
          <p:nvPr/>
        </p:nvPicPr>
        <p:blipFill>
          <a:blip r:embed="rId68">
            <a:extLst>
              <a:ext uri="{96DAC541-7B7A-43D3-8B79-37D633B846F1}">
                <asvg:svgBlip xmlns:asvg="http://schemas.microsoft.com/office/drawing/2016/SVG/main" r:embed="rId69"/>
              </a:ext>
            </a:extLst>
          </a:blip>
          <a:stretch/>
        </p:blipFill>
        <p:spPr bwMode="auto">
          <a:xfrm>
            <a:off x="2127981" y="5438086"/>
            <a:ext cx="131674" cy="130839"/>
          </a:xfrm>
          <a:prstGeom prst="rect">
            <a:avLst/>
          </a:prstGeom>
        </p:spPr>
      </p:pic>
      <p:sp>
        <p:nvSpPr>
          <p:cNvPr id="51" name="Shape 16"/>
          <p:cNvSpPr/>
          <p:nvPr/>
        </p:nvSpPr>
        <p:spPr bwMode="auto">
          <a:xfrm>
            <a:off x="12193524" y="9067800"/>
            <a:ext cx="1054232" cy="1054100"/>
          </a:xfrm>
          <a:prstGeom prst="ellipse">
            <a:avLst/>
          </a:prstGeom>
          <a:noFill/>
          <a:ln w="25400">
            <a:solidFill>
              <a:srgbClr val="FFFFFF"/>
            </a:solidFill>
            <a:prstDash val="solid"/>
          </a:ln>
        </p:spPr>
        <p:txBody>
          <a:bodyPr/>
          <a:lstStyle/>
          <a:p>
            <a:pPr>
              <a:defRPr/>
            </a:pPr>
            <a:endParaRPr lang="en-US"/>
          </a:p>
        </p:txBody>
      </p:sp>
      <p:pic>
        <p:nvPicPr>
          <p:cNvPr id="52" name="Image 33" descr=" "/>
          <p:cNvPicPr>
            <a:picLocks noChangeAspect="1"/>
          </p:cNvPicPr>
          <p:nvPr/>
        </p:nvPicPr>
        <p:blipFill>
          <a:blip r:embed="rId70">
            <a:extLst>
              <a:ext uri="{96DAC541-7B7A-43D3-8B79-37D633B846F1}">
                <asvg:svgBlip xmlns:asvg="http://schemas.microsoft.com/office/drawing/2016/SVG/main" r:embed="rId71"/>
              </a:ext>
            </a:extLst>
          </a:blip>
          <a:stretch/>
        </p:blipFill>
        <p:spPr bwMode="auto">
          <a:xfrm>
            <a:off x="12330407" y="9110534"/>
            <a:ext cx="823947" cy="997756"/>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Slide 20">
    <p:bg>
      <p:bgPr shadeToTitle="0">
        <a:solidFill>
          <a:srgbClr val="FFFFFF"/>
        </a:solidFill>
      </p:bgPr>
    </p:bg>
    <p:spTree>
      <p:nvGrpSpPr>
        <p:cNvPr id="1" name=""/>
        <p:cNvGrpSpPr/>
        <p:nvPr/>
      </p:nvGrpSpPr>
      <p:grpSpPr bwMode="auto">
        <a:xfrm>
          <a:off x="0" y="0"/>
          <a:ext cx="0" cy="0"/>
          <a:chOff x="0" y="0"/>
          <a:chExt cx="0" cy="0"/>
        </a:xfrm>
      </p:grpSpPr>
      <p:pic>
        <p:nvPicPr>
          <p:cNvPr id="20" name="Picture 19"/>
          <p:cNvPicPr>
            <a:picLocks noChangeAspect="1"/>
          </p:cNvPicPr>
          <p:nvPr/>
        </p:nvPicPr>
        <p:blipFill>
          <a:blip r:embed="rId3"/>
          <a:stretch/>
        </p:blipFill>
        <p:spPr bwMode="auto">
          <a:xfrm>
            <a:off x="3112" y="857"/>
            <a:ext cx="24380951" cy="13714285"/>
          </a:xfrm>
          <a:prstGeom prst="rect">
            <a:avLst/>
          </a:prstGeom>
        </p:spPr>
      </p:pic>
      <p:pic>
        <p:nvPicPr>
          <p:cNvPr id="2" name="Image 0" descr=" "/>
          <p:cNvPicPr>
            <a:picLocks noChangeAspect="1"/>
          </p:cNvPicPr>
          <p:nvPr/>
        </p:nvPicPr>
        <p:blipFill>
          <a:blip r:embed="rId4"/>
          <a:stretch/>
        </p:blipFill>
        <p:spPr bwMode="auto">
          <a:xfrm>
            <a:off x="23142367" y="891422"/>
            <a:ext cx="215853" cy="289256"/>
          </a:xfrm>
          <a:prstGeom prst="rect">
            <a:avLst/>
          </a:prstGeom>
        </p:spPr>
      </p:pic>
      <p:pic>
        <p:nvPicPr>
          <p:cNvPr id="3" name="Image 1" descr=" "/>
          <p:cNvPicPr>
            <a:picLocks noChangeAspect="1"/>
          </p:cNvPicPr>
          <p:nvPr/>
        </p:nvPicPr>
        <p:blipFill>
          <a:blip r:embed="rId5"/>
          <a:stretch/>
        </p:blipFill>
        <p:spPr bwMode="auto">
          <a:xfrm>
            <a:off x="22837727" y="891356"/>
            <a:ext cx="43798" cy="283976"/>
          </a:xfrm>
          <a:prstGeom prst="rect">
            <a:avLst/>
          </a:prstGeom>
        </p:spPr>
      </p:pic>
      <p:pic>
        <p:nvPicPr>
          <p:cNvPr id="4" name="Image 2" descr=" "/>
          <p:cNvPicPr>
            <a:picLocks noChangeAspect="1"/>
          </p:cNvPicPr>
          <p:nvPr/>
        </p:nvPicPr>
        <p:blipFill>
          <a:blip r:embed="rId6"/>
          <a:stretch/>
        </p:blipFill>
        <p:spPr bwMode="auto">
          <a:xfrm>
            <a:off x="22919767" y="972499"/>
            <a:ext cx="184582" cy="208111"/>
          </a:xfrm>
          <a:prstGeom prst="rect">
            <a:avLst/>
          </a:prstGeom>
        </p:spPr>
      </p:pic>
      <p:pic>
        <p:nvPicPr>
          <p:cNvPr id="5" name="Image 3" descr=" "/>
          <p:cNvPicPr>
            <a:picLocks noChangeAspect="1"/>
          </p:cNvPicPr>
          <p:nvPr/>
        </p:nvPicPr>
        <p:blipFill>
          <a:blip r:embed="rId7">
            <a:extLst>
              <a:ext uri="{96DAC541-7B7A-43D3-8B79-37D633B846F1}">
                <asvg:svgBlip xmlns:asvg="http://schemas.microsoft.com/office/drawing/2016/SVG/main" r:embed="rId8"/>
              </a:ext>
            </a:extLst>
          </a:blip>
          <a:stretch/>
        </p:blipFill>
        <p:spPr bwMode="auto">
          <a:xfrm>
            <a:off x="22611840" y="967221"/>
            <a:ext cx="198251" cy="213457"/>
          </a:xfrm>
          <a:prstGeom prst="rect">
            <a:avLst/>
          </a:prstGeom>
        </p:spPr>
      </p:pic>
      <p:pic>
        <p:nvPicPr>
          <p:cNvPr id="6" name="Image 4" descr=" "/>
          <p:cNvPicPr>
            <a:picLocks noChangeAspect="1"/>
          </p:cNvPicPr>
          <p:nvPr/>
        </p:nvPicPr>
        <p:blipFill>
          <a:blip r:embed="rId9">
            <a:extLst>
              <a:ext uri="{96DAC541-7B7A-43D3-8B79-37D633B846F1}">
                <asvg:svgBlip xmlns:asvg="http://schemas.microsoft.com/office/drawing/2016/SVG/main" r:embed="rId10"/>
              </a:ext>
            </a:extLst>
          </a:blip>
          <a:stretch/>
        </p:blipFill>
        <p:spPr bwMode="auto">
          <a:xfrm>
            <a:off x="22538074" y="891356"/>
            <a:ext cx="43798" cy="283976"/>
          </a:xfrm>
          <a:prstGeom prst="rect">
            <a:avLst/>
          </a:prstGeom>
        </p:spPr>
      </p:pic>
      <p:pic>
        <p:nvPicPr>
          <p:cNvPr id="7" name="Image 5" descr=" "/>
          <p:cNvPicPr>
            <a:picLocks noChangeAspect="1"/>
          </p:cNvPicPr>
          <p:nvPr/>
        </p:nvPicPr>
        <p:blipFill>
          <a:blip r:embed="rId11">
            <a:extLst>
              <a:ext uri="{96DAC541-7B7A-43D3-8B79-37D633B846F1}">
                <asvg:svgBlip xmlns:asvg="http://schemas.microsoft.com/office/drawing/2016/SVG/main" r:embed="rId12"/>
              </a:ext>
            </a:extLst>
          </a:blip>
          <a:stretch/>
        </p:blipFill>
        <p:spPr bwMode="auto">
          <a:xfrm>
            <a:off x="22284117" y="967153"/>
            <a:ext cx="215853" cy="213457"/>
          </a:xfrm>
          <a:prstGeom prst="rect">
            <a:avLst/>
          </a:prstGeom>
        </p:spPr>
      </p:pic>
      <p:pic>
        <p:nvPicPr>
          <p:cNvPr id="8" name="Image 6" descr=" "/>
          <p:cNvPicPr>
            <a:picLocks noChangeAspect="1"/>
          </p:cNvPicPr>
          <p:nvPr/>
        </p:nvPicPr>
        <p:blipFill>
          <a:blip r:embed="rId13">
            <a:extLst>
              <a:ext uri="{96DAC541-7B7A-43D3-8B79-37D633B846F1}">
                <asvg:svgBlip xmlns:asvg="http://schemas.microsoft.com/office/drawing/2016/SVG/main" r:embed="rId14"/>
              </a:ext>
            </a:extLst>
          </a:blip>
          <a:stretch/>
        </p:blipFill>
        <p:spPr bwMode="auto">
          <a:xfrm>
            <a:off x="21924304" y="967221"/>
            <a:ext cx="214302" cy="213457"/>
          </a:xfrm>
          <a:prstGeom prst="rect">
            <a:avLst/>
          </a:prstGeom>
        </p:spPr>
      </p:pic>
      <p:pic>
        <p:nvPicPr>
          <p:cNvPr id="9" name="Image 7" descr=" "/>
          <p:cNvPicPr>
            <a:picLocks noChangeAspect="1"/>
          </p:cNvPicPr>
          <p:nvPr/>
        </p:nvPicPr>
        <p:blipFill>
          <a:blip r:embed="rId15"/>
          <a:stretch/>
        </p:blipFill>
        <p:spPr bwMode="auto">
          <a:xfrm>
            <a:off x="22168574" y="967763"/>
            <a:ext cx="104031" cy="207569"/>
          </a:xfrm>
          <a:prstGeom prst="rect">
            <a:avLst/>
          </a:prstGeom>
        </p:spPr>
      </p:pic>
      <p:pic>
        <p:nvPicPr>
          <p:cNvPr id="10" name="Image 8" descr=" "/>
          <p:cNvPicPr>
            <a:picLocks noChangeAspect="1"/>
          </p:cNvPicPr>
          <p:nvPr/>
        </p:nvPicPr>
        <p:blipFill>
          <a:blip r:embed="rId16"/>
          <a:stretch/>
        </p:blipFill>
        <p:spPr bwMode="auto">
          <a:xfrm>
            <a:off x="21707013" y="967221"/>
            <a:ext cx="198251" cy="213457"/>
          </a:xfrm>
          <a:prstGeom prst="rect">
            <a:avLst/>
          </a:prstGeom>
        </p:spPr>
      </p:pic>
      <p:sp>
        <p:nvSpPr>
          <p:cNvPr id="11" name="Text 0"/>
          <p:cNvSpPr/>
          <p:nvPr/>
        </p:nvSpPr>
        <p:spPr bwMode="auto">
          <a:xfrm>
            <a:off x="2017435" y="1435100"/>
            <a:ext cx="3662291" cy="486833"/>
          </a:xfrm>
          <a:prstGeom prst="rect">
            <a:avLst/>
          </a:prstGeom>
          <a:noFill/>
          <a:ln/>
        </p:spPr>
        <p:txBody>
          <a:bodyPr wrap="square" lIns="0" tIns="0" rIns="0" bIns="0" rtlCol="0" anchor="t"/>
          <a:lstStyle/>
          <a:p>
            <a:pPr marL="0" indent="0" algn="ctr">
              <a:lnSpc>
                <a:spcPts val="3000"/>
              </a:lnSpc>
              <a:buNone/>
              <a:defRPr/>
            </a:pPr>
            <a:r>
              <a:rPr lang="en-US" sz="2500">
                <a:solidFill>
                  <a:srgbClr val="000000">
                    <a:alpha val="100000"/>
                  </a:srgbClr>
                </a:solidFill>
                <a:latin typeface="Suisse Int'l Light"/>
                <a:ea typeface="Suisse Int'l Light"/>
                <a:cs typeface="Suisse Int'l Light"/>
              </a:rPr>
              <a:t>High concentration</a:t>
            </a:r>
            <a:endParaRPr lang="en-US" sz="2500"/>
          </a:p>
        </p:txBody>
      </p:sp>
      <p:sp>
        <p:nvSpPr>
          <p:cNvPr id="12" name="Text 1"/>
          <p:cNvSpPr/>
          <p:nvPr/>
        </p:nvSpPr>
        <p:spPr bwMode="auto">
          <a:xfrm>
            <a:off x="3048381" y="3403600"/>
            <a:ext cx="1706247" cy="486833"/>
          </a:xfrm>
          <a:prstGeom prst="rect">
            <a:avLst/>
          </a:prstGeom>
          <a:noFill/>
          <a:ln/>
        </p:spPr>
        <p:txBody>
          <a:bodyPr wrap="square" lIns="0" tIns="0" rIns="0" bIns="0" rtlCol="0" anchor="t"/>
          <a:lstStyle/>
          <a:p>
            <a:pPr marL="0" indent="0" algn="l">
              <a:lnSpc>
                <a:spcPts val="3000"/>
              </a:lnSpc>
              <a:buNone/>
              <a:defRPr/>
            </a:pPr>
            <a:r>
              <a:rPr lang="en-US" sz="2500">
                <a:solidFill>
                  <a:srgbClr val="000000">
                    <a:alpha val="100000"/>
                  </a:srgbClr>
                </a:solidFill>
                <a:latin typeface="Suisse Int'l Light"/>
                <a:ea typeface="Suisse Int'l Light"/>
                <a:cs typeface="Suisse Int'l Light"/>
              </a:rPr>
              <a:t>per capsule</a:t>
            </a:r>
            <a:endParaRPr lang="en-US" sz="2500"/>
          </a:p>
        </p:txBody>
      </p:sp>
      <p:sp>
        <p:nvSpPr>
          <p:cNvPr id="13" name="Text 2"/>
          <p:cNvSpPr/>
          <p:nvPr/>
        </p:nvSpPr>
        <p:spPr bwMode="auto">
          <a:xfrm>
            <a:off x="3594549" y="2628900"/>
            <a:ext cx="1892537" cy="584200"/>
          </a:xfrm>
          <a:prstGeom prst="rect">
            <a:avLst/>
          </a:prstGeom>
          <a:noFill/>
          <a:ln/>
        </p:spPr>
        <p:txBody>
          <a:bodyPr wrap="square" lIns="0" tIns="0" rIns="0" bIns="0" rtlCol="0" anchor="t"/>
          <a:lstStyle/>
          <a:p>
            <a:pPr marL="0" indent="0" algn="l">
              <a:lnSpc>
                <a:spcPts val="3600"/>
              </a:lnSpc>
              <a:buNone/>
              <a:defRPr/>
            </a:pPr>
            <a:r>
              <a:rPr lang="en-US" sz="3000">
                <a:solidFill>
                  <a:srgbClr val="57AC8F">
                    <a:alpha val="100000"/>
                  </a:srgbClr>
                </a:solidFill>
                <a:latin typeface="Suisse Int'l Light"/>
                <a:ea typeface="Suisse Int'l Light"/>
                <a:cs typeface="Suisse Int'l Light"/>
              </a:rPr>
              <a:t>billion CFU</a:t>
            </a:r>
            <a:endParaRPr lang="en-US" sz="3000"/>
          </a:p>
        </p:txBody>
      </p:sp>
      <p:sp>
        <p:nvSpPr>
          <p:cNvPr id="14" name="Text 3"/>
          <p:cNvSpPr/>
          <p:nvPr/>
        </p:nvSpPr>
        <p:spPr bwMode="auto">
          <a:xfrm>
            <a:off x="2349794" y="1816100"/>
            <a:ext cx="1509287" cy="1915499"/>
          </a:xfrm>
          <a:prstGeom prst="rect">
            <a:avLst/>
          </a:prstGeom>
          <a:noFill/>
          <a:ln/>
        </p:spPr>
        <p:txBody>
          <a:bodyPr wrap="square" lIns="0" tIns="0" rIns="0" bIns="0" rtlCol="0" anchor="t"/>
          <a:lstStyle/>
          <a:p>
            <a:pPr marL="0" indent="0" algn="l">
              <a:lnSpc>
                <a:spcPts val="11818"/>
              </a:lnSpc>
              <a:buNone/>
              <a:defRPr/>
            </a:pPr>
            <a:r>
              <a:rPr lang="en-US" sz="9850">
                <a:solidFill>
                  <a:srgbClr val="57AC8F">
                    <a:alpha val="100000"/>
                  </a:srgbClr>
                </a:solidFill>
                <a:latin typeface="Suisse Int'l Thin"/>
                <a:ea typeface="Suisse Int'l Thin"/>
                <a:cs typeface="Suisse Int'l Thin"/>
              </a:rPr>
              <a:t>12</a:t>
            </a:r>
            <a:endParaRPr lang="en-US" sz="9850"/>
          </a:p>
        </p:txBody>
      </p:sp>
      <p:sp>
        <p:nvSpPr>
          <p:cNvPr id="15" name="Text 4"/>
          <p:cNvSpPr/>
          <p:nvPr/>
        </p:nvSpPr>
        <p:spPr bwMode="auto">
          <a:xfrm>
            <a:off x="17424461" y="2959100"/>
            <a:ext cx="6304221" cy="1248833"/>
          </a:xfrm>
          <a:prstGeom prst="rect">
            <a:avLst/>
          </a:prstGeom>
          <a:noFill/>
          <a:ln/>
        </p:spPr>
        <p:txBody>
          <a:bodyPr wrap="square" lIns="0" tIns="0" rIns="0" bIns="0" rtlCol="0" anchor="t"/>
          <a:lstStyle/>
          <a:p>
            <a:pPr marL="0" indent="0" algn="ctr">
              <a:lnSpc>
                <a:spcPts val="3000"/>
              </a:lnSpc>
              <a:buNone/>
              <a:defRPr/>
            </a:pPr>
            <a:r>
              <a:rPr lang="en-US" sz="2500">
                <a:solidFill>
                  <a:srgbClr val="000000">
                    <a:alpha val="100000"/>
                  </a:srgbClr>
                </a:solidFill>
                <a:latin typeface="Suisse Int'l Light"/>
                <a:ea typeface="Suisse Int'l Light"/>
                <a:cs typeface="Suisse Int'l Light"/>
              </a:rPr>
              <a:t>Clinically proven effectiveness</a:t>
            </a:r>
            <a:r>
              <a:rPr lang="en-US" sz="2800"/>
              <a:t>†</a:t>
            </a:r>
            <a:r>
              <a:rPr lang="en-US" sz="2500">
                <a:solidFill>
                  <a:srgbClr val="000000">
                    <a:alpha val="100000"/>
                  </a:srgbClr>
                </a:solidFill>
                <a:latin typeface="Suisse Int'l Light"/>
                <a:ea typeface="Suisse Int'l Light"/>
                <a:cs typeface="Suisse Int'l Light"/>
              </a:rPr>
              <a:t> – patented JPL934</a:t>
            </a:r>
            <a:r>
              <a:rPr lang="en-US" sz="2800" baseline="30000">
                <a:solidFill>
                  <a:srgbClr val="000000">
                    <a:alpha val="100000"/>
                  </a:srgbClr>
                </a:solidFill>
                <a:latin typeface="Suisse Int'l Light"/>
                <a:ea typeface="Suisse Int'l Light"/>
                <a:cs typeface="Suisse Int'l Light"/>
              </a:rPr>
              <a:t>TM</a:t>
            </a:r>
            <a:r>
              <a:rPr lang="en-US" sz="2500">
                <a:solidFill>
                  <a:srgbClr val="000000">
                    <a:alpha val="100000"/>
                  </a:srgbClr>
                </a:solidFill>
                <a:latin typeface="Suisse Int'l Light"/>
                <a:ea typeface="Suisse Int'l Light"/>
                <a:cs typeface="Suisse Int'l Light"/>
              </a:rPr>
              <a:t> blend of 3 strains</a:t>
            </a:r>
            <a:r>
              <a:rPr lang="en-US" sz="2800"/>
              <a:t>†</a:t>
            </a:r>
            <a:endParaRPr lang="en-US" sz="2500"/>
          </a:p>
        </p:txBody>
      </p:sp>
      <p:sp>
        <p:nvSpPr>
          <p:cNvPr id="16" name="Text 5"/>
          <p:cNvSpPr/>
          <p:nvPr/>
        </p:nvSpPr>
        <p:spPr bwMode="auto">
          <a:xfrm>
            <a:off x="-599092" y="7575550"/>
            <a:ext cx="8895345" cy="867833"/>
          </a:xfrm>
          <a:prstGeom prst="rect">
            <a:avLst/>
          </a:prstGeom>
          <a:noFill/>
          <a:ln/>
        </p:spPr>
        <p:txBody>
          <a:bodyPr wrap="square" lIns="0" tIns="0" rIns="0" bIns="0" rtlCol="0" anchor="t"/>
          <a:lstStyle/>
          <a:p>
            <a:pPr marL="0" indent="0" algn="ctr">
              <a:lnSpc>
                <a:spcPts val="3000"/>
              </a:lnSpc>
              <a:buNone/>
              <a:defRPr/>
            </a:pPr>
            <a:r>
              <a:rPr lang="en-US" sz="2500">
                <a:solidFill>
                  <a:srgbClr val="FFFFFF">
                    <a:alpha val="100000"/>
                  </a:srgbClr>
                </a:solidFill>
                <a:latin typeface="Suisse Int'l Light"/>
                <a:ea typeface="Suisse Int'l Light"/>
                <a:cs typeface="Suisse Int'l Light"/>
              </a:rPr>
              <a:t>A new level </a:t>
            </a:r>
            <a:endParaRPr/>
          </a:p>
          <a:p>
            <a:pPr marL="0" indent="0" algn="ctr">
              <a:lnSpc>
                <a:spcPts val="3000"/>
              </a:lnSpc>
              <a:buNone/>
              <a:defRPr/>
            </a:pPr>
            <a:r>
              <a:rPr lang="en-US" sz="2500">
                <a:solidFill>
                  <a:srgbClr val="FFFFFF">
                    <a:alpha val="100000"/>
                  </a:srgbClr>
                </a:solidFill>
                <a:latin typeface="Suisse Int'l Light"/>
                <a:ea typeface="Suisse Int'l Light"/>
                <a:cs typeface="Suisse Int'l Light"/>
              </a:rPr>
              <a:t>of gut microbiome care</a:t>
            </a:r>
            <a:r>
              <a:rPr lang="en-US" sz="2800"/>
              <a:t> </a:t>
            </a:r>
            <a:r>
              <a:rPr lang="en-US" sz="2800">
                <a:solidFill>
                  <a:schemeClr val="bg1"/>
                </a:solidFill>
              </a:rPr>
              <a:t>†</a:t>
            </a:r>
            <a:endParaRPr lang="en-US" sz="2500">
              <a:solidFill>
                <a:schemeClr val="bg1"/>
              </a:solidFill>
            </a:endParaRPr>
          </a:p>
        </p:txBody>
      </p:sp>
      <p:sp>
        <p:nvSpPr>
          <p:cNvPr id="17" name="Text 6"/>
          <p:cNvSpPr/>
          <p:nvPr/>
        </p:nvSpPr>
        <p:spPr bwMode="auto">
          <a:xfrm>
            <a:off x="18389782" y="7581899"/>
            <a:ext cx="4373580" cy="1629833"/>
          </a:xfrm>
          <a:prstGeom prst="rect">
            <a:avLst/>
          </a:prstGeom>
          <a:noFill/>
          <a:ln/>
        </p:spPr>
        <p:txBody>
          <a:bodyPr wrap="square" lIns="0" tIns="0" rIns="0" bIns="0" rtlCol="0" anchor="t"/>
          <a:lstStyle/>
          <a:p>
            <a:pPr marL="0" indent="0" algn="ctr">
              <a:lnSpc>
                <a:spcPts val="3000"/>
              </a:lnSpc>
              <a:buNone/>
              <a:defRPr/>
            </a:pPr>
            <a:r>
              <a:rPr lang="en-US" sz="2500">
                <a:solidFill>
                  <a:srgbClr val="000000">
                    <a:alpha val="100000"/>
                  </a:srgbClr>
                </a:solidFill>
                <a:latin typeface="Suisse Int'l Book"/>
                <a:ea typeface="Suisse Int'l Book"/>
                <a:cs typeface="Suisse Int'l Book"/>
              </a:rPr>
              <a:t>4-layer coating – an innovative probiotic delivery technology</a:t>
            </a:r>
            <a:endParaRPr lang="en-US" sz="2500"/>
          </a:p>
        </p:txBody>
      </p:sp>
      <p:sp>
        <p:nvSpPr>
          <p:cNvPr id="18" name="Text 7"/>
          <p:cNvSpPr/>
          <p:nvPr/>
        </p:nvSpPr>
        <p:spPr bwMode="auto">
          <a:xfrm>
            <a:off x="9084977" y="891356"/>
            <a:ext cx="6304221" cy="2489200"/>
          </a:xfrm>
          <a:prstGeom prst="rect">
            <a:avLst/>
          </a:prstGeom>
          <a:noFill/>
          <a:ln/>
        </p:spPr>
        <p:txBody>
          <a:bodyPr wrap="square" lIns="0" tIns="0" rIns="0" bIns="0" rtlCol="0" anchor="t"/>
          <a:lstStyle/>
          <a:p>
            <a:pPr marL="0" indent="0" algn="ctr">
              <a:lnSpc>
                <a:spcPts val="8640"/>
              </a:lnSpc>
              <a:buNone/>
              <a:defRPr/>
            </a:pPr>
            <a:r>
              <a:rPr lang="en-US" sz="7200">
                <a:solidFill>
                  <a:srgbClr val="000000">
                    <a:alpha val="100000"/>
                  </a:srgbClr>
                </a:solidFill>
                <a:latin typeface="Suisse Int'l Light"/>
                <a:ea typeface="Suisse Int'l Light"/>
                <a:cs typeface="Suisse Int'l Light"/>
              </a:rPr>
              <a:t>Quattrobiotic</a:t>
            </a:r>
            <a:endParaRPr lang="en-US" sz="7200"/>
          </a:p>
          <a:p>
            <a:pPr marL="0" indent="0" algn="ctr">
              <a:lnSpc>
                <a:spcPts val="8640"/>
              </a:lnSpc>
              <a:buNone/>
              <a:defRPr/>
            </a:pPr>
            <a:r>
              <a:rPr lang="en-US" sz="7200">
                <a:solidFill>
                  <a:srgbClr val="000000">
                    <a:alpha val="100000"/>
                  </a:srgbClr>
                </a:solidFill>
                <a:latin typeface="Suisse Int'l Light"/>
                <a:ea typeface="Suisse Int'l Light"/>
                <a:cs typeface="Suisse Int'l Light"/>
              </a:rPr>
              <a:t>Formula</a:t>
            </a:r>
            <a:endParaRPr lang="en-US" sz="7200"/>
          </a:p>
        </p:txBody>
      </p:sp>
      <p:sp>
        <p:nvSpPr>
          <p:cNvPr id="19" name="Text 8"/>
          <p:cNvSpPr/>
          <p:nvPr/>
        </p:nvSpPr>
        <p:spPr bwMode="auto">
          <a:xfrm>
            <a:off x="10000446" y="3380555"/>
            <a:ext cx="4386282" cy="486833"/>
          </a:xfrm>
          <a:prstGeom prst="rect">
            <a:avLst/>
          </a:prstGeom>
          <a:noFill/>
          <a:ln/>
        </p:spPr>
        <p:txBody>
          <a:bodyPr wrap="square" lIns="0" tIns="0" rIns="0" bIns="0" rtlCol="0" anchor="t"/>
          <a:lstStyle/>
          <a:p>
            <a:pPr marL="0" indent="0" algn="ctr">
              <a:lnSpc>
                <a:spcPts val="3000"/>
              </a:lnSpc>
              <a:buNone/>
              <a:defRPr/>
            </a:pPr>
            <a:r>
              <a:rPr lang="en-US" sz="2500">
                <a:solidFill>
                  <a:srgbClr val="000000">
                    <a:alpha val="100000"/>
                  </a:srgbClr>
                </a:solidFill>
                <a:latin typeface="Suisse Int'l Light"/>
                <a:ea typeface="Suisse Int'l Light"/>
                <a:cs typeface="Suisse Int'l Light"/>
              </a:rPr>
              <a:t>4 levels of intestinal protection</a:t>
            </a:r>
            <a:r>
              <a:rPr lang="en-US" sz="2800"/>
              <a:t>†</a:t>
            </a:r>
            <a:endParaRPr lang="en-US" sz="2500"/>
          </a:p>
        </p:txBody>
      </p:sp>
      <p:sp>
        <p:nvSpPr>
          <p:cNvPr id="21" name="TextBox 20"/>
          <p:cNvSpPr txBox="1"/>
          <p:nvPr/>
        </p:nvSpPr>
        <p:spPr bwMode="auto">
          <a:xfrm>
            <a:off x="9041476" y="12362979"/>
            <a:ext cx="6304221" cy="923330"/>
          </a:xfrm>
          <a:prstGeom prst="rect">
            <a:avLst/>
          </a:prstGeom>
          <a:noFill/>
          <a:ln>
            <a:solidFill>
              <a:schemeClr val="tx1"/>
            </a:solidFill>
          </a:ln>
        </p:spPr>
        <p:txBody>
          <a:bodyPr wrap="square" rtlCol="0">
            <a:spAutoFit/>
          </a:bodyPr>
          <a:lstStyle/>
          <a:p>
            <a:pPr algn="ctr">
              <a:defRPr/>
            </a:pPr>
            <a:r>
              <a:rPr lang="en-US">
                <a:latin typeface="Suisse Intl"/>
              </a:rPr>
              <a:t>†These statements have not been evaluated by the Food and Drug Administration. This product is not intended to diagnose, treat, cure, or prevent any disease. </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Slide 22">
    <p:bg>
      <p:bgPr shadeToTitle="0">
        <a:solidFill>
          <a:srgbClr val="FFFFFF"/>
        </a:solidFill>
      </p:bgPr>
    </p:bg>
    <p:spTree>
      <p:nvGrpSpPr>
        <p:cNvPr id="1" name=""/>
        <p:cNvGrpSpPr/>
        <p:nvPr/>
      </p:nvGrpSpPr>
      <p:grpSpPr bwMode="auto">
        <a:xfrm>
          <a:off x="0" y="0"/>
          <a:ext cx="0" cy="0"/>
          <a:chOff x="0" y="0"/>
          <a:chExt cx="0" cy="0"/>
        </a:xfrm>
      </p:grpSpPr>
      <p:sp>
        <p:nvSpPr>
          <p:cNvPr id="2" name="Text 0"/>
          <p:cNvSpPr/>
          <p:nvPr/>
        </p:nvSpPr>
        <p:spPr bwMode="auto">
          <a:xfrm>
            <a:off x="1524191" y="1524000"/>
            <a:ext cx="11304413" cy="1397000"/>
          </a:xfrm>
          <a:prstGeom prst="rect">
            <a:avLst/>
          </a:prstGeom>
          <a:noFill/>
          <a:ln/>
        </p:spPr>
        <p:txBody>
          <a:bodyPr wrap="square" lIns="0" tIns="0" rIns="0" bIns="0" rtlCol="0" anchor="t"/>
          <a:lstStyle/>
          <a:p>
            <a:pPr marL="0" indent="0" algn="l">
              <a:lnSpc>
                <a:spcPts val="8640"/>
              </a:lnSpc>
              <a:buNone/>
              <a:defRPr/>
            </a:pPr>
            <a:r>
              <a:rPr lang="en-US" sz="7200">
                <a:solidFill>
                  <a:srgbClr val="000000">
                    <a:alpha val="100000"/>
                  </a:srgbClr>
                </a:solidFill>
                <a:latin typeface="Suisse Int'l Light"/>
                <a:ea typeface="Suisse Int'l Light"/>
                <a:cs typeface="Suisse Int'l Light"/>
              </a:rPr>
              <a:t>Sources</a:t>
            </a:r>
            <a:endParaRPr lang="en-US" sz="7200"/>
          </a:p>
        </p:txBody>
      </p:sp>
      <p:sp>
        <p:nvSpPr>
          <p:cNvPr id="3" name="Text 1"/>
          <p:cNvSpPr/>
          <p:nvPr/>
        </p:nvSpPr>
        <p:spPr bwMode="auto">
          <a:xfrm>
            <a:off x="1524191" y="3111500"/>
            <a:ext cx="21465683" cy="8356600"/>
          </a:xfrm>
          <a:prstGeom prst="rect">
            <a:avLst/>
          </a:prstGeom>
          <a:noFill/>
          <a:ln/>
        </p:spPr>
        <p:txBody>
          <a:bodyPr wrap="square" lIns="0" tIns="0" rIns="0" bIns="0" rtlCol="0" anchor="t"/>
          <a:lstStyle/>
          <a:p>
            <a:pPr>
              <a:lnSpc>
                <a:spcPts val="3600"/>
              </a:lnSpc>
              <a:defRPr/>
            </a:pPr>
            <a:r>
              <a:rPr lang="en-US" sz="3000">
                <a:solidFill>
                  <a:srgbClr val="000000">
                    <a:alpha val="100000"/>
                  </a:srgbClr>
                </a:solidFill>
                <a:latin typeface="Suisse Int'l Light"/>
                <a:ea typeface="Suisse Int'l Light"/>
                <a:cs typeface="Suisse Int'l Light"/>
              </a:rPr>
              <a:t>1. Anderson S. C., </a:t>
            </a:r>
            <a:r>
              <a:rPr lang="en-US" sz="3000">
                <a:solidFill>
                  <a:srgbClr val="000000">
                    <a:alpha val="100000"/>
                  </a:srgbClr>
                </a:solidFill>
                <a:latin typeface="Suisse Int'l Light"/>
                <a:ea typeface="Suisse Int'l Light"/>
                <a:cs typeface="Suisse Int'l Light"/>
              </a:rPr>
              <a:t>Cryan</a:t>
            </a:r>
            <a:r>
              <a:rPr lang="en-US" sz="3000">
                <a:solidFill>
                  <a:srgbClr val="000000">
                    <a:alpha val="100000"/>
                  </a:srgbClr>
                </a:solidFill>
                <a:latin typeface="Suisse Int'l Light"/>
                <a:ea typeface="Suisse Int'l Light"/>
                <a:cs typeface="Suisse Int'l Light"/>
              </a:rPr>
              <a:t> J. F., </a:t>
            </a:r>
            <a:r>
              <a:rPr lang="en-US" sz="3000">
                <a:solidFill>
                  <a:srgbClr val="000000">
                    <a:alpha val="100000"/>
                  </a:srgbClr>
                </a:solidFill>
                <a:latin typeface="Suisse Int'l Light"/>
                <a:ea typeface="Suisse Int'l Light"/>
                <a:cs typeface="Suisse Int'l Light"/>
              </a:rPr>
              <a:t>Dinan</a:t>
            </a:r>
            <a:r>
              <a:rPr lang="en-US" sz="3000">
                <a:solidFill>
                  <a:srgbClr val="000000">
                    <a:alpha val="100000"/>
                  </a:srgbClr>
                </a:solidFill>
                <a:latin typeface="Suisse Int'l Light"/>
                <a:ea typeface="Suisse Int'l Light"/>
                <a:cs typeface="Suisse Int'l Light"/>
              </a:rPr>
              <a:t> T. The </a:t>
            </a:r>
            <a:r>
              <a:rPr lang="en-US" sz="3000">
                <a:solidFill>
                  <a:srgbClr val="000000">
                    <a:alpha val="100000"/>
                  </a:srgbClr>
                </a:solidFill>
                <a:latin typeface="Suisse Int'l Light"/>
                <a:ea typeface="Suisse Int'l Light"/>
                <a:cs typeface="Suisse Int'l Light"/>
              </a:rPr>
              <a:t>psychobiotic</a:t>
            </a:r>
            <a:r>
              <a:rPr lang="en-US" sz="3000">
                <a:solidFill>
                  <a:srgbClr val="000000">
                    <a:alpha val="100000"/>
                  </a:srgbClr>
                </a:solidFill>
                <a:latin typeface="Suisse Int'l Light"/>
                <a:ea typeface="Suisse Int'l Light"/>
                <a:cs typeface="Suisse Int'l Light"/>
              </a:rPr>
              <a:t> revolution: mood, food, and the new science of the gut-brain connection. – National Geographic Books, 2017.</a:t>
            </a:r>
            <a:endParaRPr/>
          </a:p>
          <a:p>
            <a:pPr>
              <a:lnSpc>
                <a:spcPts val="3600"/>
              </a:lnSpc>
              <a:defRPr/>
            </a:pPr>
            <a:endParaRPr lang="en-US" sz="3000">
              <a:solidFill>
                <a:srgbClr val="000000">
                  <a:alpha val="100000"/>
                </a:srgbClr>
              </a:solidFill>
              <a:latin typeface="Suisse Int'l Light"/>
              <a:ea typeface="Suisse Int'l Light"/>
              <a:cs typeface="Suisse Int'l Light"/>
            </a:endParaRPr>
          </a:p>
          <a:p>
            <a:pPr>
              <a:lnSpc>
                <a:spcPts val="3600"/>
              </a:lnSpc>
              <a:defRPr/>
            </a:pPr>
            <a:r>
              <a:rPr lang="en-US" sz="3000">
                <a:solidFill>
                  <a:srgbClr val="000000">
                    <a:alpha val="100000"/>
                  </a:srgbClr>
                </a:solidFill>
                <a:latin typeface="Suisse Int'l Light"/>
                <a:ea typeface="Suisse Int'l Light"/>
                <a:cs typeface="Suisse Int'l Light"/>
              </a:rPr>
              <a:t>2. </a:t>
            </a:r>
            <a:r>
              <a:rPr lang="en-US" sz="3000">
                <a:solidFill>
                  <a:srgbClr val="000000">
                    <a:alpha val="100000"/>
                  </a:srgbClr>
                </a:solidFill>
                <a:latin typeface="Suisse Int'l Light"/>
                <a:ea typeface="Suisse Int'l Light"/>
                <a:cs typeface="Suisse Int'l Light"/>
              </a:rPr>
              <a:t>Sperber</a:t>
            </a:r>
            <a:r>
              <a:rPr lang="en-US" sz="3000">
                <a:solidFill>
                  <a:srgbClr val="000000">
                    <a:alpha val="100000"/>
                  </a:srgbClr>
                </a:solidFill>
                <a:latin typeface="Suisse Int'l Light"/>
                <a:ea typeface="Suisse Int'l Light"/>
                <a:cs typeface="Suisse Int'l Light"/>
              </a:rPr>
              <a:t> A. D. et al. Worldwide prevalence and burden of functional gastrointestinal disorders, results of Rome Foundation Global Study //Gastroenterology. – 2021. – </a:t>
            </a:r>
            <a:r>
              <a:rPr lang="ru-RU" sz="3000">
                <a:solidFill>
                  <a:srgbClr val="000000">
                    <a:alpha val="100000"/>
                  </a:srgbClr>
                </a:solidFill>
                <a:latin typeface="Suisse Int'l Light"/>
                <a:ea typeface="Suisse Int'l Light"/>
                <a:cs typeface="Suisse Int'l Light"/>
              </a:rPr>
              <a:t>Т. 160. – №. 1. – С. 99-114. </a:t>
            </a:r>
            <a:r>
              <a:rPr lang="en-US" sz="3000">
                <a:solidFill>
                  <a:srgbClr val="000000">
                    <a:alpha val="100000"/>
                  </a:srgbClr>
                </a:solidFill>
                <a:latin typeface="Suisse Int'l Light"/>
                <a:ea typeface="Suisse Int'l Light"/>
                <a:cs typeface="Suisse Int'l Light"/>
              </a:rPr>
              <a:t>e3. </a:t>
            </a:r>
            <a:endParaRPr lang="ru-RU" sz="3000">
              <a:solidFill>
                <a:srgbClr val="000000">
                  <a:alpha val="100000"/>
                </a:srgbClr>
              </a:solidFill>
              <a:latin typeface="Suisse Int'l Light"/>
              <a:ea typeface="Suisse Int'l Light"/>
              <a:cs typeface="Suisse Int'l Light"/>
            </a:endParaRPr>
          </a:p>
          <a:p>
            <a:pPr>
              <a:lnSpc>
                <a:spcPts val="3600"/>
              </a:lnSpc>
              <a:defRPr/>
            </a:pPr>
            <a:endParaRPr lang="en-US" sz="3000">
              <a:solidFill>
                <a:srgbClr val="000000">
                  <a:alpha val="100000"/>
                </a:srgbClr>
              </a:solidFill>
              <a:latin typeface="Suisse Int'l Light"/>
              <a:ea typeface="Suisse Int'l Light"/>
              <a:cs typeface="Suisse Int'l Light"/>
            </a:endParaRPr>
          </a:p>
          <a:p>
            <a:pPr>
              <a:lnSpc>
                <a:spcPts val="3600"/>
              </a:lnSpc>
              <a:defRPr/>
            </a:pPr>
            <a:r>
              <a:rPr lang="en-US" sz="3000">
                <a:solidFill>
                  <a:srgbClr val="000000">
                    <a:alpha val="100000"/>
                  </a:srgbClr>
                </a:solidFill>
                <a:latin typeface="Suisse Int'l Light"/>
                <a:ea typeface="Suisse Int'l Light"/>
                <a:cs typeface="Suisse Int'l Light"/>
              </a:rPr>
              <a:t>3. Shin C. M. et al. Validity and safety of ID-JPL934 in lower gastrointestinal symptom improvement //Scientific reports. – 2021. – </a:t>
            </a:r>
            <a:r>
              <a:rPr lang="ru-RU" sz="3000">
                <a:solidFill>
                  <a:srgbClr val="000000">
                    <a:alpha val="100000"/>
                  </a:srgbClr>
                </a:solidFill>
                <a:latin typeface="Suisse Int'l Light"/>
                <a:ea typeface="Suisse Int'l Light"/>
                <a:cs typeface="Suisse Int'l Light"/>
              </a:rPr>
              <a:t>Т. 11. – №. 1. – С. 13046. </a:t>
            </a:r>
            <a:endParaRPr/>
          </a:p>
          <a:p>
            <a:pPr>
              <a:lnSpc>
                <a:spcPts val="3600"/>
              </a:lnSpc>
              <a:defRPr/>
            </a:pPr>
            <a:endParaRPr lang="ru-RU" sz="3000">
              <a:solidFill>
                <a:srgbClr val="000000">
                  <a:alpha val="100000"/>
                </a:srgbClr>
              </a:solidFill>
              <a:latin typeface="Suisse Int'l Light"/>
              <a:ea typeface="Suisse Int'l Light"/>
              <a:cs typeface="Suisse Int'l Light"/>
            </a:endParaRPr>
          </a:p>
          <a:p>
            <a:pPr>
              <a:lnSpc>
                <a:spcPts val="3600"/>
              </a:lnSpc>
              <a:defRPr/>
            </a:pPr>
            <a:r>
              <a:rPr lang="ru-RU" sz="3000">
                <a:solidFill>
                  <a:srgbClr val="000000">
                    <a:alpha val="100000"/>
                  </a:srgbClr>
                </a:solidFill>
                <a:latin typeface="Suisse Int'l Light"/>
                <a:ea typeface="Suisse Int'l Light"/>
                <a:cs typeface="Suisse Int'l Light"/>
              </a:rPr>
              <a:t>4. </a:t>
            </a:r>
            <a:r>
              <a:rPr lang="en-US" sz="3000">
                <a:solidFill>
                  <a:srgbClr val="000000">
                    <a:alpha val="100000"/>
                  </a:srgbClr>
                </a:solidFill>
                <a:latin typeface="Suisse Int'l Light"/>
                <a:ea typeface="Suisse Int'l Light"/>
                <a:cs typeface="Suisse Int'l Light"/>
              </a:rPr>
              <a:t>Je I. G. et al. The probiotic, ID-JPL934, attenuates dextran sulfate sodium-induced colitis in mice through inhibition of </a:t>
            </a:r>
            <a:r>
              <a:rPr lang="en-US" sz="3000">
                <a:solidFill>
                  <a:srgbClr val="000000">
                    <a:alpha val="100000"/>
                  </a:srgbClr>
                </a:solidFill>
                <a:latin typeface="Suisse Int'l Light"/>
                <a:ea typeface="Suisse Int'l Light"/>
                <a:cs typeface="Suisse Int'l Light"/>
              </a:rPr>
              <a:t>proinflammatory</a:t>
            </a:r>
            <a:r>
              <a:rPr lang="en-US" sz="3000">
                <a:solidFill>
                  <a:srgbClr val="000000">
                    <a:alpha val="100000"/>
                  </a:srgbClr>
                </a:solidFill>
                <a:latin typeface="Suisse Int'l Light"/>
                <a:ea typeface="Suisse Int'l Light"/>
                <a:cs typeface="Suisse Int'l Light"/>
              </a:rPr>
              <a:t> cytokines expression //Journal of medicinal food. – 2018. – </a:t>
            </a:r>
            <a:r>
              <a:rPr lang="ru-RU" sz="3000">
                <a:solidFill>
                  <a:srgbClr val="000000">
                    <a:alpha val="100000"/>
                  </a:srgbClr>
                </a:solidFill>
                <a:latin typeface="Suisse Int'l Light"/>
                <a:ea typeface="Suisse Int'l Light"/>
                <a:cs typeface="Suisse Int'l Light"/>
              </a:rPr>
              <a:t>Т. 21. – №. 9. – С. 858-865. </a:t>
            </a:r>
            <a:endParaRPr/>
          </a:p>
          <a:p>
            <a:pPr>
              <a:lnSpc>
                <a:spcPts val="3600"/>
              </a:lnSpc>
              <a:defRPr/>
            </a:pPr>
            <a:endParaRPr lang="ru-RU" sz="3000">
              <a:solidFill>
                <a:srgbClr val="000000">
                  <a:alpha val="100000"/>
                </a:srgbClr>
              </a:solidFill>
              <a:latin typeface="Suisse Int'l Light"/>
              <a:ea typeface="Suisse Int'l Light"/>
              <a:cs typeface="Suisse Int'l Light"/>
            </a:endParaRPr>
          </a:p>
          <a:p>
            <a:pPr>
              <a:lnSpc>
                <a:spcPts val="3600"/>
              </a:lnSpc>
              <a:defRPr/>
            </a:pPr>
            <a:r>
              <a:rPr lang="ru-RU" sz="3000">
                <a:solidFill>
                  <a:srgbClr val="000000">
                    <a:alpha val="100000"/>
                  </a:srgbClr>
                </a:solidFill>
                <a:latin typeface="Suisse Int'l Light"/>
                <a:ea typeface="Suisse Int'l Light"/>
                <a:cs typeface="Suisse Int'l Light"/>
              </a:rPr>
              <a:t>5. </a:t>
            </a:r>
            <a:r>
              <a:rPr lang="en-US" sz="3000">
                <a:solidFill>
                  <a:srgbClr val="000000">
                    <a:alpha val="100000"/>
                  </a:srgbClr>
                </a:solidFill>
                <a:latin typeface="Suisse Int'l Light"/>
                <a:ea typeface="Suisse Int'l Light"/>
                <a:cs typeface="Suisse Int'l Light"/>
              </a:rPr>
              <a:t>Smith T. J. et al. Effect of Lactobacillus </a:t>
            </a:r>
            <a:r>
              <a:rPr lang="en-US" sz="3000">
                <a:solidFill>
                  <a:srgbClr val="000000">
                    <a:alpha val="100000"/>
                  </a:srgbClr>
                </a:solidFill>
                <a:latin typeface="Suisse Int'l Light"/>
                <a:ea typeface="Suisse Int'l Light"/>
                <a:cs typeface="Suisse Int'l Light"/>
              </a:rPr>
              <a:t>rhamnosus</a:t>
            </a:r>
            <a:r>
              <a:rPr lang="en-US" sz="3000">
                <a:solidFill>
                  <a:srgbClr val="000000">
                    <a:alpha val="100000"/>
                  </a:srgbClr>
                </a:solidFill>
                <a:latin typeface="Suisse Int'l Light"/>
                <a:ea typeface="Suisse Int'l Light"/>
                <a:cs typeface="Suisse Int'l Light"/>
              </a:rPr>
              <a:t> LGG® and Bifidobacterium </a:t>
            </a:r>
            <a:r>
              <a:rPr lang="en-US" sz="3000">
                <a:solidFill>
                  <a:srgbClr val="000000">
                    <a:alpha val="100000"/>
                  </a:srgbClr>
                </a:solidFill>
                <a:latin typeface="Suisse Int'l Light"/>
                <a:ea typeface="Suisse Int'l Light"/>
                <a:cs typeface="Suisse Int'l Light"/>
              </a:rPr>
              <a:t>animalis</a:t>
            </a:r>
            <a:r>
              <a:rPr lang="en-US" sz="3000">
                <a:solidFill>
                  <a:srgbClr val="000000">
                    <a:alpha val="100000"/>
                  </a:srgbClr>
                </a:solidFill>
                <a:latin typeface="Suisse Int'l Light"/>
                <a:ea typeface="Suisse Int'l Light"/>
                <a:cs typeface="Suisse Int'l Light"/>
              </a:rPr>
              <a:t> ssp. </a:t>
            </a:r>
            <a:r>
              <a:rPr lang="en-US" sz="3000">
                <a:solidFill>
                  <a:srgbClr val="000000">
                    <a:alpha val="100000"/>
                  </a:srgbClr>
                </a:solidFill>
                <a:latin typeface="Suisse Int'l Light"/>
                <a:ea typeface="Suisse Int'l Light"/>
                <a:cs typeface="Suisse Int'l Light"/>
              </a:rPr>
              <a:t>lactis</a:t>
            </a:r>
            <a:r>
              <a:rPr lang="en-US" sz="3000">
                <a:solidFill>
                  <a:srgbClr val="000000">
                    <a:alpha val="100000"/>
                  </a:srgbClr>
                </a:solidFill>
                <a:latin typeface="Suisse Int'l Light"/>
                <a:ea typeface="Suisse Int'l Light"/>
                <a:cs typeface="Suisse Int'l Light"/>
              </a:rPr>
              <a:t> BB-12® on health-related quality of life in college students affected by upper respiratory infections //British journal of nutrition. – 2013. – </a:t>
            </a:r>
            <a:r>
              <a:rPr lang="ru-RU" sz="3000">
                <a:solidFill>
                  <a:srgbClr val="000000">
                    <a:alpha val="100000"/>
                  </a:srgbClr>
                </a:solidFill>
                <a:latin typeface="Suisse Int'l Light"/>
                <a:ea typeface="Suisse Int'l Light"/>
                <a:cs typeface="Suisse Int'l Light"/>
              </a:rPr>
              <a:t>Т. 109. – №. 11. – С. 1999-2007.  </a:t>
            </a:r>
            <a:endParaRPr/>
          </a:p>
          <a:p>
            <a:pPr>
              <a:lnSpc>
                <a:spcPts val="3600"/>
              </a:lnSpc>
              <a:defRPr/>
            </a:pPr>
            <a:endParaRPr lang="ru-RU" sz="3000">
              <a:solidFill>
                <a:srgbClr val="000000">
                  <a:alpha val="100000"/>
                </a:srgbClr>
              </a:solidFill>
              <a:latin typeface="Suisse Int'l Light"/>
              <a:ea typeface="Suisse Int'l Light"/>
              <a:cs typeface="Suisse Int'l Light"/>
            </a:endParaRPr>
          </a:p>
          <a:p>
            <a:pPr>
              <a:lnSpc>
                <a:spcPts val="3600"/>
              </a:lnSpc>
              <a:defRPr/>
            </a:pPr>
            <a:r>
              <a:rPr lang="ru-RU" sz="3000">
                <a:solidFill>
                  <a:srgbClr val="000000">
                    <a:alpha val="100000"/>
                  </a:srgbClr>
                </a:solidFill>
                <a:latin typeface="Suisse Int'l Light"/>
                <a:ea typeface="Suisse Int'l Light"/>
                <a:cs typeface="Suisse Int'l Light"/>
              </a:rPr>
              <a:t>6. </a:t>
            </a:r>
            <a:r>
              <a:rPr lang="en-US" sz="3000">
                <a:solidFill>
                  <a:srgbClr val="000000">
                    <a:alpha val="100000"/>
                  </a:srgbClr>
                </a:solidFill>
                <a:latin typeface="Suisse Int'l Light"/>
                <a:ea typeface="Suisse Int'l Light"/>
                <a:cs typeface="Suisse Int'l Light"/>
              </a:rPr>
              <a:t>Costabile</a:t>
            </a:r>
            <a:r>
              <a:rPr lang="en-US" sz="3000">
                <a:solidFill>
                  <a:srgbClr val="000000">
                    <a:alpha val="100000"/>
                  </a:srgbClr>
                </a:solidFill>
                <a:latin typeface="Suisse Int'l Light"/>
                <a:ea typeface="Suisse Int'l Light"/>
                <a:cs typeface="Suisse Int'l Light"/>
              </a:rPr>
              <a:t> A. et al. An in vivo assessment of the cholesterol-lowering efficacy of Lactobacillus </a:t>
            </a:r>
            <a:r>
              <a:rPr lang="en-US" sz="3000">
                <a:solidFill>
                  <a:srgbClr val="000000">
                    <a:alpha val="100000"/>
                  </a:srgbClr>
                </a:solidFill>
                <a:latin typeface="Suisse Int'l Light"/>
                <a:ea typeface="Suisse Int'l Light"/>
                <a:cs typeface="Suisse Int'l Light"/>
              </a:rPr>
              <a:t>plantarum</a:t>
            </a:r>
            <a:r>
              <a:rPr lang="en-US" sz="3000">
                <a:solidFill>
                  <a:srgbClr val="000000">
                    <a:alpha val="100000"/>
                  </a:srgbClr>
                </a:solidFill>
                <a:latin typeface="Suisse Int'l Light"/>
                <a:ea typeface="Suisse Int'l Light"/>
                <a:cs typeface="Suisse Int'l Light"/>
              </a:rPr>
              <a:t> ECGC 13110402 in normal to mildly </a:t>
            </a:r>
            <a:r>
              <a:rPr lang="en-US" sz="3000">
                <a:solidFill>
                  <a:srgbClr val="000000">
                    <a:alpha val="100000"/>
                  </a:srgbClr>
                </a:solidFill>
                <a:latin typeface="Suisse Int'l Light"/>
                <a:ea typeface="Suisse Int'l Light"/>
                <a:cs typeface="Suisse Int'l Light"/>
              </a:rPr>
              <a:t>hypercholesterolaemic</a:t>
            </a:r>
            <a:r>
              <a:rPr lang="en-US" sz="3000">
                <a:solidFill>
                  <a:srgbClr val="000000">
                    <a:alpha val="100000"/>
                  </a:srgbClr>
                </a:solidFill>
                <a:latin typeface="Suisse Int'l Light"/>
                <a:ea typeface="Suisse Int'l Light"/>
                <a:cs typeface="Suisse Int'l Light"/>
              </a:rPr>
              <a:t> adults //</a:t>
            </a:r>
            <a:r>
              <a:rPr lang="en-US" sz="3000">
                <a:solidFill>
                  <a:srgbClr val="000000">
                    <a:alpha val="100000"/>
                  </a:srgbClr>
                </a:solidFill>
                <a:latin typeface="Suisse Int'l Light"/>
                <a:ea typeface="Suisse Int'l Light"/>
                <a:cs typeface="Suisse Int'l Light"/>
              </a:rPr>
              <a:t>PloS</a:t>
            </a:r>
            <a:r>
              <a:rPr lang="en-US" sz="3000">
                <a:solidFill>
                  <a:srgbClr val="000000">
                    <a:alpha val="100000"/>
                  </a:srgbClr>
                </a:solidFill>
                <a:latin typeface="Suisse Int'l Light"/>
                <a:ea typeface="Suisse Int'l Light"/>
                <a:cs typeface="Suisse Int'l Light"/>
              </a:rPr>
              <a:t> one. – 2017. – </a:t>
            </a:r>
            <a:r>
              <a:rPr lang="ru-RU" sz="3000">
                <a:solidFill>
                  <a:srgbClr val="000000">
                    <a:alpha val="100000"/>
                  </a:srgbClr>
                </a:solidFill>
                <a:latin typeface="Suisse Int'l Light"/>
                <a:ea typeface="Suisse Int'l Light"/>
                <a:cs typeface="Suisse Int'l Light"/>
              </a:rPr>
              <a:t>Т. 12. – №. 12. – С. </a:t>
            </a:r>
            <a:r>
              <a:rPr lang="en-US" sz="3000">
                <a:solidFill>
                  <a:srgbClr val="000000">
                    <a:alpha val="100000"/>
                  </a:srgbClr>
                </a:solidFill>
                <a:latin typeface="Suisse Int'l Light"/>
                <a:ea typeface="Suisse Int'l Light"/>
                <a:cs typeface="Suisse Int'l Light"/>
              </a:rPr>
              <a:t>e0187964. </a:t>
            </a:r>
            <a:endParaRPr lang="en-US" sz="3000"/>
          </a:p>
        </p:txBody>
      </p:sp>
      <p:pic>
        <p:nvPicPr>
          <p:cNvPr id="4" name="Image 0" descr=" "/>
          <p:cNvPicPr>
            <a:picLocks noChangeAspect="1"/>
          </p:cNvPicPr>
          <p:nvPr/>
        </p:nvPicPr>
        <p:blipFill>
          <a:blip r:embed="rId3"/>
          <a:stretch/>
        </p:blipFill>
        <p:spPr bwMode="auto">
          <a:xfrm>
            <a:off x="23142367" y="891425"/>
            <a:ext cx="215853" cy="289254"/>
          </a:xfrm>
          <a:prstGeom prst="rect">
            <a:avLst/>
          </a:prstGeom>
        </p:spPr>
      </p:pic>
      <p:pic>
        <p:nvPicPr>
          <p:cNvPr id="5" name="Image 1" descr=" "/>
          <p:cNvPicPr>
            <a:picLocks noChangeAspect="1"/>
          </p:cNvPicPr>
          <p:nvPr/>
        </p:nvPicPr>
        <p:blipFill>
          <a:blip r:embed="rId4">
            <a:extLst>
              <a:ext uri="{96DAC541-7B7A-43D3-8B79-37D633B846F1}">
                <asvg:svgBlip xmlns:asvg="http://schemas.microsoft.com/office/drawing/2016/SVG/main" r:embed="rId5"/>
              </a:ext>
            </a:extLst>
          </a:blip>
          <a:stretch/>
        </p:blipFill>
        <p:spPr bwMode="auto">
          <a:xfrm>
            <a:off x="22837724" y="891356"/>
            <a:ext cx="43792" cy="283976"/>
          </a:xfrm>
          <a:prstGeom prst="rect">
            <a:avLst/>
          </a:prstGeom>
        </p:spPr>
      </p:pic>
      <p:pic>
        <p:nvPicPr>
          <p:cNvPr id="6" name="Image 2" descr=" "/>
          <p:cNvPicPr>
            <a:picLocks noChangeAspect="1"/>
          </p:cNvPicPr>
          <p:nvPr/>
        </p:nvPicPr>
        <p:blipFill>
          <a:blip r:embed="rId6">
            <a:extLst>
              <a:ext uri="{96DAC541-7B7A-43D3-8B79-37D633B846F1}">
                <asvg:svgBlip xmlns:asvg="http://schemas.microsoft.com/office/drawing/2016/SVG/main" r:embed="rId7"/>
              </a:ext>
            </a:extLst>
          </a:blip>
          <a:stretch/>
        </p:blipFill>
        <p:spPr bwMode="auto">
          <a:xfrm>
            <a:off x="22919767" y="972499"/>
            <a:ext cx="184582" cy="208111"/>
          </a:xfrm>
          <a:prstGeom prst="rect">
            <a:avLst/>
          </a:prstGeom>
        </p:spPr>
      </p:pic>
      <p:pic>
        <p:nvPicPr>
          <p:cNvPr id="7" name="Image 3" descr=" "/>
          <p:cNvPicPr>
            <a:picLocks noChangeAspect="1"/>
          </p:cNvPicPr>
          <p:nvPr/>
        </p:nvPicPr>
        <p:blipFill>
          <a:blip r:embed="rId8">
            <a:extLst>
              <a:ext uri="{96DAC541-7B7A-43D3-8B79-37D633B846F1}">
                <asvg:svgBlip xmlns:asvg="http://schemas.microsoft.com/office/drawing/2016/SVG/main" r:embed="rId9"/>
              </a:ext>
            </a:extLst>
          </a:blip>
          <a:stretch/>
        </p:blipFill>
        <p:spPr bwMode="auto">
          <a:xfrm>
            <a:off x="22611846" y="967221"/>
            <a:ext cx="198255" cy="213457"/>
          </a:xfrm>
          <a:prstGeom prst="rect">
            <a:avLst/>
          </a:prstGeom>
        </p:spPr>
      </p:pic>
      <p:pic>
        <p:nvPicPr>
          <p:cNvPr id="8" name="Image 4" descr=" "/>
          <p:cNvPicPr>
            <a:picLocks noChangeAspect="1"/>
          </p:cNvPicPr>
          <p:nvPr/>
        </p:nvPicPr>
        <p:blipFill>
          <a:blip r:embed="rId10">
            <a:extLst>
              <a:ext uri="{96DAC541-7B7A-43D3-8B79-37D633B846F1}">
                <asvg:svgBlip xmlns:asvg="http://schemas.microsoft.com/office/drawing/2016/SVG/main" r:embed="rId11"/>
              </a:ext>
            </a:extLst>
          </a:blip>
          <a:stretch/>
        </p:blipFill>
        <p:spPr bwMode="auto">
          <a:xfrm>
            <a:off x="22538080" y="891356"/>
            <a:ext cx="43792" cy="283976"/>
          </a:xfrm>
          <a:prstGeom prst="rect">
            <a:avLst/>
          </a:prstGeom>
        </p:spPr>
      </p:pic>
      <p:pic>
        <p:nvPicPr>
          <p:cNvPr id="9" name="Image 5" descr=" "/>
          <p:cNvPicPr>
            <a:picLocks noChangeAspect="1"/>
          </p:cNvPicPr>
          <p:nvPr/>
        </p:nvPicPr>
        <p:blipFill>
          <a:blip r:embed="rId12">
            <a:extLst>
              <a:ext uri="{96DAC541-7B7A-43D3-8B79-37D633B846F1}">
                <asvg:svgBlip xmlns:asvg="http://schemas.microsoft.com/office/drawing/2016/SVG/main" r:embed="rId13"/>
              </a:ext>
            </a:extLst>
          </a:blip>
          <a:stretch/>
        </p:blipFill>
        <p:spPr bwMode="auto">
          <a:xfrm>
            <a:off x="22284120" y="967153"/>
            <a:ext cx="215853" cy="213457"/>
          </a:xfrm>
          <a:prstGeom prst="rect">
            <a:avLst/>
          </a:prstGeom>
        </p:spPr>
      </p:pic>
      <p:pic>
        <p:nvPicPr>
          <p:cNvPr id="10" name="Image 6" descr=" "/>
          <p:cNvPicPr>
            <a:picLocks noChangeAspect="1"/>
          </p:cNvPicPr>
          <p:nvPr/>
        </p:nvPicPr>
        <p:blipFill>
          <a:blip r:embed="rId14">
            <a:extLst>
              <a:ext uri="{96DAC541-7B7A-43D3-8B79-37D633B846F1}">
                <asvg:svgBlip xmlns:asvg="http://schemas.microsoft.com/office/drawing/2016/SVG/main" r:embed="rId15"/>
              </a:ext>
            </a:extLst>
          </a:blip>
          <a:stretch/>
        </p:blipFill>
        <p:spPr bwMode="auto">
          <a:xfrm>
            <a:off x="21924297" y="967221"/>
            <a:ext cx="214296" cy="213457"/>
          </a:xfrm>
          <a:prstGeom prst="rect">
            <a:avLst/>
          </a:prstGeom>
        </p:spPr>
      </p:pic>
      <p:pic>
        <p:nvPicPr>
          <p:cNvPr id="11" name="Image 7" descr=" "/>
          <p:cNvPicPr>
            <a:picLocks noChangeAspect="1"/>
          </p:cNvPicPr>
          <p:nvPr/>
        </p:nvPicPr>
        <p:blipFill>
          <a:blip r:embed="rId16">
            <a:extLst>
              <a:ext uri="{96DAC541-7B7A-43D3-8B79-37D633B846F1}">
                <asvg:svgBlip xmlns:asvg="http://schemas.microsoft.com/office/drawing/2016/SVG/main" r:embed="rId17"/>
              </a:ext>
            </a:extLst>
          </a:blip>
          <a:stretch/>
        </p:blipFill>
        <p:spPr bwMode="auto">
          <a:xfrm>
            <a:off x="22168577" y="967761"/>
            <a:ext cx="104035" cy="207572"/>
          </a:xfrm>
          <a:prstGeom prst="rect">
            <a:avLst/>
          </a:prstGeom>
        </p:spPr>
      </p:pic>
      <p:pic>
        <p:nvPicPr>
          <p:cNvPr id="12" name="Image 8" descr=" "/>
          <p:cNvPicPr>
            <a:picLocks noChangeAspect="1"/>
          </p:cNvPicPr>
          <p:nvPr/>
        </p:nvPicPr>
        <p:blipFill>
          <a:blip r:embed="rId18">
            <a:extLst>
              <a:ext uri="{96DAC541-7B7A-43D3-8B79-37D633B846F1}">
                <asvg:svgBlip xmlns:asvg="http://schemas.microsoft.com/office/drawing/2016/SVG/main" r:embed="rId19"/>
              </a:ext>
            </a:extLst>
          </a:blip>
          <a:stretch/>
        </p:blipFill>
        <p:spPr bwMode="auto">
          <a:xfrm>
            <a:off x="21707013" y="967221"/>
            <a:ext cx="198255" cy="213457"/>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Slide 23">
    <p:bg>
      <p:bgPr shadeToTitle="0">
        <a:solidFill>
          <a:srgbClr val="FFFFFF"/>
        </a:solidFill>
      </p:bgPr>
    </p:bg>
    <p:spTree>
      <p:nvGrpSpPr>
        <p:cNvPr id="1" name=""/>
        <p:cNvGrpSpPr/>
        <p:nvPr/>
      </p:nvGrpSpPr>
      <p:grpSpPr bwMode="auto">
        <a:xfrm>
          <a:off x="0" y="0"/>
          <a:ext cx="0" cy="0"/>
          <a:chOff x="0" y="0"/>
          <a:chExt cx="0" cy="0"/>
        </a:xfrm>
      </p:grpSpPr>
      <p:sp>
        <p:nvSpPr>
          <p:cNvPr id="2" name="Text 0"/>
          <p:cNvSpPr/>
          <p:nvPr/>
        </p:nvSpPr>
        <p:spPr bwMode="auto">
          <a:xfrm>
            <a:off x="1524191" y="1816100"/>
            <a:ext cx="20474959" cy="4699000"/>
          </a:xfrm>
          <a:prstGeom prst="rect">
            <a:avLst/>
          </a:prstGeom>
          <a:noFill/>
          <a:ln/>
        </p:spPr>
        <p:txBody>
          <a:bodyPr wrap="square" lIns="0" tIns="0" rIns="0" bIns="0" rtlCol="0" anchor="t"/>
          <a:lstStyle/>
          <a:p>
            <a:pPr marL="0" indent="0" algn="l">
              <a:lnSpc>
                <a:spcPts val="3600"/>
              </a:lnSpc>
              <a:buNone/>
              <a:defRPr/>
            </a:pPr>
            <a:r>
              <a:rPr lang="en-US" sz="3000">
                <a:solidFill>
                  <a:srgbClr val="000000">
                    <a:alpha val="100000"/>
                  </a:srgbClr>
                </a:solidFill>
                <a:latin typeface="Suisse Int'l Light"/>
                <a:ea typeface="Suisse Int'l Light"/>
                <a:cs typeface="Suisse Int'l Light"/>
              </a:rPr>
              <a:t>7. Bernini L. J. et al. Beneficial effects of Bifidobacterium lactis on lipid profile and cytokines in patients with metabolic syndrome: A randomized trial. Effects of probiotics on metabolic syndrome //Nutrition. – 2016. – Т. 32. – №. 6. – С. 716-719.</a:t>
            </a:r>
            <a:endParaRPr lang="en-US" sz="3000"/>
          </a:p>
          <a:p>
            <a:pPr marL="0" indent="0" algn="l">
              <a:lnSpc>
                <a:spcPts val="3600"/>
              </a:lnSpc>
              <a:buNone/>
              <a:defRPr/>
            </a:pPr>
            <a:r>
              <a:rPr lang="en-US" sz="3000">
                <a:solidFill>
                  <a:srgbClr val="000000">
                    <a:alpha val="100000"/>
                  </a:srgbClr>
                </a:solidFill>
                <a:latin typeface="Suisse Int'l Light"/>
                <a:ea typeface="Suisse Int'l Light"/>
                <a:cs typeface="Suisse Int'l Light"/>
              </a:rPr>
              <a:t> </a:t>
            </a:r>
            <a:endParaRPr lang="en-US" sz="3000"/>
          </a:p>
          <a:p>
            <a:pPr marL="0" indent="0" algn="l">
              <a:lnSpc>
                <a:spcPts val="3600"/>
              </a:lnSpc>
              <a:buNone/>
              <a:defRPr/>
            </a:pPr>
            <a:r>
              <a:rPr lang="en-US" sz="3000">
                <a:solidFill>
                  <a:srgbClr val="000000">
                    <a:alpha val="100000"/>
                  </a:srgbClr>
                </a:solidFill>
                <a:latin typeface="Suisse Int'l Light"/>
                <a:ea typeface="Suisse Int'l Light"/>
                <a:cs typeface="Suisse Int'l Light"/>
              </a:rPr>
              <a:t>8. 7 Things Lacticaseibacillus rhamnosus Is Good For // internationalprobiotics URL: </a:t>
            </a:r>
            <a:r>
              <a:rPr lang="en-US" sz="3000" u="sng">
                <a:solidFill>
                  <a:srgbClr val="57AC8F">
                    <a:alpha val="100000"/>
                  </a:srgbClr>
                </a:solidFill>
                <a:latin typeface="Suisse Int'l Light"/>
                <a:ea typeface="Suisse Int'l Light"/>
                <a:cs typeface="Suisse Int'l Light"/>
                <a:hlinkClick r:id="rId3" tooltip="Open https://internationalprobiotics.org/"/>
              </a:rPr>
              <a:t>https://internationalprobiotics.org/</a:t>
            </a:r>
            <a:r>
              <a:rPr lang="en-US" sz="3000">
                <a:solidFill>
                  <a:srgbClr val="57AC8F">
                    <a:alpha val="100000"/>
                  </a:srgbClr>
                </a:solidFill>
                <a:latin typeface="Suisse Int'l Light"/>
                <a:ea typeface="Suisse Int'l Light"/>
                <a:cs typeface="Suisse Int'l Light"/>
              </a:rPr>
              <a:t> </a:t>
            </a:r>
            <a:endParaRPr lang="en-US" sz="3000"/>
          </a:p>
          <a:p>
            <a:pPr marL="0" indent="0" algn="l">
              <a:lnSpc>
                <a:spcPts val="3600"/>
              </a:lnSpc>
              <a:buNone/>
              <a:defRPr/>
            </a:pPr>
            <a:r>
              <a:rPr lang="en-US" sz="3000">
                <a:solidFill>
                  <a:srgbClr val="000000">
                    <a:alpha val="100000"/>
                  </a:srgbClr>
                </a:solidFill>
                <a:latin typeface="Suisse Int'l Light"/>
                <a:ea typeface="Suisse Int'l Light"/>
                <a:cs typeface="Suisse Int'l Light"/>
              </a:rPr>
              <a:t> </a:t>
            </a:r>
            <a:endParaRPr lang="en-US" sz="3000"/>
          </a:p>
          <a:p>
            <a:pPr marL="0" indent="0" algn="l">
              <a:lnSpc>
                <a:spcPts val="3600"/>
              </a:lnSpc>
              <a:buNone/>
              <a:defRPr/>
            </a:pPr>
            <a:r>
              <a:rPr lang="en-US" sz="3000">
                <a:solidFill>
                  <a:srgbClr val="000000">
                    <a:alpha val="100000"/>
                  </a:srgbClr>
                </a:solidFill>
                <a:latin typeface="Suisse Int'l Light"/>
                <a:ea typeface="Suisse Int'l Light"/>
                <a:cs typeface="Suisse Int'l Light"/>
              </a:rPr>
              <a:t>9. Hiel S. et al. Effects of a diet based on inulin-rich vegetables on gut health and nutritional behavior in healthy humans //The American journal of clinical nutrition. – 2019. – Т. 109. – №. 6. – С. 1683-1695.</a:t>
            </a:r>
            <a:endParaRPr lang="en-US" sz="3000"/>
          </a:p>
          <a:p>
            <a:pPr marL="0" indent="0" algn="l">
              <a:lnSpc>
                <a:spcPts val="3600"/>
              </a:lnSpc>
              <a:buNone/>
              <a:defRPr/>
            </a:pPr>
            <a:r>
              <a:rPr lang="en-US" sz="3000">
                <a:solidFill>
                  <a:srgbClr val="000000">
                    <a:alpha val="100000"/>
                  </a:srgbClr>
                </a:solidFill>
                <a:latin typeface="Suisse Int'l Light"/>
                <a:ea typeface="Suisse Int'l Light"/>
                <a:cs typeface="Suisse Int'l Light"/>
              </a:rPr>
              <a:t> </a:t>
            </a:r>
            <a:endParaRPr lang="en-US" sz="3000"/>
          </a:p>
          <a:p>
            <a:pPr marL="0" indent="0" algn="l">
              <a:lnSpc>
                <a:spcPts val="3600"/>
              </a:lnSpc>
              <a:buNone/>
              <a:defRPr/>
            </a:pPr>
            <a:r>
              <a:rPr lang="en-US" sz="3000">
                <a:solidFill>
                  <a:srgbClr val="000000">
                    <a:alpha val="100000"/>
                  </a:srgbClr>
                </a:solidFill>
                <a:latin typeface="Suisse Int'l Light"/>
                <a:ea typeface="Suisse Int'l Light"/>
                <a:cs typeface="Suisse Int'l Light"/>
              </a:rPr>
              <a:t>10. Teferra T. F. Possible actions of inulin as prebiotic polysaccharide: A review //Food Frontiers. – 2021. – Т. 2. – №. 4. – С. 407-416.</a:t>
            </a:r>
            <a:endParaRPr lang="en-US" sz="3000"/>
          </a:p>
        </p:txBody>
      </p:sp>
      <p:pic>
        <p:nvPicPr>
          <p:cNvPr id="3" name="Image 0" descr=" "/>
          <p:cNvPicPr>
            <a:picLocks noChangeAspect="1"/>
          </p:cNvPicPr>
          <p:nvPr/>
        </p:nvPicPr>
        <p:blipFill>
          <a:blip r:embed="rId4"/>
          <a:stretch/>
        </p:blipFill>
        <p:spPr bwMode="auto">
          <a:xfrm>
            <a:off x="23142367" y="891425"/>
            <a:ext cx="215853" cy="289254"/>
          </a:xfrm>
          <a:prstGeom prst="rect">
            <a:avLst/>
          </a:prstGeom>
        </p:spPr>
      </p:pic>
      <p:pic>
        <p:nvPicPr>
          <p:cNvPr id="4" name="Image 1" descr=" "/>
          <p:cNvPicPr>
            <a:picLocks noChangeAspect="1"/>
          </p:cNvPicPr>
          <p:nvPr/>
        </p:nvPicPr>
        <p:blipFill>
          <a:blip r:embed="rId5">
            <a:extLst>
              <a:ext uri="{96DAC541-7B7A-43D3-8B79-37D633B846F1}">
                <asvg:svgBlip xmlns:asvg="http://schemas.microsoft.com/office/drawing/2016/SVG/main" r:embed="rId6"/>
              </a:ext>
            </a:extLst>
          </a:blip>
          <a:stretch/>
        </p:blipFill>
        <p:spPr bwMode="auto">
          <a:xfrm>
            <a:off x="22837727" y="891356"/>
            <a:ext cx="43792" cy="283976"/>
          </a:xfrm>
          <a:prstGeom prst="rect">
            <a:avLst/>
          </a:prstGeom>
        </p:spPr>
      </p:pic>
      <p:pic>
        <p:nvPicPr>
          <p:cNvPr id="5" name="Image 2" descr=" "/>
          <p:cNvPicPr>
            <a:picLocks noChangeAspect="1"/>
          </p:cNvPicPr>
          <p:nvPr/>
        </p:nvPicPr>
        <p:blipFill>
          <a:blip r:embed="rId7"/>
          <a:stretch/>
        </p:blipFill>
        <p:spPr bwMode="auto">
          <a:xfrm>
            <a:off x="22919767" y="972499"/>
            <a:ext cx="184582" cy="208111"/>
          </a:xfrm>
          <a:prstGeom prst="rect">
            <a:avLst/>
          </a:prstGeom>
        </p:spPr>
      </p:pic>
      <p:pic>
        <p:nvPicPr>
          <p:cNvPr id="6" name="Image 3" descr=" "/>
          <p:cNvPicPr>
            <a:picLocks noChangeAspect="1"/>
          </p:cNvPicPr>
          <p:nvPr/>
        </p:nvPicPr>
        <p:blipFill>
          <a:blip r:embed="rId8"/>
          <a:stretch/>
        </p:blipFill>
        <p:spPr bwMode="auto">
          <a:xfrm>
            <a:off x="22611846" y="967221"/>
            <a:ext cx="198251" cy="213457"/>
          </a:xfrm>
          <a:prstGeom prst="rect">
            <a:avLst/>
          </a:prstGeom>
        </p:spPr>
      </p:pic>
      <p:pic>
        <p:nvPicPr>
          <p:cNvPr id="7" name="Image 4" descr=" "/>
          <p:cNvPicPr>
            <a:picLocks noChangeAspect="1"/>
          </p:cNvPicPr>
          <p:nvPr/>
        </p:nvPicPr>
        <p:blipFill>
          <a:blip r:embed="rId9"/>
          <a:stretch/>
        </p:blipFill>
        <p:spPr bwMode="auto">
          <a:xfrm>
            <a:off x="22538080" y="891356"/>
            <a:ext cx="43792" cy="283976"/>
          </a:xfrm>
          <a:prstGeom prst="rect">
            <a:avLst/>
          </a:prstGeom>
        </p:spPr>
      </p:pic>
      <p:pic>
        <p:nvPicPr>
          <p:cNvPr id="8" name="Image 5" descr=" "/>
          <p:cNvPicPr>
            <a:picLocks noChangeAspect="1"/>
          </p:cNvPicPr>
          <p:nvPr/>
        </p:nvPicPr>
        <p:blipFill>
          <a:blip r:embed="rId10">
            <a:extLst>
              <a:ext uri="{96DAC541-7B7A-43D3-8B79-37D633B846F1}">
                <asvg:svgBlip xmlns:asvg="http://schemas.microsoft.com/office/drawing/2016/SVG/main" r:embed="rId11"/>
              </a:ext>
            </a:extLst>
          </a:blip>
          <a:stretch/>
        </p:blipFill>
        <p:spPr bwMode="auto">
          <a:xfrm>
            <a:off x="22284123" y="967153"/>
            <a:ext cx="215853" cy="213457"/>
          </a:xfrm>
          <a:prstGeom prst="rect">
            <a:avLst/>
          </a:prstGeom>
        </p:spPr>
      </p:pic>
      <p:pic>
        <p:nvPicPr>
          <p:cNvPr id="9" name="Image 6" descr=" "/>
          <p:cNvPicPr>
            <a:picLocks noChangeAspect="1"/>
          </p:cNvPicPr>
          <p:nvPr/>
        </p:nvPicPr>
        <p:blipFill>
          <a:blip r:embed="rId12"/>
          <a:stretch/>
        </p:blipFill>
        <p:spPr bwMode="auto">
          <a:xfrm>
            <a:off x="21924297" y="967221"/>
            <a:ext cx="214296" cy="213457"/>
          </a:xfrm>
          <a:prstGeom prst="rect">
            <a:avLst/>
          </a:prstGeom>
        </p:spPr>
      </p:pic>
      <p:pic>
        <p:nvPicPr>
          <p:cNvPr id="10" name="Image 7" descr=" "/>
          <p:cNvPicPr>
            <a:picLocks noChangeAspect="1"/>
          </p:cNvPicPr>
          <p:nvPr/>
        </p:nvPicPr>
        <p:blipFill>
          <a:blip r:embed="rId13">
            <a:extLst>
              <a:ext uri="{96DAC541-7B7A-43D3-8B79-37D633B846F1}">
                <asvg:svgBlip xmlns:asvg="http://schemas.microsoft.com/office/drawing/2016/SVG/main" r:embed="rId14"/>
              </a:ext>
            </a:extLst>
          </a:blip>
          <a:stretch/>
        </p:blipFill>
        <p:spPr bwMode="auto">
          <a:xfrm>
            <a:off x="22168574" y="967761"/>
            <a:ext cx="104031" cy="207572"/>
          </a:xfrm>
          <a:prstGeom prst="rect">
            <a:avLst/>
          </a:prstGeom>
        </p:spPr>
      </p:pic>
      <p:pic>
        <p:nvPicPr>
          <p:cNvPr id="11" name="Image 8" descr=" "/>
          <p:cNvPicPr>
            <a:picLocks noChangeAspect="1"/>
          </p:cNvPicPr>
          <p:nvPr/>
        </p:nvPicPr>
        <p:blipFill>
          <a:blip r:embed="rId15"/>
          <a:stretch/>
        </p:blipFill>
        <p:spPr bwMode="auto">
          <a:xfrm>
            <a:off x="21707013" y="967221"/>
            <a:ext cx="198251" cy="213457"/>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Slide 3">
    <p:bg>
      <p:bgPr shadeToTitle="0">
        <a:solidFill>
          <a:srgbClr val="57AC8F"/>
        </a:solidFill>
      </p:bgPr>
    </p:bg>
    <p:spTree>
      <p:nvGrpSpPr>
        <p:cNvPr id="1" name=""/>
        <p:cNvGrpSpPr/>
        <p:nvPr/>
      </p:nvGrpSpPr>
      <p:grpSpPr bwMode="auto">
        <a:xfrm>
          <a:off x="0" y="0"/>
          <a:ext cx="0" cy="0"/>
          <a:chOff x="0" y="0"/>
          <a:chExt cx="0" cy="0"/>
        </a:xfrm>
      </p:grpSpPr>
      <p:pic>
        <p:nvPicPr>
          <p:cNvPr id="15" name="Picture 14"/>
          <p:cNvPicPr>
            <a:picLocks noChangeAspect="1"/>
          </p:cNvPicPr>
          <p:nvPr/>
        </p:nvPicPr>
        <p:blipFill>
          <a:blip r:embed="rId3"/>
          <a:stretch/>
        </p:blipFill>
        <p:spPr bwMode="auto">
          <a:xfrm>
            <a:off x="3112" y="857"/>
            <a:ext cx="24380951" cy="13714285"/>
          </a:xfrm>
          <a:prstGeom prst="rect">
            <a:avLst/>
          </a:prstGeom>
        </p:spPr>
      </p:pic>
      <p:pic>
        <p:nvPicPr>
          <p:cNvPr id="2" name="Image 0" descr=" "/>
          <p:cNvPicPr>
            <a:picLocks noChangeAspect="1"/>
          </p:cNvPicPr>
          <p:nvPr/>
        </p:nvPicPr>
        <p:blipFill>
          <a:blip r:embed="rId4">
            <a:extLst>
              <a:ext uri="{96DAC541-7B7A-43D3-8B79-37D633B846F1}">
                <asvg:svgBlip xmlns:asvg="http://schemas.microsoft.com/office/drawing/2016/SVG/main" r:embed="rId5"/>
              </a:ext>
            </a:extLst>
          </a:blip>
          <a:stretch/>
        </p:blipFill>
        <p:spPr bwMode="auto">
          <a:xfrm>
            <a:off x="23142367" y="891425"/>
            <a:ext cx="215853" cy="289256"/>
          </a:xfrm>
          <a:prstGeom prst="rect">
            <a:avLst/>
          </a:prstGeom>
        </p:spPr>
      </p:pic>
      <p:pic>
        <p:nvPicPr>
          <p:cNvPr id="3" name="Image 1" descr=" "/>
          <p:cNvPicPr>
            <a:picLocks noChangeAspect="1"/>
          </p:cNvPicPr>
          <p:nvPr/>
        </p:nvPicPr>
        <p:blipFill>
          <a:blip r:embed="rId6">
            <a:extLst>
              <a:ext uri="{96DAC541-7B7A-43D3-8B79-37D633B846F1}">
                <asvg:svgBlip xmlns:asvg="http://schemas.microsoft.com/office/drawing/2016/SVG/main" r:embed="rId7"/>
              </a:ext>
            </a:extLst>
          </a:blip>
          <a:stretch/>
        </p:blipFill>
        <p:spPr bwMode="auto">
          <a:xfrm>
            <a:off x="22837727" y="891358"/>
            <a:ext cx="43792" cy="283978"/>
          </a:xfrm>
          <a:prstGeom prst="rect">
            <a:avLst/>
          </a:prstGeom>
        </p:spPr>
      </p:pic>
      <p:pic>
        <p:nvPicPr>
          <p:cNvPr id="4" name="Image 2" descr=" "/>
          <p:cNvPicPr>
            <a:picLocks noChangeAspect="1"/>
          </p:cNvPicPr>
          <p:nvPr/>
        </p:nvPicPr>
        <p:blipFill>
          <a:blip r:embed="rId8">
            <a:extLst>
              <a:ext uri="{96DAC541-7B7A-43D3-8B79-37D633B846F1}">
                <asvg:svgBlip xmlns:asvg="http://schemas.microsoft.com/office/drawing/2016/SVG/main" r:embed="rId9"/>
              </a:ext>
            </a:extLst>
          </a:blip>
          <a:stretch/>
        </p:blipFill>
        <p:spPr bwMode="auto">
          <a:xfrm>
            <a:off x="22919767" y="972502"/>
            <a:ext cx="184582" cy="208110"/>
          </a:xfrm>
          <a:prstGeom prst="rect">
            <a:avLst/>
          </a:prstGeom>
        </p:spPr>
      </p:pic>
      <p:pic>
        <p:nvPicPr>
          <p:cNvPr id="5" name="Image 3" descr=" "/>
          <p:cNvPicPr>
            <a:picLocks noChangeAspect="1"/>
          </p:cNvPicPr>
          <p:nvPr/>
        </p:nvPicPr>
        <p:blipFill>
          <a:blip r:embed="rId10">
            <a:extLst>
              <a:ext uri="{96DAC541-7B7A-43D3-8B79-37D633B846F1}">
                <asvg:svgBlip xmlns:asvg="http://schemas.microsoft.com/office/drawing/2016/SVG/main" r:embed="rId11"/>
              </a:ext>
            </a:extLst>
          </a:blip>
          <a:stretch/>
        </p:blipFill>
        <p:spPr bwMode="auto">
          <a:xfrm>
            <a:off x="22611846" y="967224"/>
            <a:ext cx="198251" cy="213457"/>
          </a:xfrm>
          <a:prstGeom prst="rect">
            <a:avLst/>
          </a:prstGeom>
        </p:spPr>
      </p:pic>
      <p:pic>
        <p:nvPicPr>
          <p:cNvPr id="6" name="Image 4" descr=" "/>
          <p:cNvPicPr>
            <a:picLocks noChangeAspect="1"/>
          </p:cNvPicPr>
          <p:nvPr/>
        </p:nvPicPr>
        <p:blipFill>
          <a:blip r:embed="rId12">
            <a:extLst>
              <a:ext uri="{96DAC541-7B7A-43D3-8B79-37D633B846F1}">
                <asvg:svgBlip xmlns:asvg="http://schemas.microsoft.com/office/drawing/2016/SVG/main" r:embed="rId13"/>
              </a:ext>
            </a:extLst>
          </a:blip>
          <a:stretch/>
        </p:blipFill>
        <p:spPr bwMode="auto">
          <a:xfrm>
            <a:off x="22538080" y="891358"/>
            <a:ext cx="43792" cy="283978"/>
          </a:xfrm>
          <a:prstGeom prst="rect">
            <a:avLst/>
          </a:prstGeom>
        </p:spPr>
      </p:pic>
      <p:pic>
        <p:nvPicPr>
          <p:cNvPr id="7" name="Image 5" descr=" "/>
          <p:cNvPicPr>
            <a:picLocks noChangeAspect="1"/>
          </p:cNvPicPr>
          <p:nvPr/>
        </p:nvPicPr>
        <p:blipFill>
          <a:blip r:embed="rId14">
            <a:extLst>
              <a:ext uri="{96DAC541-7B7A-43D3-8B79-37D633B846F1}">
                <asvg:svgBlip xmlns:asvg="http://schemas.microsoft.com/office/drawing/2016/SVG/main" r:embed="rId15"/>
              </a:ext>
            </a:extLst>
          </a:blip>
          <a:stretch/>
        </p:blipFill>
        <p:spPr bwMode="auto">
          <a:xfrm>
            <a:off x="22284123" y="967157"/>
            <a:ext cx="215853" cy="213457"/>
          </a:xfrm>
          <a:prstGeom prst="rect">
            <a:avLst/>
          </a:prstGeom>
        </p:spPr>
      </p:pic>
      <p:pic>
        <p:nvPicPr>
          <p:cNvPr id="8" name="Image 6" descr=" "/>
          <p:cNvPicPr>
            <a:picLocks noChangeAspect="1"/>
          </p:cNvPicPr>
          <p:nvPr/>
        </p:nvPicPr>
        <p:blipFill>
          <a:blip r:embed="rId16">
            <a:extLst>
              <a:ext uri="{96DAC541-7B7A-43D3-8B79-37D633B846F1}">
                <asvg:svgBlip xmlns:asvg="http://schemas.microsoft.com/office/drawing/2016/SVG/main" r:embed="rId17"/>
              </a:ext>
            </a:extLst>
          </a:blip>
          <a:stretch/>
        </p:blipFill>
        <p:spPr bwMode="auto">
          <a:xfrm>
            <a:off x="21924297" y="967224"/>
            <a:ext cx="214296" cy="213457"/>
          </a:xfrm>
          <a:prstGeom prst="rect">
            <a:avLst/>
          </a:prstGeom>
        </p:spPr>
      </p:pic>
      <p:pic>
        <p:nvPicPr>
          <p:cNvPr id="9" name="Image 7" descr=" "/>
          <p:cNvPicPr>
            <a:picLocks noChangeAspect="1"/>
          </p:cNvPicPr>
          <p:nvPr/>
        </p:nvPicPr>
        <p:blipFill>
          <a:blip r:embed="rId18">
            <a:extLst>
              <a:ext uri="{96DAC541-7B7A-43D3-8B79-37D633B846F1}">
                <asvg:svgBlip xmlns:asvg="http://schemas.microsoft.com/office/drawing/2016/SVG/main" r:embed="rId19"/>
              </a:ext>
            </a:extLst>
          </a:blip>
          <a:stretch/>
        </p:blipFill>
        <p:spPr bwMode="auto">
          <a:xfrm>
            <a:off x="22168574" y="967767"/>
            <a:ext cx="104031" cy="207569"/>
          </a:xfrm>
          <a:prstGeom prst="rect">
            <a:avLst/>
          </a:prstGeom>
        </p:spPr>
      </p:pic>
      <p:pic>
        <p:nvPicPr>
          <p:cNvPr id="10" name="Image 8" descr=" "/>
          <p:cNvPicPr>
            <a:picLocks noChangeAspect="1"/>
          </p:cNvPicPr>
          <p:nvPr/>
        </p:nvPicPr>
        <p:blipFill>
          <a:blip r:embed="rId20">
            <a:extLst>
              <a:ext uri="{96DAC541-7B7A-43D3-8B79-37D633B846F1}">
                <asvg:svgBlip xmlns:asvg="http://schemas.microsoft.com/office/drawing/2016/SVG/main" r:embed="rId21"/>
              </a:ext>
            </a:extLst>
          </a:blip>
          <a:stretch/>
        </p:blipFill>
        <p:spPr bwMode="auto">
          <a:xfrm>
            <a:off x="21707013" y="967224"/>
            <a:ext cx="198251" cy="213457"/>
          </a:xfrm>
          <a:prstGeom prst="rect">
            <a:avLst/>
          </a:prstGeom>
        </p:spPr>
      </p:pic>
      <p:sp>
        <p:nvSpPr>
          <p:cNvPr id="11" name="Text 0"/>
          <p:cNvSpPr/>
          <p:nvPr/>
        </p:nvSpPr>
        <p:spPr bwMode="auto">
          <a:xfrm>
            <a:off x="1524191" y="4089400"/>
            <a:ext cx="8908047" cy="1274233"/>
          </a:xfrm>
          <a:prstGeom prst="rect">
            <a:avLst/>
          </a:prstGeom>
          <a:noFill/>
          <a:ln/>
        </p:spPr>
        <p:txBody>
          <a:bodyPr wrap="square" lIns="0" tIns="0" rIns="0" bIns="0" rtlCol="0" anchor="t"/>
          <a:lstStyle/>
          <a:p>
            <a:pPr marL="0" indent="0" algn="l">
              <a:lnSpc>
                <a:spcPts val="4440"/>
              </a:lnSpc>
              <a:buNone/>
              <a:defRPr/>
            </a:pPr>
            <a:r>
              <a:rPr lang="en-US" sz="3700">
                <a:solidFill>
                  <a:srgbClr val="FFFFFF">
                    <a:alpha val="100000"/>
                  </a:srgbClr>
                </a:solidFill>
                <a:latin typeface="Suisse Int'l Light"/>
                <a:ea typeface="Suisse Int'l Light"/>
                <a:cs typeface="Suisse Int'l Light"/>
              </a:rPr>
              <a:t>Approximately 90% of serotonin in the body is produced in the intestines.</a:t>
            </a:r>
            <a:endParaRPr lang="en-US" sz="3700"/>
          </a:p>
        </p:txBody>
      </p:sp>
      <p:sp>
        <p:nvSpPr>
          <p:cNvPr id="12" name="Text 1"/>
          <p:cNvSpPr/>
          <p:nvPr/>
        </p:nvSpPr>
        <p:spPr bwMode="auto">
          <a:xfrm>
            <a:off x="1371771" y="6057900"/>
            <a:ext cx="11494936" cy="3784600"/>
          </a:xfrm>
          <a:prstGeom prst="rect">
            <a:avLst/>
          </a:prstGeom>
          <a:noFill/>
          <a:ln/>
        </p:spPr>
        <p:txBody>
          <a:bodyPr wrap="square" lIns="0" tIns="0" rIns="0" bIns="0" rtlCol="0" anchor="t"/>
          <a:lstStyle/>
          <a:p>
            <a:pPr marL="685800" lvl="1" indent="-342900" algn="l">
              <a:lnSpc>
                <a:spcPts val="3600"/>
              </a:lnSpc>
              <a:buSzPct val="100000"/>
              <a:buChar char="•"/>
              <a:defRPr/>
            </a:pPr>
            <a:r>
              <a:rPr lang="en-US" sz="3000">
                <a:solidFill>
                  <a:srgbClr val="FFFFFF">
                    <a:alpha val="100000"/>
                  </a:srgbClr>
                </a:solidFill>
                <a:latin typeface="Suisse Int'l Light"/>
                <a:ea typeface="Suisse Int'l Light"/>
                <a:cs typeface="Suisse Int'l Light"/>
              </a:rPr>
              <a:t>It regulates peristalsis (intestinal contractions that aid digestion) and influences inflammation and immune responses.</a:t>
            </a:r>
            <a:endParaRPr/>
          </a:p>
          <a:p>
            <a:pPr marL="342900" lvl="1" algn="l">
              <a:lnSpc>
                <a:spcPts val="3600"/>
              </a:lnSpc>
              <a:buSzPct val="100000"/>
              <a:defRPr/>
            </a:pPr>
            <a:r>
              <a:rPr lang="en-US" sz="3000">
                <a:solidFill>
                  <a:srgbClr val="FFFFFF">
                    <a:alpha val="100000"/>
                  </a:srgbClr>
                </a:solidFill>
                <a:latin typeface="Suisse Int'l Light"/>
                <a:ea typeface="Suisse Int'l Light"/>
                <a:cs typeface="Suisse Int'l Light"/>
              </a:rPr>
              <a:t> </a:t>
            </a:r>
            <a:endParaRPr lang="en-US" sz="3000"/>
          </a:p>
          <a:p>
            <a:pPr marL="685800" lvl="1" indent="-342900" algn="l">
              <a:lnSpc>
                <a:spcPts val="3600"/>
              </a:lnSpc>
              <a:buSzPct val="100000"/>
              <a:buChar char="•"/>
              <a:defRPr/>
            </a:pPr>
            <a:r>
              <a:rPr lang="en-US" sz="3000">
                <a:solidFill>
                  <a:srgbClr val="FFFFFF">
                    <a:alpha val="100000"/>
                  </a:srgbClr>
                </a:solidFill>
                <a:latin typeface="Suisse Int'l Light"/>
                <a:ea typeface="Suisse Int'l Light"/>
                <a:cs typeface="Suisse Int'l Light"/>
              </a:rPr>
              <a:t>Serotonin from the gut does not directly enter the brain but can influence the central nervous system through the </a:t>
            </a:r>
            <a:r>
              <a:rPr lang="en-US" sz="3000">
                <a:solidFill>
                  <a:srgbClr val="FFFFFF">
                    <a:alpha val="100000"/>
                  </a:srgbClr>
                </a:solidFill>
                <a:latin typeface="Suisse Int'l Light"/>
                <a:ea typeface="Suisse Int'l Light"/>
                <a:cs typeface="Suisse Int'l Light"/>
              </a:rPr>
              <a:t>vagus</a:t>
            </a:r>
            <a:r>
              <a:rPr lang="en-US" sz="3000">
                <a:solidFill>
                  <a:srgbClr val="FFFFFF">
                    <a:alpha val="100000"/>
                  </a:srgbClr>
                </a:solidFill>
                <a:latin typeface="Suisse Int'l Light"/>
                <a:ea typeface="Suisse Int'l Light"/>
                <a:cs typeface="Suisse Int'l Light"/>
              </a:rPr>
              <a:t> nerve and other signaling pathways.</a:t>
            </a:r>
            <a:endParaRPr lang="en-US" sz="3000"/>
          </a:p>
        </p:txBody>
      </p:sp>
      <p:sp>
        <p:nvSpPr>
          <p:cNvPr id="13" name="Text 2"/>
          <p:cNvSpPr/>
          <p:nvPr/>
        </p:nvSpPr>
        <p:spPr bwMode="auto">
          <a:xfrm>
            <a:off x="1511489" y="10579100"/>
            <a:ext cx="13201183" cy="1833033"/>
          </a:xfrm>
          <a:prstGeom prst="rect">
            <a:avLst/>
          </a:prstGeom>
          <a:noFill/>
          <a:ln/>
        </p:spPr>
        <p:txBody>
          <a:bodyPr wrap="square" lIns="0" tIns="0" rIns="0" bIns="0" rtlCol="0" anchor="t"/>
          <a:lstStyle/>
          <a:p>
            <a:pPr marL="0" indent="0" algn="l">
              <a:lnSpc>
                <a:spcPts val="4440"/>
              </a:lnSpc>
              <a:buNone/>
              <a:defRPr/>
            </a:pPr>
            <a:r>
              <a:rPr lang="en-US" sz="3700">
                <a:solidFill>
                  <a:srgbClr val="FFFFFF">
                    <a:alpha val="100000"/>
                  </a:srgbClr>
                </a:solidFill>
                <a:latin typeface="Suisse Int'l Light"/>
                <a:ea typeface="Suisse Int'l Light"/>
                <a:cs typeface="Suisse Int'l Light"/>
              </a:rPr>
              <a:t>Thus, changes in serotonin levels in the gut can affect emotional well-being.</a:t>
            </a:r>
            <a:endParaRPr lang="en-US" sz="3700"/>
          </a:p>
        </p:txBody>
      </p:sp>
      <p:sp>
        <p:nvSpPr>
          <p:cNvPr id="14" name="Text 3"/>
          <p:cNvSpPr/>
          <p:nvPr/>
        </p:nvSpPr>
        <p:spPr bwMode="auto">
          <a:xfrm>
            <a:off x="1511489" y="1460500"/>
            <a:ext cx="11151994" cy="2489200"/>
          </a:xfrm>
          <a:prstGeom prst="rect">
            <a:avLst/>
          </a:prstGeom>
          <a:noFill/>
          <a:ln/>
        </p:spPr>
        <p:txBody>
          <a:bodyPr wrap="square" lIns="0" tIns="0" rIns="0" bIns="0" rtlCol="0" anchor="t"/>
          <a:lstStyle/>
          <a:p>
            <a:pPr marL="0" indent="0" algn="l">
              <a:lnSpc>
                <a:spcPts val="8640"/>
              </a:lnSpc>
              <a:buNone/>
              <a:defRPr/>
            </a:pPr>
            <a:r>
              <a:rPr lang="en-US" sz="7200">
                <a:solidFill>
                  <a:srgbClr val="FFFFFF">
                    <a:alpha val="100000"/>
                  </a:srgbClr>
                </a:solidFill>
                <a:latin typeface="Suisse Int'l Light"/>
                <a:ea typeface="Suisse Int'l Light"/>
                <a:cs typeface="Suisse Int'l Light"/>
              </a:rPr>
              <a:t>Serotonin Production in the Gut</a:t>
            </a:r>
            <a:endParaRPr lang="en-US" sz="7200"/>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Slide 4">
    <p:bg>
      <p:bgPr shadeToTitle="0">
        <a:solidFill>
          <a:srgbClr val="FFFFFF"/>
        </a:solidFill>
      </p:bgPr>
    </p:bg>
    <p:spTree>
      <p:nvGrpSpPr>
        <p:cNvPr id="1" name=""/>
        <p:cNvGrpSpPr/>
        <p:nvPr/>
      </p:nvGrpSpPr>
      <p:grpSpPr bwMode="auto">
        <a:xfrm>
          <a:off x="0" y="0"/>
          <a:ext cx="0" cy="0"/>
          <a:chOff x="0" y="0"/>
          <a:chExt cx="0" cy="0"/>
        </a:xfrm>
      </p:grpSpPr>
      <p:pic>
        <p:nvPicPr>
          <p:cNvPr id="52" name="Picture 51"/>
          <p:cNvPicPr>
            <a:picLocks noChangeAspect="1"/>
          </p:cNvPicPr>
          <p:nvPr/>
        </p:nvPicPr>
        <p:blipFill>
          <a:blip r:embed="rId3"/>
          <a:stretch/>
        </p:blipFill>
        <p:spPr bwMode="auto">
          <a:xfrm>
            <a:off x="3112" y="857"/>
            <a:ext cx="24380951" cy="13714285"/>
          </a:xfrm>
          <a:prstGeom prst="rect">
            <a:avLst/>
          </a:prstGeom>
        </p:spPr>
      </p:pic>
      <p:sp>
        <p:nvSpPr>
          <p:cNvPr id="2" name="Text 0"/>
          <p:cNvSpPr/>
          <p:nvPr/>
        </p:nvSpPr>
        <p:spPr bwMode="auto">
          <a:xfrm>
            <a:off x="1524191" y="1524000"/>
            <a:ext cx="11431429" cy="2489200"/>
          </a:xfrm>
          <a:prstGeom prst="rect">
            <a:avLst/>
          </a:prstGeom>
          <a:noFill/>
          <a:ln/>
        </p:spPr>
        <p:txBody>
          <a:bodyPr wrap="square" lIns="0" tIns="0" rIns="0" bIns="0" rtlCol="0" anchor="t"/>
          <a:lstStyle/>
          <a:p>
            <a:pPr marL="0" indent="0" algn="l">
              <a:lnSpc>
                <a:spcPts val="8640"/>
              </a:lnSpc>
              <a:buNone/>
              <a:defRPr/>
            </a:pPr>
            <a:r>
              <a:rPr lang="en-US" sz="7200">
                <a:solidFill>
                  <a:srgbClr val="000000">
                    <a:alpha val="100000"/>
                  </a:srgbClr>
                </a:solidFill>
                <a:latin typeface="Suisse Int'l Light"/>
                <a:ea typeface="Suisse Int'l Light"/>
                <a:cs typeface="Suisse Int'l Light"/>
              </a:rPr>
              <a:t>What We Know about the Gut Microbiome</a:t>
            </a:r>
            <a:endParaRPr lang="en-US" sz="7200"/>
          </a:p>
        </p:txBody>
      </p:sp>
      <p:pic>
        <p:nvPicPr>
          <p:cNvPr id="3" name="Image 0" descr=" "/>
          <p:cNvPicPr>
            <a:picLocks noChangeAspect="1"/>
          </p:cNvPicPr>
          <p:nvPr/>
        </p:nvPicPr>
        <p:blipFill>
          <a:blip r:embed="rId4"/>
          <a:stretch/>
        </p:blipFill>
        <p:spPr bwMode="auto">
          <a:xfrm>
            <a:off x="99389922" y="-17056100"/>
            <a:ext cx="23218502" cy="17056100"/>
          </a:xfrm>
          <a:prstGeom prst="rect">
            <a:avLst/>
          </a:prstGeom>
        </p:spPr>
      </p:pic>
      <p:pic>
        <p:nvPicPr>
          <p:cNvPr id="4" name="Image 1" descr=" "/>
          <p:cNvPicPr>
            <a:picLocks noChangeAspect="1"/>
          </p:cNvPicPr>
          <p:nvPr/>
        </p:nvPicPr>
        <p:blipFill>
          <a:blip r:embed="rId5">
            <a:extLst>
              <a:ext uri="{96DAC541-7B7A-43D3-8B79-37D633B846F1}">
                <asvg:svgBlip xmlns:asvg="http://schemas.microsoft.com/office/drawing/2016/SVG/main" r:embed="rId6"/>
              </a:ext>
            </a:extLst>
          </a:blip>
          <a:stretch/>
        </p:blipFill>
        <p:spPr bwMode="auto">
          <a:xfrm>
            <a:off x="23142367" y="891425"/>
            <a:ext cx="215853" cy="289256"/>
          </a:xfrm>
          <a:prstGeom prst="rect">
            <a:avLst/>
          </a:prstGeom>
        </p:spPr>
      </p:pic>
      <p:pic>
        <p:nvPicPr>
          <p:cNvPr id="5" name="Image 2" descr=" "/>
          <p:cNvPicPr>
            <a:picLocks noChangeAspect="1"/>
          </p:cNvPicPr>
          <p:nvPr/>
        </p:nvPicPr>
        <p:blipFill>
          <a:blip r:embed="rId7">
            <a:extLst>
              <a:ext uri="{96DAC541-7B7A-43D3-8B79-37D633B846F1}">
                <asvg:svgBlip xmlns:asvg="http://schemas.microsoft.com/office/drawing/2016/SVG/main" r:embed="rId8"/>
              </a:ext>
            </a:extLst>
          </a:blip>
          <a:stretch/>
        </p:blipFill>
        <p:spPr bwMode="auto">
          <a:xfrm>
            <a:off x="22837727" y="891358"/>
            <a:ext cx="43792" cy="283978"/>
          </a:xfrm>
          <a:prstGeom prst="rect">
            <a:avLst/>
          </a:prstGeom>
        </p:spPr>
      </p:pic>
      <p:pic>
        <p:nvPicPr>
          <p:cNvPr id="6" name="Image 3" descr=" "/>
          <p:cNvPicPr>
            <a:picLocks noChangeAspect="1"/>
          </p:cNvPicPr>
          <p:nvPr/>
        </p:nvPicPr>
        <p:blipFill>
          <a:blip r:embed="rId9">
            <a:extLst>
              <a:ext uri="{96DAC541-7B7A-43D3-8B79-37D633B846F1}">
                <asvg:svgBlip xmlns:asvg="http://schemas.microsoft.com/office/drawing/2016/SVG/main" r:embed="rId10"/>
              </a:ext>
            </a:extLst>
          </a:blip>
          <a:stretch/>
        </p:blipFill>
        <p:spPr bwMode="auto">
          <a:xfrm>
            <a:off x="22919767" y="972502"/>
            <a:ext cx="184582" cy="208110"/>
          </a:xfrm>
          <a:prstGeom prst="rect">
            <a:avLst/>
          </a:prstGeom>
        </p:spPr>
      </p:pic>
      <p:pic>
        <p:nvPicPr>
          <p:cNvPr id="7" name="Image 4" descr=" "/>
          <p:cNvPicPr>
            <a:picLocks noChangeAspect="1"/>
          </p:cNvPicPr>
          <p:nvPr/>
        </p:nvPicPr>
        <p:blipFill>
          <a:blip r:embed="rId11">
            <a:extLst>
              <a:ext uri="{96DAC541-7B7A-43D3-8B79-37D633B846F1}">
                <asvg:svgBlip xmlns:asvg="http://schemas.microsoft.com/office/drawing/2016/SVG/main" r:embed="rId12"/>
              </a:ext>
            </a:extLst>
          </a:blip>
          <a:stretch/>
        </p:blipFill>
        <p:spPr bwMode="auto">
          <a:xfrm>
            <a:off x="22611846" y="967224"/>
            <a:ext cx="198251" cy="213457"/>
          </a:xfrm>
          <a:prstGeom prst="rect">
            <a:avLst/>
          </a:prstGeom>
        </p:spPr>
      </p:pic>
      <p:pic>
        <p:nvPicPr>
          <p:cNvPr id="8" name="Image 5" descr=" "/>
          <p:cNvPicPr>
            <a:picLocks noChangeAspect="1"/>
          </p:cNvPicPr>
          <p:nvPr/>
        </p:nvPicPr>
        <p:blipFill>
          <a:blip r:embed="rId13">
            <a:extLst>
              <a:ext uri="{96DAC541-7B7A-43D3-8B79-37D633B846F1}">
                <asvg:svgBlip xmlns:asvg="http://schemas.microsoft.com/office/drawing/2016/SVG/main" r:embed="rId14"/>
              </a:ext>
            </a:extLst>
          </a:blip>
          <a:stretch/>
        </p:blipFill>
        <p:spPr bwMode="auto">
          <a:xfrm>
            <a:off x="22538080" y="891358"/>
            <a:ext cx="43792" cy="283978"/>
          </a:xfrm>
          <a:prstGeom prst="rect">
            <a:avLst/>
          </a:prstGeom>
        </p:spPr>
      </p:pic>
      <p:pic>
        <p:nvPicPr>
          <p:cNvPr id="9" name="Image 6" descr=" "/>
          <p:cNvPicPr>
            <a:picLocks noChangeAspect="1"/>
          </p:cNvPicPr>
          <p:nvPr/>
        </p:nvPicPr>
        <p:blipFill>
          <a:blip r:embed="rId15">
            <a:extLst>
              <a:ext uri="{96DAC541-7B7A-43D3-8B79-37D633B846F1}">
                <asvg:svgBlip xmlns:asvg="http://schemas.microsoft.com/office/drawing/2016/SVG/main" r:embed="rId16"/>
              </a:ext>
            </a:extLst>
          </a:blip>
          <a:stretch/>
        </p:blipFill>
        <p:spPr bwMode="auto">
          <a:xfrm>
            <a:off x="22284123" y="967157"/>
            <a:ext cx="215853" cy="213457"/>
          </a:xfrm>
          <a:prstGeom prst="rect">
            <a:avLst/>
          </a:prstGeom>
        </p:spPr>
      </p:pic>
      <p:pic>
        <p:nvPicPr>
          <p:cNvPr id="10" name="Image 7" descr=" "/>
          <p:cNvPicPr>
            <a:picLocks noChangeAspect="1"/>
          </p:cNvPicPr>
          <p:nvPr/>
        </p:nvPicPr>
        <p:blipFill>
          <a:blip r:embed="rId17">
            <a:extLst>
              <a:ext uri="{96DAC541-7B7A-43D3-8B79-37D633B846F1}">
                <asvg:svgBlip xmlns:asvg="http://schemas.microsoft.com/office/drawing/2016/SVG/main" r:embed="rId18"/>
              </a:ext>
            </a:extLst>
          </a:blip>
          <a:stretch/>
        </p:blipFill>
        <p:spPr bwMode="auto">
          <a:xfrm>
            <a:off x="21924297" y="967224"/>
            <a:ext cx="214296" cy="213457"/>
          </a:xfrm>
          <a:prstGeom prst="rect">
            <a:avLst/>
          </a:prstGeom>
        </p:spPr>
      </p:pic>
      <p:pic>
        <p:nvPicPr>
          <p:cNvPr id="11" name="Image 8" descr=" "/>
          <p:cNvPicPr>
            <a:picLocks noChangeAspect="1"/>
          </p:cNvPicPr>
          <p:nvPr/>
        </p:nvPicPr>
        <p:blipFill>
          <a:blip r:embed="rId19">
            <a:extLst>
              <a:ext uri="{96DAC541-7B7A-43D3-8B79-37D633B846F1}">
                <asvg:svgBlip xmlns:asvg="http://schemas.microsoft.com/office/drawing/2016/SVG/main" r:embed="rId20"/>
              </a:ext>
            </a:extLst>
          </a:blip>
          <a:stretch/>
        </p:blipFill>
        <p:spPr bwMode="auto">
          <a:xfrm>
            <a:off x="22168574" y="967767"/>
            <a:ext cx="104031" cy="207569"/>
          </a:xfrm>
          <a:prstGeom prst="rect">
            <a:avLst/>
          </a:prstGeom>
        </p:spPr>
      </p:pic>
      <p:pic>
        <p:nvPicPr>
          <p:cNvPr id="12" name="Image 9" descr=" "/>
          <p:cNvPicPr>
            <a:picLocks noChangeAspect="1"/>
          </p:cNvPicPr>
          <p:nvPr/>
        </p:nvPicPr>
        <p:blipFill>
          <a:blip r:embed="rId21">
            <a:extLst>
              <a:ext uri="{96DAC541-7B7A-43D3-8B79-37D633B846F1}">
                <asvg:svgBlip xmlns:asvg="http://schemas.microsoft.com/office/drawing/2016/SVG/main" r:embed="rId22"/>
              </a:ext>
            </a:extLst>
          </a:blip>
          <a:stretch/>
        </p:blipFill>
        <p:spPr bwMode="auto">
          <a:xfrm>
            <a:off x="21707013" y="967224"/>
            <a:ext cx="198251" cy="213457"/>
          </a:xfrm>
          <a:prstGeom prst="rect">
            <a:avLst/>
          </a:prstGeom>
        </p:spPr>
      </p:pic>
      <p:sp>
        <p:nvSpPr>
          <p:cNvPr id="13" name="Text 1"/>
          <p:cNvSpPr/>
          <p:nvPr/>
        </p:nvSpPr>
        <p:spPr bwMode="auto">
          <a:xfrm>
            <a:off x="1460682" y="4368800"/>
            <a:ext cx="8090911" cy="372840"/>
          </a:xfrm>
          <a:prstGeom prst="rect">
            <a:avLst/>
          </a:prstGeom>
          <a:noFill/>
          <a:ln/>
        </p:spPr>
        <p:txBody>
          <a:bodyPr wrap="square" lIns="0" tIns="0" rIns="0" bIns="0" rtlCol="0" anchor="t"/>
          <a:lstStyle/>
          <a:p>
            <a:pPr marL="0" indent="0" algn="l">
              <a:lnSpc>
                <a:spcPts val="3600"/>
              </a:lnSpc>
              <a:buNone/>
              <a:defRPr/>
            </a:pPr>
            <a:r>
              <a:rPr lang="en-US" sz="3000">
                <a:solidFill>
                  <a:srgbClr val="000000">
                    <a:alpha val="100000"/>
                  </a:srgbClr>
                </a:solidFill>
                <a:latin typeface="Suisse Int'l Light"/>
                <a:ea typeface="Suisse Int'l Light"/>
                <a:cs typeface="Suisse Int'l Light"/>
              </a:rPr>
              <a:t>Highly diverse, containing approximately</a:t>
            </a:r>
            <a:endParaRPr lang="en-US" sz="3000"/>
          </a:p>
        </p:txBody>
      </p:sp>
      <p:sp>
        <p:nvSpPr>
          <p:cNvPr id="14" name="Text 2"/>
          <p:cNvSpPr/>
          <p:nvPr/>
        </p:nvSpPr>
        <p:spPr bwMode="auto">
          <a:xfrm>
            <a:off x="2197375" y="5054600"/>
            <a:ext cx="6900801" cy="1819937"/>
          </a:xfrm>
          <a:prstGeom prst="rect">
            <a:avLst/>
          </a:prstGeom>
          <a:noFill/>
          <a:ln/>
        </p:spPr>
        <p:txBody>
          <a:bodyPr wrap="square" lIns="0" tIns="0" rIns="0" bIns="0" rtlCol="0" anchor="t"/>
          <a:lstStyle/>
          <a:p>
            <a:pPr marL="0" indent="0" algn="l">
              <a:lnSpc>
                <a:spcPts val="11818"/>
              </a:lnSpc>
              <a:buNone/>
              <a:defRPr/>
            </a:pPr>
            <a:r>
              <a:rPr lang="en-US" sz="9850">
                <a:solidFill>
                  <a:srgbClr val="57AC8F">
                    <a:alpha val="100000"/>
                  </a:srgbClr>
                </a:solidFill>
                <a:latin typeface="Suisse Int'l Thin"/>
                <a:ea typeface="Suisse Int'l Thin"/>
                <a:cs typeface="Suisse Int'l Thin"/>
              </a:rPr>
              <a:t>100</a:t>
            </a:r>
            <a:r>
              <a:rPr lang="en-US" sz="8000">
                <a:solidFill>
                  <a:srgbClr val="57AC8F">
                    <a:alpha val="100000"/>
                  </a:srgbClr>
                </a:solidFill>
                <a:latin typeface="Suisse Int'l Light"/>
                <a:ea typeface="Suisse Int'l Light"/>
                <a:cs typeface="Suisse Int'l Light"/>
              </a:rPr>
              <a:t> </a:t>
            </a:r>
            <a:r>
              <a:rPr lang="en-US" sz="4900">
                <a:solidFill>
                  <a:srgbClr val="57AC8F">
                    <a:alpha val="100000"/>
                  </a:srgbClr>
                </a:solidFill>
                <a:latin typeface="Suisse Int'l Light"/>
                <a:ea typeface="Suisse Int'l Light"/>
                <a:cs typeface="Suisse Int'l Light"/>
              </a:rPr>
              <a:t>trillion bacteria</a:t>
            </a:r>
            <a:endParaRPr lang="en-US" sz="9850"/>
          </a:p>
        </p:txBody>
      </p:sp>
      <p:sp>
        <p:nvSpPr>
          <p:cNvPr id="15" name="Text 3"/>
          <p:cNvSpPr/>
          <p:nvPr/>
        </p:nvSpPr>
        <p:spPr bwMode="auto">
          <a:xfrm>
            <a:off x="1549594" y="5739582"/>
            <a:ext cx="640329" cy="487849"/>
          </a:xfrm>
          <a:prstGeom prst="rect">
            <a:avLst/>
          </a:prstGeom>
          <a:noFill/>
          <a:ln/>
        </p:spPr>
        <p:txBody>
          <a:bodyPr wrap="square" lIns="0" tIns="0" rIns="0" bIns="0" rtlCol="0" anchor="t"/>
          <a:lstStyle/>
          <a:p>
            <a:pPr marL="0" indent="0" algn="l">
              <a:lnSpc>
                <a:spcPts val="2167"/>
              </a:lnSpc>
              <a:buNone/>
              <a:defRPr/>
            </a:pPr>
            <a:r>
              <a:rPr lang="en-US" sz="4900" spc="542">
                <a:solidFill>
                  <a:srgbClr val="57AC8F">
                    <a:alpha val="100000"/>
                  </a:srgbClr>
                </a:solidFill>
                <a:latin typeface="Suisse Int'l Light"/>
                <a:ea typeface="Suisse Int'l Light"/>
                <a:cs typeface="Suisse Int'l Light"/>
              </a:rPr>
              <a:t>~</a:t>
            </a:r>
            <a:endParaRPr lang="en-US" sz="4900"/>
          </a:p>
        </p:txBody>
      </p:sp>
      <p:sp>
        <p:nvSpPr>
          <p:cNvPr id="16" name="Text 4"/>
          <p:cNvSpPr/>
          <p:nvPr/>
        </p:nvSpPr>
        <p:spPr bwMode="auto">
          <a:xfrm>
            <a:off x="2832454" y="9956800"/>
            <a:ext cx="10999575" cy="1041400"/>
          </a:xfrm>
          <a:prstGeom prst="rect">
            <a:avLst/>
          </a:prstGeom>
          <a:noFill/>
          <a:ln/>
        </p:spPr>
        <p:txBody>
          <a:bodyPr wrap="square" lIns="0" tIns="0" rIns="0" bIns="0" rtlCol="0" anchor="t"/>
          <a:lstStyle/>
          <a:p>
            <a:pPr marL="0" indent="0" algn="l">
              <a:lnSpc>
                <a:spcPts val="3600"/>
              </a:lnSpc>
              <a:buNone/>
              <a:defRPr/>
            </a:pPr>
            <a:r>
              <a:rPr lang="en-US" sz="3000">
                <a:solidFill>
                  <a:srgbClr val="000000">
                    <a:alpha val="100000"/>
                  </a:srgbClr>
                </a:solidFill>
                <a:latin typeface="Suisse Int'l Light"/>
                <a:ea typeface="Suisse Int'l Light"/>
                <a:cs typeface="Suisse Int'l Light"/>
              </a:rPr>
              <a:t>Found to play an important role in long-living individuals, as it may influence inflammation and support immune system function</a:t>
            </a:r>
            <a:endParaRPr lang="en-US" sz="3000"/>
          </a:p>
        </p:txBody>
      </p:sp>
      <p:sp>
        <p:nvSpPr>
          <p:cNvPr id="17" name="Text 5"/>
          <p:cNvSpPr/>
          <p:nvPr/>
        </p:nvSpPr>
        <p:spPr bwMode="auto">
          <a:xfrm>
            <a:off x="2832454" y="11430000"/>
            <a:ext cx="6719140" cy="1041400"/>
          </a:xfrm>
          <a:prstGeom prst="rect">
            <a:avLst/>
          </a:prstGeom>
          <a:noFill/>
          <a:ln/>
        </p:spPr>
        <p:txBody>
          <a:bodyPr wrap="square" lIns="0" tIns="0" rIns="0" bIns="0" rtlCol="0" anchor="t"/>
          <a:lstStyle/>
          <a:p>
            <a:pPr marL="0" indent="0" algn="l">
              <a:lnSpc>
                <a:spcPts val="3600"/>
              </a:lnSpc>
              <a:buNone/>
              <a:defRPr/>
            </a:pPr>
            <a:r>
              <a:rPr lang="en-US" sz="3000">
                <a:solidFill>
                  <a:srgbClr val="000000">
                    <a:alpha val="100000"/>
                  </a:srgbClr>
                </a:solidFill>
                <a:latin typeface="Suisse Int'l Light"/>
                <a:ea typeface="Suisse Int'l Light"/>
                <a:cs typeface="Suisse Int'l Light"/>
              </a:rPr>
              <a:t>Unique to each person, much like a fingerprint—no two microbiomes are identical</a:t>
            </a:r>
            <a:endParaRPr lang="en-US" sz="3000"/>
          </a:p>
        </p:txBody>
      </p:sp>
      <p:pic>
        <p:nvPicPr>
          <p:cNvPr id="18" name="Image 10" descr=" "/>
          <p:cNvPicPr>
            <a:picLocks noChangeAspect="1"/>
          </p:cNvPicPr>
          <p:nvPr/>
        </p:nvPicPr>
        <p:blipFill>
          <a:blip r:embed="rId23">
            <a:extLst>
              <a:ext uri="{96DAC541-7B7A-43D3-8B79-37D633B846F1}">
                <asvg:svgBlip xmlns:asvg="http://schemas.microsoft.com/office/drawing/2016/SVG/main" r:embed="rId24"/>
              </a:ext>
            </a:extLst>
          </a:blip>
          <a:stretch/>
        </p:blipFill>
        <p:spPr bwMode="auto">
          <a:xfrm>
            <a:off x="1898633" y="9989381"/>
            <a:ext cx="433404" cy="300837"/>
          </a:xfrm>
          <a:prstGeom prst="rect">
            <a:avLst/>
          </a:prstGeom>
        </p:spPr>
      </p:pic>
      <p:pic>
        <p:nvPicPr>
          <p:cNvPr id="19" name="Image 11" descr=" "/>
          <p:cNvPicPr>
            <a:picLocks noChangeAspect="1"/>
          </p:cNvPicPr>
          <p:nvPr/>
        </p:nvPicPr>
        <p:blipFill>
          <a:blip r:embed="rId25">
            <a:extLst>
              <a:ext uri="{96DAC541-7B7A-43D3-8B79-37D633B846F1}">
                <asvg:svgBlip xmlns:asvg="http://schemas.microsoft.com/office/drawing/2016/SVG/main" r:embed="rId26"/>
              </a:ext>
            </a:extLst>
          </a:blip>
          <a:stretch/>
        </p:blipFill>
        <p:spPr bwMode="auto">
          <a:xfrm>
            <a:off x="1745594" y="10358743"/>
            <a:ext cx="314978" cy="409894"/>
          </a:xfrm>
          <a:prstGeom prst="rect">
            <a:avLst/>
          </a:prstGeom>
        </p:spPr>
      </p:pic>
      <p:pic>
        <p:nvPicPr>
          <p:cNvPr id="20" name="Image 12" descr=" "/>
          <p:cNvPicPr>
            <a:picLocks noChangeAspect="1"/>
          </p:cNvPicPr>
          <p:nvPr/>
        </p:nvPicPr>
        <p:blipFill>
          <a:blip r:embed="rId27">
            <a:extLst>
              <a:ext uri="{96DAC541-7B7A-43D3-8B79-37D633B846F1}">
                <asvg:svgBlip xmlns:asvg="http://schemas.microsoft.com/office/drawing/2016/SVG/main" r:embed="rId28"/>
              </a:ext>
            </a:extLst>
          </a:blip>
          <a:stretch/>
        </p:blipFill>
        <p:spPr bwMode="auto">
          <a:xfrm>
            <a:off x="2309283" y="10319092"/>
            <a:ext cx="119214" cy="75481"/>
          </a:xfrm>
          <a:prstGeom prst="rect">
            <a:avLst/>
          </a:prstGeom>
        </p:spPr>
      </p:pic>
      <p:sp>
        <p:nvSpPr>
          <p:cNvPr id="21" name="Shape 6"/>
          <p:cNvSpPr/>
          <p:nvPr/>
        </p:nvSpPr>
        <p:spPr bwMode="auto">
          <a:xfrm>
            <a:off x="1623918" y="10331790"/>
            <a:ext cx="101254" cy="101241"/>
          </a:xfrm>
          <a:prstGeom prst="ellipse">
            <a:avLst/>
          </a:prstGeom>
          <a:noFill/>
          <a:ln w="25400">
            <a:solidFill>
              <a:srgbClr val="57AC8F"/>
            </a:solidFill>
            <a:prstDash val="solid"/>
          </a:ln>
        </p:spPr>
        <p:txBody>
          <a:bodyPr/>
          <a:lstStyle/>
          <a:p>
            <a:pPr>
              <a:defRPr/>
            </a:pPr>
            <a:endParaRPr lang="en-US"/>
          </a:p>
        </p:txBody>
      </p:sp>
      <p:sp>
        <p:nvSpPr>
          <p:cNvPr id="22" name="Shape 7"/>
          <p:cNvSpPr/>
          <p:nvPr/>
        </p:nvSpPr>
        <p:spPr bwMode="auto">
          <a:xfrm>
            <a:off x="1766389" y="10246327"/>
            <a:ext cx="41693" cy="41688"/>
          </a:xfrm>
          <a:prstGeom prst="ellipse">
            <a:avLst/>
          </a:prstGeom>
          <a:solidFill>
            <a:srgbClr val="57AC8F">
              <a:alpha val="100000"/>
            </a:srgbClr>
          </a:solidFill>
          <a:ln/>
        </p:spPr>
        <p:txBody>
          <a:bodyPr/>
          <a:lstStyle/>
          <a:p>
            <a:pPr>
              <a:defRPr/>
            </a:pPr>
            <a:endParaRPr lang="en-US"/>
          </a:p>
        </p:txBody>
      </p:sp>
      <p:sp>
        <p:nvSpPr>
          <p:cNvPr id="23" name="Shape 8"/>
          <p:cNvSpPr/>
          <p:nvPr/>
        </p:nvSpPr>
        <p:spPr bwMode="auto">
          <a:xfrm>
            <a:off x="2079811" y="10816109"/>
            <a:ext cx="41693" cy="41688"/>
          </a:xfrm>
          <a:prstGeom prst="ellipse">
            <a:avLst/>
          </a:prstGeom>
          <a:solidFill>
            <a:srgbClr val="57AC8F">
              <a:alpha val="100000"/>
            </a:srgbClr>
          </a:solidFill>
          <a:ln/>
        </p:spPr>
        <p:txBody>
          <a:bodyPr/>
          <a:lstStyle/>
          <a:p>
            <a:pPr>
              <a:defRPr/>
            </a:pPr>
            <a:endParaRPr lang="en-US"/>
          </a:p>
        </p:txBody>
      </p:sp>
      <p:sp>
        <p:nvSpPr>
          <p:cNvPr id="24" name="Shape 9"/>
          <p:cNvSpPr/>
          <p:nvPr/>
        </p:nvSpPr>
        <p:spPr bwMode="auto">
          <a:xfrm>
            <a:off x="2189535" y="10529977"/>
            <a:ext cx="169749" cy="169728"/>
          </a:xfrm>
          <a:prstGeom prst="ellipse">
            <a:avLst/>
          </a:prstGeom>
          <a:noFill/>
          <a:ln w="25400">
            <a:solidFill>
              <a:srgbClr val="57AC8F"/>
            </a:solidFill>
            <a:prstDash val="solid"/>
          </a:ln>
        </p:spPr>
        <p:txBody>
          <a:bodyPr/>
          <a:lstStyle/>
          <a:p>
            <a:pPr>
              <a:defRPr/>
            </a:pPr>
            <a:endParaRPr lang="en-US"/>
          </a:p>
        </p:txBody>
      </p:sp>
      <p:pic>
        <p:nvPicPr>
          <p:cNvPr id="25" name="Image 13" descr=" "/>
          <p:cNvPicPr>
            <a:picLocks noChangeAspect="1"/>
          </p:cNvPicPr>
          <p:nvPr/>
        </p:nvPicPr>
        <p:blipFill>
          <a:blip r:embed="rId29">
            <a:extLst>
              <a:ext uri="{96DAC541-7B7A-43D3-8B79-37D633B846F1}">
                <asvg:svgBlip xmlns:asvg="http://schemas.microsoft.com/office/drawing/2016/SVG/main" r:embed="rId30"/>
              </a:ext>
            </a:extLst>
          </a:blip>
          <a:stretch/>
        </p:blipFill>
        <p:spPr bwMode="auto">
          <a:xfrm>
            <a:off x="2109828" y="10447294"/>
            <a:ext cx="333634" cy="339546"/>
          </a:xfrm>
          <a:prstGeom prst="rect">
            <a:avLst/>
          </a:prstGeom>
        </p:spPr>
      </p:pic>
      <p:sp>
        <p:nvSpPr>
          <p:cNvPr id="26" name="Shape 10"/>
          <p:cNvSpPr/>
          <p:nvPr/>
        </p:nvSpPr>
        <p:spPr bwMode="auto">
          <a:xfrm>
            <a:off x="1524191" y="9918700"/>
            <a:ext cx="1054232" cy="1054100"/>
          </a:xfrm>
          <a:prstGeom prst="ellipse">
            <a:avLst/>
          </a:prstGeom>
          <a:noFill/>
          <a:ln w="25400">
            <a:solidFill>
              <a:srgbClr val="57AC8F"/>
            </a:solidFill>
            <a:prstDash val="solid"/>
          </a:ln>
        </p:spPr>
        <p:txBody>
          <a:bodyPr/>
          <a:lstStyle/>
          <a:p>
            <a:pPr>
              <a:defRPr/>
            </a:pPr>
            <a:endParaRPr lang="en-US"/>
          </a:p>
        </p:txBody>
      </p:sp>
      <p:sp>
        <p:nvSpPr>
          <p:cNvPr id="27" name="Shape 11"/>
          <p:cNvSpPr/>
          <p:nvPr/>
        </p:nvSpPr>
        <p:spPr bwMode="auto">
          <a:xfrm>
            <a:off x="1524191" y="11366500"/>
            <a:ext cx="1054232" cy="1054100"/>
          </a:xfrm>
          <a:prstGeom prst="ellipse">
            <a:avLst/>
          </a:prstGeom>
          <a:noFill/>
          <a:ln w="25400">
            <a:solidFill>
              <a:srgbClr val="57AC8F"/>
            </a:solidFill>
            <a:prstDash val="solid"/>
          </a:ln>
        </p:spPr>
        <p:txBody>
          <a:bodyPr/>
          <a:lstStyle/>
          <a:p>
            <a:pPr>
              <a:defRPr/>
            </a:pPr>
            <a:endParaRPr lang="en-US"/>
          </a:p>
        </p:txBody>
      </p:sp>
      <p:pic>
        <p:nvPicPr>
          <p:cNvPr id="28" name="Image 14" descr=" "/>
          <p:cNvPicPr>
            <a:picLocks noChangeAspect="1"/>
          </p:cNvPicPr>
          <p:nvPr/>
        </p:nvPicPr>
        <p:blipFill>
          <a:blip r:embed="rId31">
            <a:extLst>
              <a:ext uri="{96DAC541-7B7A-43D3-8B79-37D633B846F1}">
                <asvg:svgBlip xmlns:asvg="http://schemas.microsoft.com/office/drawing/2016/SVG/main" r:embed="rId32"/>
              </a:ext>
            </a:extLst>
          </a:blip>
          <a:stretch/>
        </p:blipFill>
        <p:spPr bwMode="auto">
          <a:xfrm>
            <a:off x="1944149" y="11531770"/>
            <a:ext cx="344512" cy="794524"/>
          </a:xfrm>
          <a:prstGeom prst="rect">
            <a:avLst/>
          </a:prstGeom>
        </p:spPr>
      </p:pic>
      <p:pic>
        <p:nvPicPr>
          <p:cNvPr id="29" name="Image 15" descr=" "/>
          <p:cNvPicPr>
            <a:picLocks noChangeAspect="1"/>
          </p:cNvPicPr>
          <p:nvPr/>
        </p:nvPicPr>
        <p:blipFill>
          <a:blip r:embed="rId33">
            <a:extLst>
              <a:ext uri="{96DAC541-7B7A-43D3-8B79-37D633B846F1}">
                <asvg:svgBlip xmlns:asvg="http://schemas.microsoft.com/office/drawing/2016/SVG/main" r:embed="rId34"/>
              </a:ext>
            </a:extLst>
          </a:blip>
          <a:stretch/>
        </p:blipFill>
        <p:spPr bwMode="auto">
          <a:xfrm>
            <a:off x="2009710" y="11646083"/>
            <a:ext cx="449474" cy="295784"/>
          </a:xfrm>
          <a:prstGeom prst="rect">
            <a:avLst/>
          </a:prstGeom>
        </p:spPr>
      </p:pic>
      <p:pic>
        <p:nvPicPr>
          <p:cNvPr id="30" name="Image 16" descr=" "/>
          <p:cNvPicPr>
            <a:picLocks noChangeAspect="1"/>
          </p:cNvPicPr>
          <p:nvPr/>
        </p:nvPicPr>
        <p:blipFill>
          <a:blip r:embed="rId35">
            <a:extLst>
              <a:ext uri="{96DAC541-7B7A-43D3-8B79-37D633B846F1}">
                <asvg:svgBlip xmlns:asvg="http://schemas.microsoft.com/office/drawing/2016/SVG/main" r:embed="rId36"/>
              </a:ext>
            </a:extLst>
          </a:blip>
          <a:stretch/>
        </p:blipFill>
        <p:spPr bwMode="auto">
          <a:xfrm>
            <a:off x="2295880" y="11877713"/>
            <a:ext cx="172197" cy="84724"/>
          </a:xfrm>
          <a:prstGeom prst="rect">
            <a:avLst/>
          </a:prstGeom>
        </p:spPr>
      </p:pic>
      <p:pic>
        <p:nvPicPr>
          <p:cNvPr id="31" name="Image 17" descr=" "/>
          <p:cNvPicPr>
            <a:picLocks noChangeAspect="1"/>
          </p:cNvPicPr>
          <p:nvPr/>
        </p:nvPicPr>
        <p:blipFill>
          <a:blip r:embed="rId37">
            <a:extLst>
              <a:ext uri="{96DAC541-7B7A-43D3-8B79-37D633B846F1}">
                <asvg:svgBlip xmlns:asvg="http://schemas.microsoft.com/office/drawing/2016/SVG/main" r:embed="rId38"/>
              </a:ext>
            </a:extLst>
          </a:blip>
          <a:stretch/>
        </p:blipFill>
        <p:spPr bwMode="auto">
          <a:xfrm>
            <a:off x="1680542" y="11690613"/>
            <a:ext cx="342143" cy="271842"/>
          </a:xfrm>
          <a:prstGeom prst="rect">
            <a:avLst/>
          </a:prstGeom>
        </p:spPr>
      </p:pic>
      <p:pic>
        <p:nvPicPr>
          <p:cNvPr id="32" name="Image 18" descr=" "/>
          <p:cNvPicPr>
            <a:picLocks noChangeAspect="1"/>
          </p:cNvPicPr>
          <p:nvPr/>
        </p:nvPicPr>
        <p:blipFill>
          <a:blip r:embed="rId39">
            <a:extLst>
              <a:ext uri="{96DAC541-7B7A-43D3-8B79-37D633B846F1}">
                <asvg:svgBlip xmlns:asvg="http://schemas.microsoft.com/office/drawing/2016/SVG/main" r:embed="rId40"/>
              </a:ext>
            </a:extLst>
          </a:blip>
          <a:stretch/>
        </p:blipFill>
        <p:spPr bwMode="auto">
          <a:xfrm>
            <a:off x="2200978" y="11712920"/>
            <a:ext cx="227059" cy="118113"/>
          </a:xfrm>
          <a:prstGeom prst="rect">
            <a:avLst/>
          </a:prstGeom>
        </p:spPr>
      </p:pic>
      <p:pic>
        <p:nvPicPr>
          <p:cNvPr id="33" name="Image 19" descr=" "/>
          <p:cNvPicPr>
            <a:picLocks noChangeAspect="1"/>
          </p:cNvPicPr>
          <p:nvPr/>
        </p:nvPicPr>
        <p:blipFill>
          <a:blip r:embed="rId41">
            <a:extLst>
              <a:ext uri="{96DAC541-7B7A-43D3-8B79-37D633B846F1}">
                <asvg:svgBlip xmlns:asvg="http://schemas.microsoft.com/office/drawing/2016/SVG/main" r:embed="rId42"/>
              </a:ext>
            </a:extLst>
          </a:blip>
          <a:stretch/>
        </p:blipFill>
        <p:spPr bwMode="auto">
          <a:xfrm>
            <a:off x="2208402" y="11606004"/>
            <a:ext cx="155942" cy="135327"/>
          </a:xfrm>
          <a:prstGeom prst="rect">
            <a:avLst/>
          </a:prstGeom>
        </p:spPr>
      </p:pic>
      <p:pic>
        <p:nvPicPr>
          <p:cNvPr id="34" name="Image 20" descr=" "/>
          <p:cNvPicPr>
            <a:picLocks noChangeAspect="1"/>
          </p:cNvPicPr>
          <p:nvPr/>
        </p:nvPicPr>
        <p:blipFill>
          <a:blip r:embed="rId43">
            <a:extLst>
              <a:ext uri="{96DAC541-7B7A-43D3-8B79-37D633B846F1}">
                <asvg:svgBlip xmlns:asvg="http://schemas.microsoft.com/office/drawing/2016/SVG/main" r:embed="rId44"/>
              </a:ext>
            </a:extLst>
          </a:blip>
          <a:stretch/>
        </p:blipFill>
        <p:spPr bwMode="auto">
          <a:xfrm>
            <a:off x="1765074" y="12069251"/>
            <a:ext cx="637777" cy="143687"/>
          </a:xfrm>
          <a:prstGeom prst="rect">
            <a:avLst/>
          </a:prstGeom>
        </p:spPr>
      </p:pic>
      <p:pic>
        <p:nvPicPr>
          <p:cNvPr id="35" name="Image 21" descr=" "/>
          <p:cNvPicPr>
            <a:picLocks noChangeAspect="1"/>
          </p:cNvPicPr>
          <p:nvPr/>
        </p:nvPicPr>
        <p:blipFill>
          <a:blip r:embed="rId45">
            <a:extLst>
              <a:ext uri="{96DAC541-7B7A-43D3-8B79-37D633B846F1}">
                <asvg:svgBlip xmlns:asvg="http://schemas.microsoft.com/office/drawing/2016/SVG/main" r:embed="rId46"/>
              </a:ext>
            </a:extLst>
          </a:blip>
          <a:stretch/>
        </p:blipFill>
        <p:spPr bwMode="auto">
          <a:xfrm>
            <a:off x="1637550" y="11482772"/>
            <a:ext cx="338341" cy="478803"/>
          </a:xfrm>
          <a:prstGeom prst="rect">
            <a:avLst/>
          </a:prstGeom>
        </p:spPr>
      </p:pic>
      <p:pic>
        <p:nvPicPr>
          <p:cNvPr id="36" name="Image 22" descr=" "/>
          <p:cNvPicPr>
            <a:picLocks noChangeAspect="1"/>
          </p:cNvPicPr>
          <p:nvPr/>
        </p:nvPicPr>
        <p:blipFill>
          <a:blip r:embed="rId47">
            <a:extLst>
              <a:ext uri="{96DAC541-7B7A-43D3-8B79-37D633B846F1}">
                <asvg:svgBlip xmlns:asvg="http://schemas.microsoft.com/office/drawing/2016/SVG/main" r:embed="rId48"/>
              </a:ext>
            </a:extLst>
          </a:blip>
          <a:stretch/>
        </p:blipFill>
        <p:spPr bwMode="auto">
          <a:xfrm>
            <a:off x="1643491" y="11837220"/>
            <a:ext cx="199709" cy="104505"/>
          </a:xfrm>
          <a:prstGeom prst="rect">
            <a:avLst/>
          </a:prstGeom>
        </p:spPr>
      </p:pic>
      <p:pic>
        <p:nvPicPr>
          <p:cNvPr id="37" name="Image 23" descr=" "/>
          <p:cNvPicPr>
            <a:picLocks noChangeAspect="1"/>
          </p:cNvPicPr>
          <p:nvPr/>
        </p:nvPicPr>
        <p:blipFill>
          <a:blip r:embed="rId49">
            <a:extLst>
              <a:ext uri="{96DAC541-7B7A-43D3-8B79-37D633B846F1}">
                <asvg:svgBlip xmlns:asvg="http://schemas.microsoft.com/office/drawing/2016/SVG/main" r:embed="rId50"/>
              </a:ext>
            </a:extLst>
          </a:blip>
          <a:stretch/>
        </p:blipFill>
        <p:spPr bwMode="auto">
          <a:xfrm>
            <a:off x="1757650" y="11586729"/>
            <a:ext cx="101774" cy="233276"/>
          </a:xfrm>
          <a:prstGeom prst="rect">
            <a:avLst/>
          </a:prstGeom>
        </p:spPr>
      </p:pic>
      <p:pic>
        <p:nvPicPr>
          <p:cNvPr id="38" name="Image 24" descr=" "/>
          <p:cNvPicPr>
            <a:picLocks noChangeAspect="1"/>
          </p:cNvPicPr>
          <p:nvPr/>
        </p:nvPicPr>
        <p:blipFill>
          <a:blip r:embed="rId51">
            <a:extLst>
              <a:ext uri="{96DAC541-7B7A-43D3-8B79-37D633B846F1}">
                <asvg:svgBlip xmlns:asvg="http://schemas.microsoft.com/office/drawing/2016/SVG/main" r:embed="rId52"/>
              </a:ext>
            </a:extLst>
          </a:blip>
          <a:stretch/>
        </p:blipFill>
        <p:spPr bwMode="auto">
          <a:xfrm>
            <a:off x="2055393" y="11666855"/>
            <a:ext cx="99833" cy="117801"/>
          </a:xfrm>
          <a:prstGeom prst="rect">
            <a:avLst/>
          </a:prstGeom>
        </p:spPr>
      </p:pic>
      <p:pic>
        <p:nvPicPr>
          <p:cNvPr id="39" name="Image 25" descr=" "/>
          <p:cNvPicPr>
            <a:picLocks noChangeAspect="1"/>
          </p:cNvPicPr>
          <p:nvPr/>
        </p:nvPicPr>
        <p:blipFill>
          <a:blip r:embed="rId53">
            <a:extLst>
              <a:ext uri="{96DAC541-7B7A-43D3-8B79-37D633B846F1}">
                <asvg:svgBlip xmlns:asvg="http://schemas.microsoft.com/office/drawing/2016/SVG/main" r:embed="rId54"/>
              </a:ext>
            </a:extLst>
          </a:blip>
          <a:stretch/>
        </p:blipFill>
        <p:spPr bwMode="auto">
          <a:xfrm>
            <a:off x="2113239" y="11469402"/>
            <a:ext cx="120572" cy="205580"/>
          </a:xfrm>
          <a:prstGeom prst="rect">
            <a:avLst/>
          </a:prstGeom>
        </p:spPr>
      </p:pic>
      <p:pic>
        <p:nvPicPr>
          <p:cNvPr id="40" name="Image 26" descr=" "/>
          <p:cNvPicPr>
            <a:picLocks noChangeAspect="1"/>
          </p:cNvPicPr>
          <p:nvPr/>
        </p:nvPicPr>
        <p:blipFill>
          <a:blip r:embed="rId55">
            <a:extLst>
              <a:ext uri="{96DAC541-7B7A-43D3-8B79-37D633B846F1}">
                <asvg:svgBlip xmlns:asvg="http://schemas.microsoft.com/office/drawing/2016/SVG/main" r:embed="rId56"/>
              </a:ext>
            </a:extLst>
          </a:blip>
          <a:stretch/>
        </p:blipFill>
        <p:spPr bwMode="auto">
          <a:xfrm>
            <a:off x="2046773" y="11577780"/>
            <a:ext cx="105538" cy="37749"/>
          </a:xfrm>
          <a:prstGeom prst="rect">
            <a:avLst/>
          </a:prstGeom>
        </p:spPr>
      </p:pic>
      <p:pic>
        <p:nvPicPr>
          <p:cNvPr id="41" name="Image 27" descr=" "/>
          <p:cNvPicPr>
            <a:picLocks noChangeAspect="1"/>
          </p:cNvPicPr>
          <p:nvPr/>
        </p:nvPicPr>
        <p:blipFill>
          <a:blip r:embed="rId57">
            <a:extLst>
              <a:ext uri="{96DAC541-7B7A-43D3-8B79-37D633B846F1}">
                <asvg:svgBlip xmlns:asvg="http://schemas.microsoft.com/office/drawing/2016/SVG/main" r:embed="rId58"/>
              </a:ext>
            </a:extLst>
          </a:blip>
          <a:stretch/>
        </p:blipFill>
        <p:spPr bwMode="auto">
          <a:xfrm>
            <a:off x="1828619" y="11469415"/>
            <a:ext cx="233187" cy="174137"/>
          </a:xfrm>
          <a:prstGeom prst="rect">
            <a:avLst/>
          </a:prstGeom>
        </p:spPr>
      </p:pic>
      <p:pic>
        <p:nvPicPr>
          <p:cNvPr id="42" name="Image 28" descr=" "/>
          <p:cNvPicPr>
            <a:picLocks noChangeAspect="1"/>
          </p:cNvPicPr>
          <p:nvPr/>
        </p:nvPicPr>
        <p:blipFill>
          <a:blip r:embed="rId59">
            <a:extLst>
              <a:ext uri="{96DAC541-7B7A-43D3-8B79-37D633B846F1}">
                <asvg:svgBlip xmlns:asvg="http://schemas.microsoft.com/office/drawing/2016/SVG/main" r:embed="rId60"/>
              </a:ext>
            </a:extLst>
          </a:blip>
          <a:stretch/>
        </p:blipFill>
        <p:spPr bwMode="auto">
          <a:xfrm>
            <a:off x="1852540" y="12154509"/>
            <a:ext cx="82374" cy="128712"/>
          </a:xfrm>
          <a:prstGeom prst="rect">
            <a:avLst/>
          </a:prstGeom>
        </p:spPr>
      </p:pic>
      <p:pic>
        <p:nvPicPr>
          <p:cNvPr id="43" name="Image 29" descr=" "/>
          <p:cNvPicPr>
            <a:picLocks noChangeAspect="1"/>
          </p:cNvPicPr>
          <p:nvPr/>
        </p:nvPicPr>
        <p:blipFill>
          <a:blip r:embed="rId61">
            <a:extLst>
              <a:ext uri="{96DAC541-7B7A-43D3-8B79-37D633B846F1}">
                <asvg:svgBlip xmlns:asvg="http://schemas.microsoft.com/office/drawing/2016/SVG/main" r:embed="rId62"/>
              </a:ext>
            </a:extLst>
          </a:blip>
          <a:stretch/>
        </p:blipFill>
        <p:spPr bwMode="auto">
          <a:xfrm>
            <a:off x="1673130" y="12002498"/>
            <a:ext cx="296428" cy="62464"/>
          </a:xfrm>
          <a:prstGeom prst="rect">
            <a:avLst/>
          </a:prstGeom>
        </p:spPr>
      </p:pic>
      <p:pic>
        <p:nvPicPr>
          <p:cNvPr id="44" name="Image 30" descr=" "/>
          <p:cNvPicPr>
            <a:picLocks noChangeAspect="1"/>
          </p:cNvPicPr>
          <p:nvPr/>
        </p:nvPicPr>
        <p:blipFill>
          <a:blip r:embed="rId63">
            <a:extLst>
              <a:ext uri="{96DAC541-7B7A-43D3-8B79-37D633B846F1}">
                <asvg:svgBlip xmlns:asvg="http://schemas.microsoft.com/office/drawing/2016/SVG/main" r:embed="rId64"/>
              </a:ext>
            </a:extLst>
          </a:blip>
          <a:stretch/>
        </p:blipFill>
        <p:spPr bwMode="auto">
          <a:xfrm>
            <a:off x="1773949" y="12011262"/>
            <a:ext cx="132474" cy="101217"/>
          </a:xfrm>
          <a:prstGeom prst="rect">
            <a:avLst/>
          </a:prstGeom>
        </p:spPr>
      </p:pic>
      <p:pic>
        <p:nvPicPr>
          <p:cNvPr id="45" name="Image 31" descr=" "/>
          <p:cNvPicPr>
            <a:picLocks noChangeAspect="1"/>
          </p:cNvPicPr>
          <p:nvPr/>
        </p:nvPicPr>
        <p:blipFill>
          <a:blip r:embed="rId65">
            <a:extLst>
              <a:ext uri="{96DAC541-7B7A-43D3-8B79-37D633B846F1}">
                <asvg:svgBlip xmlns:asvg="http://schemas.microsoft.com/office/drawing/2016/SVG/main" r:embed="rId66"/>
              </a:ext>
            </a:extLst>
          </a:blip>
          <a:stretch/>
        </p:blipFill>
        <p:spPr bwMode="auto">
          <a:xfrm>
            <a:off x="2200978" y="11963850"/>
            <a:ext cx="64016" cy="187244"/>
          </a:xfrm>
          <a:prstGeom prst="rect">
            <a:avLst/>
          </a:prstGeom>
        </p:spPr>
      </p:pic>
      <p:pic>
        <p:nvPicPr>
          <p:cNvPr id="46" name="Image 32" descr=" "/>
          <p:cNvPicPr>
            <a:picLocks noChangeAspect="1"/>
          </p:cNvPicPr>
          <p:nvPr/>
        </p:nvPicPr>
        <p:blipFill>
          <a:blip r:embed="rId67">
            <a:extLst>
              <a:ext uri="{96DAC541-7B7A-43D3-8B79-37D633B846F1}">
                <asvg:svgBlip xmlns:asvg="http://schemas.microsoft.com/office/drawing/2016/SVG/main" r:embed="rId68"/>
              </a:ext>
            </a:extLst>
          </a:blip>
          <a:stretch/>
        </p:blipFill>
        <p:spPr bwMode="auto">
          <a:xfrm>
            <a:off x="2239591" y="12002452"/>
            <a:ext cx="124684" cy="67715"/>
          </a:xfrm>
          <a:prstGeom prst="rect">
            <a:avLst/>
          </a:prstGeom>
        </p:spPr>
      </p:pic>
      <p:pic>
        <p:nvPicPr>
          <p:cNvPr id="47" name="Image 33" descr=" "/>
          <p:cNvPicPr>
            <a:picLocks noChangeAspect="1"/>
          </p:cNvPicPr>
          <p:nvPr/>
        </p:nvPicPr>
        <p:blipFill>
          <a:blip r:embed="rId69">
            <a:extLst>
              <a:ext uri="{96DAC541-7B7A-43D3-8B79-37D633B846F1}">
                <asvg:svgBlip xmlns:asvg="http://schemas.microsoft.com/office/drawing/2016/SVG/main" r:embed="rId70"/>
              </a:ext>
            </a:extLst>
          </a:blip>
          <a:stretch/>
        </p:blipFill>
        <p:spPr bwMode="auto">
          <a:xfrm>
            <a:off x="2041824" y="11969800"/>
            <a:ext cx="54069" cy="173884"/>
          </a:xfrm>
          <a:prstGeom prst="rect">
            <a:avLst/>
          </a:prstGeom>
        </p:spPr>
      </p:pic>
      <p:pic>
        <p:nvPicPr>
          <p:cNvPr id="48" name="Image 34" descr=" "/>
          <p:cNvPicPr>
            <a:picLocks noChangeAspect="1"/>
          </p:cNvPicPr>
          <p:nvPr/>
        </p:nvPicPr>
        <p:blipFill>
          <a:blip r:embed="rId71">
            <a:extLst>
              <a:ext uri="{96DAC541-7B7A-43D3-8B79-37D633B846F1}">
                <asvg:svgBlip xmlns:asvg="http://schemas.microsoft.com/office/drawing/2016/SVG/main" r:embed="rId72"/>
              </a:ext>
            </a:extLst>
          </a:blip>
          <a:stretch/>
        </p:blipFill>
        <p:spPr bwMode="auto">
          <a:xfrm>
            <a:off x="2048336" y="11966805"/>
            <a:ext cx="117756" cy="127862"/>
          </a:xfrm>
          <a:prstGeom prst="rect">
            <a:avLst/>
          </a:prstGeom>
        </p:spPr>
      </p:pic>
      <p:pic>
        <p:nvPicPr>
          <p:cNvPr id="49" name="Image 35" descr=" "/>
          <p:cNvPicPr>
            <a:picLocks noChangeAspect="1"/>
          </p:cNvPicPr>
          <p:nvPr/>
        </p:nvPicPr>
        <p:blipFill>
          <a:blip r:embed="rId73">
            <a:extLst>
              <a:ext uri="{96DAC541-7B7A-43D3-8B79-37D633B846F1}">
                <asvg:svgBlip xmlns:asvg="http://schemas.microsoft.com/office/drawing/2016/SVG/main" r:embed="rId74"/>
              </a:ext>
            </a:extLst>
          </a:blip>
          <a:stretch/>
        </p:blipFill>
        <p:spPr bwMode="auto">
          <a:xfrm>
            <a:off x="2140689" y="12118294"/>
            <a:ext cx="131674" cy="130839"/>
          </a:xfrm>
          <a:prstGeom prst="rect">
            <a:avLst/>
          </a:prstGeom>
        </p:spPr>
      </p:pic>
      <p:sp>
        <p:nvSpPr>
          <p:cNvPr id="50" name="Text 12"/>
          <p:cNvSpPr/>
          <p:nvPr/>
        </p:nvSpPr>
        <p:spPr bwMode="auto">
          <a:xfrm>
            <a:off x="1524191" y="7010399"/>
            <a:ext cx="8361214" cy="578952"/>
          </a:xfrm>
          <a:prstGeom prst="rect">
            <a:avLst/>
          </a:prstGeom>
          <a:noFill/>
          <a:ln/>
        </p:spPr>
        <p:txBody>
          <a:bodyPr wrap="square" lIns="0" tIns="0" rIns="0" bIns="0" rtlCol="0" anchor="t"/>
          <a:lstStyle/>
          <a:p>
            <a:pPr marL="0" indent="0" algn="l">
              <a:lnSpc>
                <a:spcPts val="3600"/>
              </a:lnSpc>
              <a:buNone/>
              <a:defRPr/>
            </a:pPr>
            <a:r>
              <a:rPr lang="en-US" sz="3000">
                <a:solidFill>
                  <a:srgbClr val="000000">
                    <a:alpha val="100000"/>
                  </a:srgbClr>
                </a:solidFill>
                <a:latin typeface="Suisse Int'l Light"/>
                <a:ea typeface="Suisse Int'l Light"/>
                <a:cs typeface="Suisse Int'l Light"/>
              </a:rPr>
              <a:t>Comparable in weight to the brain, weighing between</a:t>
            </a:r>
            <a:endParaRPr lang="en-US" sz="3000"/>
          </a:p>
        </p:txBody>
      </p:sp>
      <p:sp>
        <p:nvSpPr>
          <p:cNvPr id="51" name="Text 13"/>
          <p:cNvSpPr/>
          <p:nvPr/>
        </p:nvSpPr>
        <p:spPr bwMode="auto">
          <a:xfrm>
            <a:off x="1524191" y="8526671"/>
            <a:ext cx="6835577" cy="1767423"/>
          </a:xfrm>
          <a:prstGeom prst="rect">
            <a:avLst/>
          </a:prstGeom>
          <a:noFill/>
          <a:ln/>
        </p:spPr>
        <p:txBody>
          <a:bodyPr wrap="square" lIns="0" tIns="0" rIns="0" bIns="0" rtlCol="0" anchor="t"/>
          <a:lstStyle/>
          <a:p>
            <a:pPr marL="0" indent="0" algn="l">
              <a:lnSpc>
                <a:spcPts val="5909"/>
              </a:lnSpc>
              <a:buNone/>
              <a:defRPr/>
            </a:pPr>
            <a:r>
              <a:rPr lang="en-US" sz="5300">
                <a:solidFill>
                  <a:srgbClr val="57AC8F">
                    <a:alpha val="100000"/>
                  </a:srgbClr>
                </a:solidFill>
                <a:latin typeface="Suisse Int'l Light"/>
                <a:ea typeface="Suisse Int'l Light"/>
                <a:cs typeface="Suisse Int'l Light"/>
              </a:rPr>
              <a:t> </a:t>
            </a:r>
            <a:r>
              <a:rPr lang="en-US" sz="9850">
                <a:solidFill>
                  <a:srgbClr val="57AC8F">
                    <a:alpha val="100000"/>
                  </a:srgbClr>
                </a:solidFill>
                <a:latin typeface="Suisse Int'l Thin"/>
                <a:ea typeface="Suisse Int'l Thin"/>
                <a:cs typeface="Suisse Int'l Thin"/>
              </a:rPr>
              <a:t>1.2</a:t>
            </a:r>
            <a:r>
              <a:rPr lang="en-US" sz="5300">
                <a:solidFill>
                  <a:srgbClr val="57AC8F">
                    <a:alpha val="100000"/>
                  </a:srgbClr>
                </a:solidFill>
                <a:latin typeface="Suisse Int'l Light"/>
                <a:ea typeface="Suisse Int'l Light"/>
                <a:cs typeface="Suisse Int'l Light"/>
              </a:rPr>
              <a:t> to </a:t>
            </a:r>
            <a:r>
              <a:rPr lang="en-US" sz="9850">
                <a:solidFill>
                  <a:srgbClr val="57AC8F">
                    <a:alpha val="100000"/>
                  </a:srgbClr>
                </a:solidFill>
                <a:latin typeface="Suisse Int'l Thin"/>
                <a:ea typeface="Suisse Int'l Thin"/>
                <a:cs typeface="Suisse Int'l Thin"/>
              </a:rPr>
              <a:t>3.5</a:t>
            </a:r>
            <a:r>
              <a:rPr lang="en-US" sz="5300">
                <a:solidFill>
                  <a:srgbClr val="57AC8F">
                    <a:alpha val="100000"/>
                  </a:srgbClr>
                </a:solidFill>
                <a:latin typeface="Suisse Int'l Light"/>
                <a:ea typeface="Suisse Int'l Light"/>
                <a:cs typeface="Suisse Int'l Light"/>
              </a:rPr>
              <a:t> kg</a:t>
            </a:r>
            <a:endParaRPr lang="en-US" sz="4900"/>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Slide 5">
    <p:bg>
      <p:bgPr shadeToTitle="0">
        <a:solidFill>
          <a:srgbClr val="FFFFFF"/>
        </a:solidFill>
      </p:bgPr>
    </p:bg>
    <p:spTree>
      <p:nvGrpSpPr>
        <p:cNvPr id="1" name=""/>
        <p:cNvGrpSpPr/>
        <p:nvPr/>
      </p:nvGrpSpPr>
      <p:grpSpPr bwMode="auto">
        <a:xfrm>
          <a:off x="0" y="0"/>
          <a:ext cx="0" cy="0"/>
          <a:chOff x="0" y="0"/>
          <a:chExt cx="0" cy="0"/>
        </a:xfrm>
      </p:grpSpPr>
      <p:pic>
        <p:nvPicPr>
          <p:cNvPr id="27" name="Picture 26"/>
          <p:cNvPicPr>
            <a:picLocks noChangeAspect="1"/>
          </p:cNvPicPr>
          <p:nvPr/>
        </p:nvPicPr>
        <p:blipFill>
          <a:blip r:embed="rId3"/>
          <a:stretch/>
        </p:blipFill>
        <p:spPr bwMode="auto">
          <a:xfrm>
            <a:off x="3112" y="857"/>
            <a:ext cx="24380951" cy="13714285"/>
          </a:xfrm>
          <a:prstGeom prst="rect">
            <a:avLst/>
          </a:prstGeom>
        </p:spPr>
      </p:pic>
      <p:sp>
        <p:nvSpPr>
          <p:cNvPr id="2" name="Shape 0"/>
          <p:cNvSpPr/>
          <p:nvPr/>
        </p:nvSpPr>
        <p:spPr bwMode="auto">
          <a:xfrm>
            <a:off x="18315689" y="4622799"/>
            <a:ext cx="1333667" cy="1384300"/>
          </a:xfrm>
          <a:prstGeom prst="ellipse">
            <a:avLst/>
          </a:prstGeom>
          <a:solidFill>
            <a:srgbClr val="FFFFFF">
              <a:alpha val="100000"/>
            </a:srgbClr>
          </a:solidFill>
          <a:ln/>
        </p:spPr>
        <p:txBody>
          <a:bodyPr/>
          <a:lstStyle/>
          <a:p>
            <a:pPr>
              <a:defRPr/>
            </a:pPr>
            <a:endParaRPr lang="en-US"/>
          </a:p>
        </p:txBody>
      </p:sp>
      <p:pic>
        <p:nvPicPr>
          <p:cNvPr id="3" name="Image 0" descr=" "/>
          <p:cNvPicPr>
            <a:picLocks noChangeAspect="1"/>
          </p:cNvPicPr>
          <p:nvPr/>
        </p:nvPicPr>
        <p:blipFill>
          <a:blip r:embed="rId4">
            <a:extLst>
              <a:ext uri="{96DAC541-7B7A-43D3-8B79-37D633B846F1}">
                <asvg:svgBlip xmlns:asvg="http://schemas.microsoft.com/office/drawing/2016/SVG/main" r:embed="rId5"/>
              </a:ext>
            </a:extLst>
          </a:blip>
          <a:stretch/>
        </p:blipFill>
        <p:spPr bwMode="auto">
          <a:xfrm>
            <a:off x="4610676" y="6273800"/>
            <a:ext cx="15165695" cy="2349500"/>
          </a:xfrm>
          <a:prstGeom prst="rect">
            <a:avLst/>
          </a:prstGeom>
        </p:spPr>
      </p:pic>
      <p:sp>
        <p:nvSpPr>
          <p:cNvPr id="4" name="Shape 1"/>
          <p:cNvSpPr/>
          <p:nvPr/>
        </p:nvSpPr>
        <p:spPr bwMode="auto">
          <a:xfrm>
            <a:off x="16321540" y="6172200"/>
            <a:ext cx="215926" cy="215899"/>
          </a:xfrm>
          <a:prstGeom prst="ellipse">
            <a:avLst/>
          </a:prstGeom>
          <a:solidFill>
            <a:srgbClr val="57AC8F">
              <a:alpha val="100000"/>
            </a:srgbClr>
          </a:solidFill>
          <a:ln/>
        </p:spPr>
        <p:txBody>
          <a:bodyPr/>
          <a:lstStyle/>
          <a:p>
            <a:pPr>
              <a:defRPr/>
            </a:pPr>
            <a:endParaRPr lang="en-US"/>
          </a:p>
        </p:txBody>
      </p:sp>
      <p:sp>
        <p:nvSpPr>
          <p:cNvPr id="5" name="Shape 2"/>
          <p:cNvSpPr/>
          <p:nvPr/>
        </p:nvSpPr>
        <p:spPr bwMode="auto">
          <a:xfrm>
            <a:off x="8103613" y="6172200"/>
            <a:ext cx="215926" cy="215899"/>
          </a:xfrm>
          <a:prstGeom prst="ellipse">
            <a:avLst/>
          </a:prstGeom>
          <a:solidFill>
            <a:srgbClr val="57AC8F">
              <a:alpha val="100000"/>
            </a:srgbClr>
          </a:solidFill>
          <a:ln/>
        </p:spPr>
        <p:txBody>
          <a:bodyPr/>
          <a:lstStyle/>
          <a:p>
            <a:pPr>
              <a:defRPr/>
            </a:pPr>
            <a:endParaRPr lang="en-US"/>
          </a:p>
        </p:txBody>
      </p:sp>
      <p:sp>
        <p:nvSpPr>
          <p:cNvPr id="6" name="Shape 3"/>
          <p:cNvSpPr/>
          <p:nvPr/>
        </p:nvSpPr>
        <p:spPr bwMode="auto">
          <a:xfrm>
            <a:off x="8027403" y="6096000"/>
            <a:ext cx="368345" cy="368300"/>
          </a:xfrm>
          <a:prstGeom prst="ellipse">
            <a:avLst/>
          </a:prstGeom>
          <a:noFill/>
          <a:ln w="12700">
            <a:solidFill>
              <a:srgbClr val="57AC8F"/>
            </a:solidFill>
            <a:prstDash val="solid"/>
          </a:ln>
        </p:spPr>
        <p:txBody>
          <a:bodyPr/>
          <a:lstStyle/>
          <a:p>
            <a:pPr>
              <a:defRPr/>
            </a:pPr>
            <a:endParaRPr lang="en-US"/>
          </a:p>
        </p:txBody>
      </p:sp>
      <p:sp>
        <p:nvSpPr>
          <p:cNvPr id="7" name="Shape 4"/>
          <p:cNvSpPr/>
          <p:nvPr/>
        </p:nvSpPr>
        <p:spPr bwMode="auto">
          <a:xfrm>
            <a:off x="8027403" y="8445500"/>
            <a:ext cx="368345" cy="368300"/>
          </a:xfrm>
          <a:prstGeom prst="ellipse">
            <a:avLst/>
          </a:prstGeom>
          <a:noFill/>
          <a:ln w="12700">
            <a:solidFill>
              <a:srgbClr val="57AC8F"/>
            </a:solidFill>
            <a:prstDash val="solid"/>
          </a:ln>
        </p:spPr>
        <p:txBody>
          <a:bodyPr/>
          <a:lstStyle/>
          <a:p>
            <a:pPr>
              <a:defRPr/>
            </a:pPr>
            <a:endParaRPr lang="en-US"/>
          </a:p>
        </p:txBody>
      </p:sp>
      <p:sp>
        <p:nvSpPr>
          <p:cNvPr id="8" name="Shape 5"/>
          <p:cNvSpPr/>
          <p:nvPr/>
        </p:nvSpPr>
        <p:spPr bwMode="auto">
          <a:xfrm>
            <a:off x="16245330" y="6096000"/>
            <a:ext cx="368345" cy="368300"/>
          </a:xfrm>
          <a:prstGeom prst="ellipse">
            <a:avLst/>
          </a:prstGeom>
          <a:noFill/>
          <a:ln w="12700">
            <a:solidFill>
              <a:srgbClr val="57AC8F"/>
            </a:solidFill>
            <a:prstDash val="solid"/>
          </a:ln>
        </p:spPr>
        <p:txBody>
          <a:bodyPr/>
          <a:lstStyle/>
          <a:p>
            <a:pPr>
              <a:defRPr/>
            </a:pPr>
            <a:endParaRPr lang="en-US"/>
          </a:p>
        </p:txBody>
      </p:sp>
      <p:sp>
        <p:nvSpPr>
          <p:cNvPr id="9" name="Shape 6"/>
          <p:cNvSpPr/>
          <p:nvPr/>
        </p:nvSpPr>
        <p:spPr bwMode="auto">
          <a:xfrm>
            <a:off x="16245330" y="8445500"/>
            <a:ext cx="368345" cy="368300"/>
          </a:xfrm>
          <a:prstGeom prst="ellipse">
            <a:avLst/>
          </a:prstGeom>
          <a:noFill/>
          <a:ln w="12700">
            <a:solidFill>
              <a:srgbClr val="57AC8F"/>
            </a:solidFill>
            <a:prstDash val="solid"/>
          </a:ln>
        </p:spPr>
        <p:txBody>
          <a:bodyPr/>
          <a:lstStyle/>
          <a:p>
            <a:pPr>
              <a:defRPr/>
            </a:pPr>
            <a:endParaRPr lang="en-US"/>
          </a:p>
        </p:txBody>
      </p:sp>
      <p:sp>
        <p:nvSpPr>
          <p:cNvPr id="10" name="Shape 7"/>
          <p:cNvSpPr/>
          <p:nvPr/>
        </p:nvSpPr>
        <p:spPr bwMode="auto">
          <a:xfrm>
            <a:off x="16321540" y="8521700"/>
            <a:ext cx="215926" cy="215899"/>
          </a:xfrm>
          <a:prstGeom prst="ellipse">
            <a:avLst/>
          </a:prstGeom>
          <a:solidFill>
            <a:srgbClr val="57AC8F">
              <a:alpha val="100000"/>
            </a:srgbClr>
          </a:solidFill>
          <a:ln/>
        </p:spPr>
        <p:txBody>
          <a:bodyPr/>
          <a:lstStyle/>
          <a:p>
            <a:pPr>
              <a:defRPr/>
            </a:pPr>
            <a:endParaRPr lang="en-US"/>
          </a:p>
        </p:txBody>
      </p:sp>
      <p:sp>
        <p:nvSpPr>
          <p:cNvPr id="11" name="Shape 8"/>
          <p:cNvSpPr/>
          <p:nvPr/>
        </p:nvSpPr>
        <p:spPr bwMode="auto">
          <a:xfrm>
            <a:off x="8103613" y="8521700"/>
            <a:ext cx="215926" cy="215899"/>
          </a:xfrm>
          <a:prstGeom prst="ellipse">
            <a:avLst/>
          </a:prstGeom>
          <a:solidFill>
            <a:srgbClr val="57AC8F">
              <a:alpha val="100000"/>
            </a:srgbClr>
          </a:solidFill>
          <a:ln/>
        </p:spPr>
        <p:txBody>
          <a:bodyPr/>
          <a:lstStyle/>
          <a:p>
            <a:pPr>
              <a:defRPr/>
            </a:pPr>
            <a:endParaRPr lang="en-US"/>
          </a:p>
        </p:txBody>
      </p:sp>
      <p:sp>
        <p:nvSpPr>
          <p:cNvPr id="12" name="Text 9"/>
          <p:cNvSpPr/>
          <p:nvPr/>
        </p:nvSpPr>
        <p:spPr bwMode="auto">
          <a:xfrm>
            <a:off x="3759669" y="1364781"/>
            <a:ext cx="16867708" cy="2489200"/>
          </a:xfrm>
          <a:prstGeom prst="rect">
            <a:avLst/>
          </a:prstGeom>
          <a:noFill/>
          <a:ln/>
        </p:spPr>
        <p:txBody>
          <a:bodyPr wrap="square" lIns="0" tIns="0" rIns="0" bIns="0" rtlCol="0" anchor="t"/>
          <a:lstStyle/>
          <a:p>
            <a:pPr marL="0" indent="0" algn="ctr">
              <a:lnSpc>
                <a:spcPts val="8640"/>
              </a:lnSpc>
              <a:buNone/>
              <a:defRPr/>
            </a:pPr>
            <a:r>
              <a:rPr lang="en-US" sz="7200">
                <a:solidFill>
                  <a:srgbClr val="000000">
                    <a:alpha val="100000"/>
                  </a:srgbClr>
                </a:solidFill>
                <a:latin typeface="Suisse Int'l Light"/>
                <a:ea typeface="Suisse Int'l Light"/>
                <a:cs typeface="Suisse Int'l Light"/>
              </a:rPr>
              <a:t>Building a Balanced Microbiome Through Lifestyle Choices</a:t>
            </a:r>
            <a:endParaRPr lang="en-US" sz="7200"/>
          </a:p>
        </p:txBody>
      </p:sp>
      <p:sp>
        <p:nvSpPr>
          <p:cNvPr id="13" name="Text 10"/>
          <p:cNvSpPr/>
          <p:nvPr/>
        </p:nvSpPr>
        <p:spPr bwMode="auto">
          <a:xfrm>
            <a:off x="2595098" y="11460335"/>
            <a:ext cx="19196849" cy="1759478"/>
          </a:xfrm>
          <a:prstGeom prst="rect">
            <a:avLst/>
          </a:prstGeom>
          <a:noFill/>
          <a:ln/>
        </p:spPr>
        <p:txBody>
          <a:bodyPr wrap="square" lIns="0" tIns="0" rIns="0" bIns="0" rtlCol="0" anchor="t"/>
          <a:lstStyle/>
          <a:p>
            <a:pPr marL="0" indent="0" algn="ctr">
              <a:lnSpc>
                <a:spcPts val="3600"/>
              </a:lnSpc>
              <a:buNone/>
              <a:defRPr/>
            </a:pPr>
            <a:r>
              <a:rPr lang="en-US" sz="3000">
                <a:solidFill>
                  <a:srgbClr val="000000">
                    <a:alpha val="50000"/>
                  </a:srgbClr>
                </a:solidFill>
                <a:latin typeface="Suisse Int'l Light"/>
                <a:ea typeface="Suisse Int'l Light"/>
                <a:cs typeface="Suisse Int'l Light"/>
              </a:rPr>
              <a:t>*The food we consume directly influences the composition of the microbiota, which may play a role in mental well-being. Proper nutrition supports overall health, including mental well-being.</a:t>
            </a:r>
            <a:r>
              <a:rPr lang="en-US" sz="3000" baseline="30000">
                <a:solidFill>
                  <a:srgbClr val="000000">
                    <a:alpha val="50000"/>
                  </a:srgbClr>
                </a:solidFill>
                <a:latin typeface="Suisse Int'l Light"/>
                <a:ea typeface="Suisse Int'l Light"/>
                <a:cs typeface="Suisse Int'l Light"/>
              </a:rPr>
              <a:t>[1]</a:t>
            </a:r>
            <a:endParaRPr lang="en-US" sz="3000" baseline="30000"/>
          </a:p>
        </p:txBody>
      </p:sp>
      <p:sp>
        <p:nvSpPr>
          <p:cNvPr id="14" name="Text 11"/>
          <p:cNvSpPr/>
          <p:nvPr/>
        </p:nvSpPr>
        <p:spPr bwMode="auto">
          <a:xfrm>
            <a:off x="4659365" y="4762500"/>
            <a:ext cx="7091720" cy="1274233"/>
          </a:xfrm>
          <a:prstGeom prst="rect">
            <a:avLst/>
          </a:prstGeom>
          <a:noFill/>
          <a:ln/>
        </p:spPr>
        <p:txBody>
          <a:bodyPr wrap="square" lIns="0" tIns="0" rIns="0" bIns="0" rtlCol="0" anchor="t"/>
          <a:lstStyle/>
          <a:p>
            <a:pPr marL="0" indent="0" algn="ctr">
              <a:lnSpc>
                <a:spcPts val="4440"/>
              </a:lnSpc>
              <a:buNone/>
              <a:defRPr/>
            </a:pPr>
            <a:r>
              <a:rPr lang="en-US" sz="3700">
                <a:solidFill>
                  <a:srgbClr val="000000">
                    <a:alpha val="100000"/>
                  </a:srgbClr>
                </a:solidFill>
                <a:latin typeface="Suisse Int'l Light"/>
                <a:ea typeface="Suisse Int'l Light"/>
                <a:cs typeface="Suisse Int'l Light"/>
              </a:rPr>
              <a:t>Regular Physical Activity</a:t>
            </a:r>
            <a:endParaRPr lang="en-US" sz="3700"/>
          </a:p>
        </p:txBody>
      </p:sp>
      <p:sp>
        <p:nvSpPr>
          <p:cNvPr id="15" name="Text 12"/>
          <p:cNvSpPr/>
          <p:nvPr/>
        </p:nvSpPr>
        <p:spPr bwMode="auto">
          <a:xfrm>
            <a:off x="13550477" y="9004300"/>
            <a:ext cx="5758053" cy="1274233"/>
          </a:xfrm>
          <a:prstGeom prst="rect">
            <a:avLst/>
          </a:prstGeom>
          <a:noFill/>
          <a:ln/>
        </p:spPr>
        <p:txBody>
          <a:bodyPr wrap="square" lIns="0" tIns="0" rIns="0" bIns="0" rtlCol="0" anchor="t"/>
          <a:lstStyle/>
          <a:p>
            <a:pPr marL="0" indent="0" algn="ctr">
              <a:lnSpc>
                <a:spcPts val="4440"/>
              </a:lnSpc>
              <a:buNone/>
              <a:defRPr/>
            </a:pPr>
            <a:r>
              <a:rPr lang="en-US" sz="3700">
                <a:solidFill>
                  <a:srgbClr val="000000">
                    <a:alpha val="100000"/>
                  </a:srgbClr>
                </a:solidFill>
                <a:latin typeface="Suisse Int'l Light"/>
                <a:ea typeface="Suisse Int'l Light"/>
                <a:cs typeface="Suisse Int'l Light"/>
              </a:rPr>
              <a:t>Mindful Antibiotic Use</a:t>
            </a:r>
            <a:endParaRPr lang="en-US" sz="3700"/>
          </a:p>
        </p:txBody>
      </p:sp>
      <p:sp>
        <p:nvSpPr>
          <p:cNvPr id="16" name="Text 13"/>
          <p:cNvSpPr/>
          <p:nvPr/>
        </p:nvSpPr>
        <p:spPr bwMode="auto">
          <a:xfrm>
            <a:off x="4938801" y="9004300"/>
            <a:ext cx="6545551" cy="1274233"/>
          </a:xfrm>
          <a:prstGeom prst="rect">
            <a:avLst/>
          </a:prstGeom>
          <a:noFill/>
          <a:ln/>
        </p:spPr>
        <p:txBody>
          <a:bodyPr wrap="square" lIns="0" tIns="0" rIns="0" bIns="0" rtlCol="0" anchor="t"/>
          <a:lstStyle/>
          <a:p>
            <a:pPr marL="0" indent="0" algn="ctr">
              <a:lnSpc>
                <a:spcPts val="4440"/>
              </a:lnSpc>
              <a:buNone/>
              <a:defRPr/>
            </a:pPr>
            <a:r>
              <a:rPr lang="en-US" sz="3700">
                <a:solidFill>
                  <a:srgbClr val="000000">
                    <a:alpha val="100000"/>
                  </a:srgbClr>
                </a:solidFill>
                <a:latin typeface="Suisse Int'l Light"/>
                <a:ea typeface="Suisse Int'l Light"/>
                <a:cs typeface="Suisse Int'l Light"/>
              </a:rPr>
              <a:t>Stress Management Skills</a:t>
            </a:r>
            <a:endParaRPr lang="en-US" sz="3700"/>
          </a:p>
        </p:txBody>
      </p:sp>
      <p:sp>
        <p:nvSpPr>
          <p:cNvPr id="17" name="Text 14"/>
          <p:cNvSpPr/>
          <p:nvPr/>
        </p:nvSpPr>
        <p:spPr bwMode="auto">
          <a:xfrm>
            <a:off x="11881277" y="4699000"/>
            <a:ext cx="9096454" cy="1145117"/>
          </a:xfrm>
          <a:prstGeom prst="rect">
            <a:avLst/>
          </a:prstGeom>
          <a:noFill/>
          <a:ln/>
        </p:spPr>
        <p:txBody>
          <a:bodyPr wrap="square" lIns="0" tIns="0" rIns="0" bIns="0" rtlCol="0" anchor="t"/>
          <a:lstStyle/>
          <a:p>
            <a:pPr marL="0" indent="0" algn="ctr">
              <a:lnSpc>
                <a:spcPts val="4440"/>
              </a:lnSpc>
              <a:buNone/>
              <a:defRPr/>
            </a:pPr>
            <a:r>
              <a:rPr lang="en-US" sz="3700">
                <a:solidFill>
                  <a:srgbClr val="000000">
                    <a:alpha val="100000"/>
                  </a:srgbClr>
                </a:solidFill>
                <a:latin typeface="Suisse Int'l Light"/>
                <a:ea typeface="Suisse Int'l Light"/>
                <a:cs typeface="Suisse Int'l Light"/>
              </a:rPr>
              <a:t>Diverse Diet Rich in Fiber* </a:t>
            </a:r>
            <a:endParaRPr lang="en-US" sz="3700"/>
          </a:p>
          <a:p>
            <a:pPr marL="0" indent="0" algn="ctr">
              <a:lnSpc>
                <a:spcPts val="3600"/>
              </a:lnSpc>
              <a:buNone/>
              <a:defRPr/>
            </a:pPr>
            <a:endParaRPr lang="en-US" sz="3700"/>
          </a:p>
        </p:txBody>
      </p:sp>
      <p:pic>
        <p:nvPicPr>
          <p:cNvPr id="18" name="Image 1" descr=" "/>
          <p:cNvPicPr>
            <a:picLocks noChangeAspect="1"/>
          </p:cNvPicPr>
          <p:nvPr/>
        </p:nvPicPr>
        <p:blipFill>
          <a:blip r:embed="rId6"/>
          <a:stretch/>
        </p:blipFill>
        <p:spPr bwMode="auto">
          <a:xfrm>
            <a:off x="23142367" y="891425"/>
            <a:ext cx="215853" cy="289256"/>
          </a:xfrm>
          <a:prstGeom prst="rect">
            <a:avLst/>
          </a:prstGeom>
        </p:spPr>
      </p:pic>
      <p:pic>
        <p:nvPicPr>
          <p:cNvPr id="19" name="Image 2" descr=" "/>
          <p:cNvPicPr>
            <a:picLocks noChangeAspect="1"/>
          </p:cNvPicPr>
          <p:nvPr/>
        </p:nvPicPr>
        <p:blipFill>
          <a:blip r:embed="rId7"/>
          <a:stretch/>
        </p:blipFill>
        <p:spPr bwMode="auto">
          <a:xfrm>
            <a:off x="22837727" y="891358"/>
            <a:ext cx="43798" cy="283978"/>
          </a:xfrm>
          <a:prstGeom prst="rect">
            <a:avLst/>
          </a:prstGeom>
        </p:spPr>
      </p:pic>
      <p:pic>
        <p:nvPicPr>
          <p:cNvPr id="20" name="Image 3" descr=" "/>
          <p:cNvPicPr>
            <a:picLocks noChangeAspect="1"/>
          </p:cNvPicPr>
          <p:nvPr/>
        </p:nvPicPr>
        <p:blipFill>
          <a:blip r:embed="rId8"/>
          <a:stretch/>
        </p:blipFill>
        <p:spPr bwMode="auto">
          <a:xfrm>
            <a:off x="22919767" y="972502"/>
            <a:ext cx="184582" cy="208110"/>
          </a:xfrm>
          <a:prstGeom prst="rect">
            <a:avLst/>
          </a:prstGeom>
        </p:spPr>
      </p:pic>
      <p:pic>
        <p:nvPicPr>
          <p:cNvPr id="21" name="Image 4" descr=" "/>
          <p:cNvPicPr>
            <a:picLocks noChangeAspect="1"/>
          </p:cNvPicPr>
          <p:nvPr/>
        </p:nvPicPr>
        <p:blipFill>
          <a:blip r:embed="rId9">
            <a:extLst>
              <a:ext uri="{96DAC541-7B7A-43D3-8B79-37D633B846F1}">
                <asvg:svgBlip xmlns:asvg="http://schemas.microsoft.com/office/drawing/2016/SVG/main" r:embed="rId10"/>
              </a:ext>
            </a:extLst>
          </a:blip>
          <a:stretch/>
        </p:blipFill>
        <p:spPr bwMode="auto">
          <a:xfrm>
            <a:off x="22611840" y="967224"/>
            <a:ext cx="198251" cy="213457"/>
          </a:xfrm>
          <a:prstGeom prst="rect">
            <a:avLst/>
          </a:prstGeom>
        </p:spPr>
      </p:pic>
      <p:pic>
        <p:nvPicPr>
          <p:cNvPr id="22" name="Image 5" descr=" "/>
          <p:cNvPicPr>
            <a:picLocks noChangeAspect="1"/>
          </p:cNvPicPr>
          <p:nvPr/>
        </p:nvPicPr>
        <p:blipFill>
          <a:blip r:embed="rId11">
            <a:extLst>
              <a:ext uri="{96DAC541-7B7A-43D3-8B79-37D633B846F1}">
                <asvg:svgBlip xmlns:asvg="http://schemas.microsoft.com/office/drawing/2016/SVG/main" r:embed="rId12"/>
              </a:ext>
            </a:extLst>
          </a:blip>
          <a:stretch/>
        </p:blipFill>
        <p:spPr bwMode="auto">
          <a:xfrm>
            <a:off x="22538074" y="891358"/>
            <a:ext cx="43798" cy="283978"/>
          </a:xfrm>
          <a:prstGeom prst="rect">
            <a:avLst/>
          </a:prstGeom>
        </p:spPr>
      </p:pic>
      <p:pic>
        <p:nvPicPr>
          <p:cNvPr id="23" name="Image 6" descr=" "/>
          <p:cNvPicPr>
            <a:picLocks noChangeAspect="1"/>
          </p:cNvPicPr>
          <p:nvPr/>
        </p:nvPicPr>
        <p:blipFill>
          <a:blip r:embed="rId13">
            <a:extLst>
              <a:ext uri="{96DAC541-7B7A-43D3-8B79-37D633B846F1}">
                <asvg:svgBlip xmlns:asvg="http://schemas.microsoft.com/office/drawing/2016/SVG/main" r:embed="rId14"/>
              </a:ext>
            </a:extLst>
          </a:blip>
          <a:stretch/>
        </p:blipFill>
        <p:spPr bwMode="auto">
          <a:xfrm>
            <a:off x="22284117" y="967157"/>
            <a:ext cx="215853" cy="213457"/>
          </a:xfrm>
          <a:prstGeom prst="rect">
            <a:avLst/>
          </a:prstGeom>
        </p:spPr>
      </p:pic>
      <p:pic>
        <p:nvPicPr>
          <p:cNvPr id="24" name="Image 7" descr=" "/>
          <p:cNvPicPr>
            <a:picLocks noChangeAspect="1"/>
          </p:cNvPicPr>
          <p:nvPr/>
        </p:nvPicPr>
        <p:blipFill>
          <a:blip r:embed="rId15">
            <a:extLst>
              <a:ext uri="{96DAC541-7B7A-43D3-8B79-37D633B846F1}">
                <asvg:svgBlip xmlns:asvg="http://schemas.microsoft.com/office/drawing/2016/SVG/main" r:embed="rId16"/>
              </a:ext>
            </a:extLst>
          </a:blip>
          <a:stretch/>
        </p:blipFill>
        <p:spPr bwMode="auto">
          <a:xfrm>
            <a:off x="21924304" y="967224"/>
            <a:ext cx="214302" cy="213457"/>
          </a:xfrm>
          <a:prstGeom prst="rect">
            <a:avLst/>
          </a:prstGeom>
        </p:spPr>
      </p:pic>
      <p:pic>
        <p:nvPicPr>
          <p:cNvPr id="25" name="Image 8" descr=" "/>
          <p:cNvPicPr>
            <a:picLocks noChangeAspect="1"/>
          </p:cNvPicPr>
          <p:nvPr/>
        </p:nvPicPr>
        <p:blipFill>
          <a:blip r:embed="rId17"/>
          <a:stretch/>
        </p:blipFill>
        <p:spPr bwMode="auto">
          <a:xfrm>
            <a:off x="22168574" y="967767"/>
            <a:ext cx="104031" cy="207569"/>
          </a:xfrm>
          <a:prstGeom prst="rect">
            <a:avLst/>
          </a:prstGeom>
        </p:spPr>
      </p:pic>
      <p:pic>
        <p:nvPicPr>
          <p:cNvPr id="26" name="Image 9" descr=" "/>
          <p:cNvPicPr>
            <a:picLocks noChangeAspect="1"/>
          </p:cNvPicPr>
          <p:nvPr/>
        </p:nvPicPr>
        <p:blipFill>
          <a:blip r:embed="rId18"/>
          <a:stretch/>
        </p:blipFill>
        <p:spPr bwMode="auto">
          <a:xfrm>
            <a:off x="21707013" y="967224"/>
            <a:ext cx="198251" cy="213457"/>
          </a:xfrm>
          <a:prstGeom prst="rect">
            <a:avLst/>
          </a:prstGeom>
        </p:spPr>
      </p:pic>
      <p:sp>
        <p:nvSpPr>
          <p:cNvPr id="28" name="TextBox 27"/>
          <p:cNvSpPr txBox="1"/>
          <p:nvPr/>
        </p:nvSpPr>
        <p:spPr bwMode="auto">
          <a:xfrm>
            <a:off x="5393969" y="12775279"/>
            <a:ext cx="12714234" cy="646331"/>
          </a:xfrm>
          <a:prstGeom prst="rect">
            <a:avLst/>
          </a:prstGeom>
          <a:noFill/>
          <a:ln>
            <a:solidFill>
              <a:schemeClr val="tx1"/>
            </a:solidFill>
          </a:ln>
        </p:spPr>
        <p:txBody>
          <a:bodyPr wrap="square" rtlCol="0">
            <a:spAutoFit/>
          </a:bodyPr>
          <a:lstStyle/>
          <a:p>
            <a:pPr algn="ctr">
              <a:defRPr/>
            </a:pPr>
            <a:r>
              <a:rPr lang="en-US">
                <a:latin typeface="Suisse Intl"/>
              </a:rPr>
              <a:t>"These statements have not been evaluated by the Food and Drug Administration. This product is not intended to diagnose, treat, cure, or prevent any disease."</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Slide 6">
    <p:bg>
      <p:bgPr shadeToTitle="0">
        <a:solidFill>
          <a:srgbClr val="FFFFFF"/>
        </a:solidFill>
      </p:bgPr>
    </p:bg>
    <p:spTree>
      <p:nvGrpSpPr>
        <p:cNvPr id="1" name=""/>
        <p:cNvGrpSpPr/>
        <p:nvPr/>
      </p:nvGrpSpPr>
      <p:grpSpPr bwMode="auto">
        <a:xfrm>
          <a:off x="0" y="0"/>
          <a:ext cx="0" cy="0"/>
          <a:chOff x="0" y="0"/>
          <a:chExt cx="0" cy="0"/>
        </a:xfrm>
      </p:grpSpPr>
      <p:pic>
        <p:nvPicPr>
          <p:cNvPr id="43" name="Picture 42"/>
          <p:cNvPicPr>
            <a:picLocks noChangeAspect="1"/>
          </p:cNvPicPr>
          <p:nvPr/>
        </p:nvPicPr>
        <p:blipFill>
          <a:blip r:embed="rId3"/>
          <a:stretch/>
        </p:blipFill>
        <p:spPr bwMode="auto">
          <a:xfrm>
            <a:off x="3112" y="857"/>
            <a:ext cx="24380951" cy="13714285"/>
          </a:xfrm>
          <a:prstGeom prst="rect">
            <a:avLst/>
          </a:prstGeom>
        </p:spPr>
      </p:pic>
      <p:sp>
        <p:nvSpPr>
          <p:cNvPr id="11" name="Text 0"/>
          <p:cNvSpPr/>
          <p:nvPr/>
        </p:nvSpPr>
        <p:spPr bwMode="auto">
          <a:xfrm>
            <a:off x="1524191" y="1524000"/>
            <a:ext cx="12854007" cy="3581400"/>
          </a:xfrm>
          <a:prstGeom prst="rect">
            <a:avLst/>
          </a:prstGeom>
          <a:noFill/>
          <a:ln/>
        </p:spPr>
        <p:txBody>
          <a:bodyPr wrap="square" lIns="0" tIns="0" rIns="0" bIns="0" rtlCol="0" anchor="t"/>
          <a:lstStyle/>
          <a:p>
            <a:pPr marL="0" indent="0" algn="l">
              <a:lnSpc>
                <a:spcPts val="8640"/>
              </a:lnSpc>
              <a:buNone/>
              <a:defRPr/>
            </a:pPr>
            <a:r>
              <a:rPr lang="en-US" sz="7200">
                <a:solidFill>
                  <a:srgbClr val="000000">
                    <a:alpha val="100000"/>
                  </a:srgbClr>
                </a:solidFill>
                <a:latin typeface="Suisse Int'l Light"/>
                <a:ea typeface="Suisse Int'l Light"/>
                <a:cs typeface="Suisse Int'l Light"/>
              </a:rPr>
              <a:t>When we take regular care of ourselves, our microbiome remains in harmony.</a:t>
            </a:r>
            <a:endParaRPr lang="en-US" sz="7200"/>
          </a:p>
        </p:txBody>
      </p:sp>
      <p:sp>
        <p:nvSpPr>
          <p:cNvPr id="12" name="Text 1"/>
          <p:cNvSpPr/>
          <p:nvPr/>
        </p:nvSpPr>
        <p:spPr bwMode="auto">
          <a:xfrm>
            <a:off x="1524191" y="5130800"/>
            <a:ext cx="11359453" cy="1274233"/>
          </a:xfrm>
          <a:prstGeom prst="rect">
            <a:avLst/>
          </a:prstGeom>
          <a:noFill/>
          <a:ln/>
        </p:spPr>
        <p:txBody>
          <a:bodyPr wrap="square" lIns="0" tIns="0" rIns="0" bIns="0" rtlCol="0" anchor="t"/>
          <a:lstStyle/>
          <a:p>
            <a:pPr marL="0" indent="0" algn="l">
              <a:lnSpc>
                <a:spcPts val="4440"/>
              </a:lnSpc>
              <a:buNone/>
              <a:defRPr/>
            </a:pPr>
            <a:r>
              <a:rPr lang="en-US" sz="3700">
                <a:solidFill>
                  <a:srgbClr val="000000">
                    <a:alpha val="100000"/>
                  </a:srgbClr>
                </a:solidFill>
                <a:latin typeface="Suisse Int'l Light"/>
                <a:ea typeface="Suisse Int'l Light"/>
                <a:cs typeface="Suisse Int'l Light"/>
              </a:rPr>
              <a:t>A sudden lifestyle change can cause digestive disorders such as:</a:t>
            </a:r>
            <a:endParaRPr lang="en-US" sz="3700"/>
          </a:p>
        </p:txBody>
      </p:sp>
      <p:sp>
        <p:nvSpPr>
          <p:cNvPr id="22" name="Shape 2"/>
          <p:cNvSpPr/>
          <p:nvPr/>
        </p:nvSpPr>
        <p:spPr bwMode="auto">
          <a:xfrm>
            <a:off x="1524191" y="9118600"/>
            <a:ext cx="13133441" cy="3073400"/>
          </a:xfrm>
          <a:prstGeom prst="rect">
            <a:avLst/>
          </a:prstGeom>
          <a:noFill/>
          <a:ln/>
        </p:spPr>
        <p:txBody>
          <a:bodyPr/>
          <a:lstStyle/>
          <a:p>
            <a:pPr>
              <a:defRPr/>
            </a:pPr>
            <a:endParaRPr lang="en-US"/>
          </a:p>
        </p:txBody>
      </p:sp>
      <p:sp>
        <p:nvSpPr>
          <p:cNvPr id="23" name="Shape 3"/>
          <p:cNvSpPr/>
          <p:nvPr/>
        </p:nvSpPr>
        <p:spPr bwMode="auto">
          <a:xfrm>
            <a:off x="1524191" y="9118600"/>
            <a:ext cx="9640505" cy="812800"/>
          </a:xfrm>
          <a:prstGeom prst="rect">
            <a:avLst/>
          </a:prstGeom>
          <a:noFill/>
          <a:ln/>
        </p:spPr>
        <p:txBody>
          <a:bodyPr/>
          <a:lstStyle/>
          <a:p>
            <a:pPr>
              <a:defRPr/>
            </a:pPr>
            <a:endParaRPr lang="en-US"/>
          </a:p>
        </p:txBody>
      </p:sp>
      <p:sp>
        <p:nvSpPr>
          <p:cNvPr id="24" name="Shape 4"/>
          <p:cNvSpPr/>
          <p:nvPr/>
        </p:nvSpPr>
        <p:spPr bwMode="auto">
          <a:xfrm>
            <a:off x="1524191" y="9118600"/>
            <a:ext cx="2692737" cy="812800"/>
          </a:xfrm>
          <a:prstGeom prst="roundRect">
            <a:avLst>
              <a:gd name="adj" fmla="val 156375"/>
            </a:avLst>
          </a:prstGeom>
          <a:noFill/>
          <a:ln w="25400">
            <a:solidFill>
              <a:srgbClr val="000000"/>
            </a:solidFill>
            <a:prstDash val="solid"/>
          </a:ln>
        </p:spPr>
        <p:txBody>
          <a:bodyPr/>
          <a:lstStyle/>
          <a:p>
            <a:pPr>
              <a:defRPr/>
            </a:pPr>
            <a:endParaRPr lang="en-US"/>
          </a:p>
        </p:txBody>
      </p:sp>
      <p:sp>
        <p:nvSpPr>
          <p:cNvPr id="25" name="Text 5"/>
          <p:cNvSpPr/>
          <p:nvPr/>
        </p:nvSpPr>
        <p:spPr bwMode="auto">
          <a:xfrm>
            <a:off x="1524189" y="9167283"/>
            <a:ext cx="2692737" cy="715433"/>
          </a:xfrm>
          <a:prstGeom prst="rect">
            <a:avLst/>
          </a:prstGeom>
          <a:noFill/>
          <a:ln/>
        </p:spPr>
        <p:txBody>
          <a:bodyPr wrap="square" lIns="0" tIns="0" rIns="0" bIns="0" rtlCol="0" anchor="ctr"/>
          <a:lstStyle/>
          <a:p>
            <a:pPr marL="0" indent="0" algn="ctr">
              <a:lnSpc>
                <a:spcPts val="4440"/>
              </a:lnSpc>
              <a:buNone/>
              <a:defRPr/>
            </a:pPr>
            <a:r>
              <a:rPr lang="en-US" sz="3700">
                <a:solidFill>
                  <a:srgbClr val="000000">
                    <a:alpha val="100000"/>
                  </a:srgbClr>
                </a:solidFill>
                <a:latin typeface="Suisse Int'l Light"/>
                <a:ea typeface="Suisse Int'l Light"/>
                <a:cs typeface="Suisse Int'l Light"/>
              </a:rPr>
              <a:t>Diarrhea</a:t>
            </a:r>
            <a:endParaRPr lang="en-US" sz="3700"/>
          </a:p>
        </p:txBody>
      </p:sp>
      <p:sp>
        <p:nvSpPr>
          <p:cNvPr id="26" name="Shape 6"/>
          <p:cNvSpPr/>
          <p:nvPr/>
        </p:nvSpPr>
        <p:spPr bwMode="auto">
          <a:xfrm>
            <a:off x="4470959" y="9118600"/>
            <a:ext cx="3556445" cy="812800"/>
          </a:xfrm>
          <a:prstGeom prst="roundRect">
            <a:avLst>
              <a:gd name="adj" fmla="val 156375"/>
            </a:avLst>
          </a:prstGeom>
          <a:noFill/>
          <a:ln w="25400">
            <a:solidFill>
              <a:srgbClr val="000000"/>
            </a:solidFill>
            <a:prstDash val="solid"/>
          </a:ln>
        </p:spPr>
        <p:txBody>
          <a:bodyPr/>
          <a:lstStyle/>
          <a:p>
            <a:pPr>
              <a:defRPr/>
            </a:pPr>
            <a:endParaRPr lang="en-US"/>
          </a:p>
        </p:txBody>
      </p:sp>
      <p:sp>
        <p:nvSpPr>
          <p:cNvPr id="27" name="Text 7"/>
          <p:cNvSpPr/>
          <p:nvPr/>
        </p:nvSpPr>
        <p:spPr bwMode="auto">
          <a:xfrm>
            <a:off x="4900696" y="9167283"/>
            <a:ext cx="2696970" cy="715433"/>
          </a:xfrm>
          <a:prstGeom prst="rect">
            <a:avLst/>
          </a:prstGeom>
          <a:noFill/>
          <a:ln/>
        </p:spPr>
        <p:txBody>
          <a:bodyPr wrap="square" lIns="0" tIns="0" rIns="0" bIns="0" rtlCol="0" anchor="ctr"/>
          <a:lstStyle/>
          <a:p>
            <a:pPr marL="0" indent="0" algn="ctr">
              <a:lnSpc>
                <a:spcPts val="4440"/>
              </a:lnSpc>
              <a:buNone/>
              <a:defRPr/>
            </a:pPr>
            <a:r>
              <a:rPr lang="en-US" sz="3700">
                <a:solidFill>
                  <a:srgbClr val="000000">
                    <a:alpha val="100000"/>
                  </a:srgbClr>
                </a:solidFill>
                <a:latin typeface="Suisse Int'l Light"/>
                <a:ea typeface="Suisse Int'l Light"/>
                <a:cs typeface="Suisse Int'l Light"/>
              </a:rPr>
              <a:t>Flatulence</a:t>
            </a:r>
            <a:endParaRPr lang="en-US" sz="3700"/>
          </a:p>
        </p:txBody>
      </p:sp>
      <p:sp>
        <p:nvSpPr>
          <p:cNvPr id="28" name="Shape 8"/>
          <p:cNvSpPr/>
          <p:nvPr/>
        </p:nvSpPr>
        <p:spPr bwMode="auto">
          <a:xfrm>
            <a:off x="8281435" y="9118600"/>
            <a:ext cx="2883260" cy="812800"/>
          </a:xfrm>
          <a:prstGeom prst="roundRect">
            <a:avLst>
              <a:gd name="adj" fmla="val 156375"/>
            </a:avLst>
          </a:prstGeom>
          <a:noFill/>
          <a:ln w="25400">
            <a:solidFill>
              <a:srgbClr val="000000"/>
            </a:solidFill>
            <a:prstDash val="solid"/>
          </a:ln>
        </p:spPr>
        <p:txBody>
          <a:bodyPr/>
          <a:lstStyle/>
          <a:p>
            <a:pPr>
              <a:defRPr/>
            </a:pPr>
            <a:endParaRPr lang="en-US"/>
          </a:p>
        </p:txBody>
      </p:sp>
      <p:sp>
        <p:nvSpPr>
          <p:cNvPr id="29" name="Text 9"/>
          <p:cNvSpPr/>
          <p:nvPr/>
        </p:nvSpPr>
        <p:spPr bwMode="auto">
          <a:xfrm>
            <a:off x="8711172" y="9167283"/>
            <a:ext cx="2023786" cy="715433"/>
          </a:xfrm>
          <a:prstGeom prst="rect">
            <a:avLst/>
          </a:prstGeom>
          <a:noFill/>
          <a:ln/>
        </p:spPr>
        <p:txBody>
          <a:bodyPr wrap="square" lIns="0" tIns="0" rIns="0" bIns="0" rtlCol="0" anchor="ctr"/>
          <a:lstStyle/>
          <a:p>
            <a:pPr marL="0" indent="0" algn="ctr">
              <a:lnSpc>
                <a:spcPts val="4440"/>
              </a:lnSpc>
              <a:buNone/>
              <a:defRPr/>
            </a:pPr>
            <a:r>
              <a:rPr lang="en-US" sz="3700">
                <a:solidFill>
                  <a:srgbClr val="000000">
                    <a:alpha val="100000"/>
                  </a:srgbClr>
                </a:solidFill>
                <a:latin typeface="Suisse Int'l Light"/>
                <a:ea typeface="Suisse Int'l Light"/>
                <a:cs typeface="Suisse Int'l Light"/>
              </a:rPr>
              <a:t>Nausea</a:t>
            </a:r>
            <a:endParaRPr lang="en-US" sz="3700"/>
          </a:p>
        </p:txBody>
      </p:sp>
      <p:sp>
        <p:nvSpPr>
          <p:cNvPr id="30" name="Shape 10"/>
          <p:cNvSpPr/>
          <p:nvPr/>
        </p:nvSpPr>
        <p:spPr bwMode="auto">
          <a:xfrm>
            <a:off x="1524191" y="10248900"/>
            <a:ext cx="10491510" cy="812800"/>
          </a:xfrm>
          <a:prstGeom prst="rect">
            <a:avLst/>
          </a:prstGeom>
          <a:noFill/>
          <a:ln/>
        </p:spPr>
        <p:txBody>
          <a:bodyPr/>
          <a:lstStyle/>
          <a:p>
            <a:pPr>
              <a:defRPr/>
            </a:pPr>
            <a:endParaRPr lang="en-US"/>
          </a:p>
        </p:txBody>
      </p:sp>
      <p:sp>
        <p:nvSpPr>
          <p:cNvPr id="31" name="Shape 11"/>
          <p:cNvSpPr/>
          <p:nvPr/>
        </p:nvSpPr>
        <p:spPr bwMode="auto">
          <a:xfrm>
            <a:off x="1524191" y="10248900"/>
            <a:ext cx="7189099" cy="812800"/>
          </a:xfrm>
          <a:prstGeom prst="roundRect">
            <a:avLst>
              <a:gd name="adj" fmla="val 156375"/>
            </a:avLst>
          </a:prstGeom>
          <a:noFill/>
          <a:ln w="25400">
            <a:solidFill>
              <a:srgbClr val="000000"/>
            </a:solidFill>
            <a:prstDash val="solid"/>
          </a:ln>
        </p:spPr>
        <p:txBody>
          <a:bodyPr/>
          <a:lstStyle/>
          <a:p>
            <a:pPr>
              <a:defRPr/>
            </a:pPr>
            <a:endParaRPr lang="en-US"/>
          </a:p>
        </p:txBody>
      </p:sp>
      <p:sp>
        <p:nvSpPr>
          <p:cNvPr id="32" name="Text 12"/>
          <p:cNvSpPr/>
          <p:nvPr/>
        </p:nvSpPr>
        <p:spPr bwMode="auto">
          <a:xfrm>
            <a:off x="1524189" y="10297583"/>
            <a:ext cx="7186983" cy="715433"/>
          </a:xfrm>
          <a:prstGeom prst="rect">
            <a:avLst/>
          </a:prstGeom>
          <a:noFill/>
          <a:ln/>
        </p:spPr>
        <p:txBody>
          <a:bodyPr wrap="square" lIns="0" tIns="0" rIns="0" bIns="0" rtlCol="0" anchor="ctr"/>
          <a:lstStyle/>
          <a:p>
            <a:pPr marL="0" indent="0" algn="ctr">
              <a:lnSpc>
                <a:spcPts val="4440"/>
              </a:lnSpc>
              <a:buNone/>
              <a:defRPr/>
            </a:pPr>
            <a:r>
              <a:rPr lang="en-US" sz="3700">
                <a:solidFill>
                  <a:srgbClr val="000000">
                    <a:alpha val="100000"/>
                  </a:srgbClr>
                </a:solidFill>
                <a:latin typeface="Suisse Int'l Light"/>
                <a:ea typeface="Suisse Int'l Light"/>
                <a:cs typeface="Suisse Int'l Light"/>
              </a:rPr>
              <a:t>Unpleasant Taste in the Mouth</a:t>
            </a:r>
            <a:endParaRPr lang="en-US" sz="3700"/>
          </a:p>
        </p:txBody>
      </p:sp>
      <p:sp>
        <p:nvSpPr>
          <p:cNvPr id="33" name="Shape 13"/>
          <p:cNvSpPr/>
          <p:nvPr/>
        </p:nvSpPr>
        <p:spPr bwMode="auto">
          <a:xfrm>
            <a:off x="8967321" y="10248900"/>
            <a:ext cx="3048381" cy="812800"/>
          </a:xfrm>
          <a:prstGeom prst="roundRect">
            <a:avLst>
              <a:gd name="adj" fmla="val 156375"/>
            </a:avLst>
          </a:prstGeom>
          <a:noFill/>
          <a:ln w="25400">
            <a:solidFill>
              <a:srgbClr val="000000"/>
            </a:solidFill>
            <a:prstDash val="solid"/>
          </a:ln>
        </p:spPr>
        <p:txBody>
          <a:bodyPr/>
          <a:lstStyle/>
          <a:p>
            <a:pPr>
              <a:defRPr/>
            </a:pPr>
            <a:endParaRPr lang="en-US"/>
          </a:p>
        </p:txBody>
      </p:sp>
      <p:sp>
        <p:nvSpPr>
          <p:cNvPr id="34" name="Text 14"/>
          <p:cNvSpPr/>
          <p:nvPr/>
        </p:nvSpPr>
        <p:spPr bwMode="auto">
          <a:xfrm>
            <a:off x="9397058" y="10297583"/>
            <a:ext cx="2188907" cy="715433"/>
          </a:xfrm>
          <a:prstGeom prst="rect">
            <a:avLst/>
          </a:prstGeom>
          <a:noFill/>
          <a:ln/>
        </p:spPr>
        <p:txBody>
          <a:bodyPr wrap="square" lIns="0" tIns="0" rIns="0" bIns="0" rtlCol="0" anchor="ctr"/>
          <a:lstStyle/>
          <a:p>
            <a:pPr marL="0" indent="0" algn="ctr">
              <a:lnSpc>
                <a:spcPts val="4440"/>
              </a:lnSpc>
              <a:buNone/>
              <a:defRPr/>
            </a:pPr>
            <a:r>
              <a:rPr lang="en-US" sz="3700">
                <a:solidFill>
                  <a:srgbClr val="000000">
                    <a:alpha val="100000"/>
                  </a:srgbClr>
                </a:solidFill>
                <a:latin typeface="Suisse Int'l Light"/>
                <a:ea typeface="Suisse Int'l Light"/>
                <a:cs typeface="Suisse Int'l Light"/>
              </a:rPr>
              <a:t>Burping</a:t>
            </a:r>
            <a:endParaRPr lang="en-US" sz="3700"/>
          </a:p>
        </p:txBody>
      </p:sp>
      <p:sp>
        <p:nvSpPr>
          <p:cNvPr id="35" name="Shape 15"/>
          <p:cNvSpPr/>
          <p:nvPr/>
        </p:nvSpPr>
        <p:spPr bwMode="auto">
          <a:xfrm>
            <a:off x="1524191" y="11379200"/>
            <a:ext cx="13133441" cy="812800"/>
          </a:xfrm>
          <a:prstGeom prst="rect">
            <a:avLst/>
          </a:prstGeom>
          <a:noFill/>
          <a:ln/>
        </p:spPr>
        <p:txBody>
          <a:bodyPr/>
          <a:lstStyle/>
          <a:p>
            <a:pPr>
              <a:defRPr/>
            </a:pPr>
            <a:endParaRPr lang="en-US"/>
          </a:p>
        </p:txBody>
      </p:sp>
      <p:sp>
        <p:nvSpPr>
          <p:cNvPr id="36" name="Shape 16"/>
          <p:cNvSpPr/>
          <p:nvPr/>
        </p:nvSpPr>
        <p:spPr bwMode="auto">
          <a:xfrm>
            <a:off x="1524191" y="11379200"/>
            <a:ext cx="4191524" cy="812800"/>
          </a:xfrm>
          <a:prstGeom prst="rect">
            <a:avLst/>
          </a:prstGeom>
          <a:noFill/>
          <a:ln/>
        </p:spPr>
        <p:txBody>
          <a:bodyPr/>
          <a:lstStyle/>
          <a:p>
            <a:pPr>
              <a:defRPr/>
            </a:pPr>
            <a:endParaRPr lang="en-US"/>
          </a:p>
        </p:txBody>
      </p:sp>
      <p:sp>
        <p:nvSpPr>
          <p:cNvPr id="37" name="Shape 17"/>
          <p:cNvSpPr/>
          <p:nvPr/>
        </p:nvSpPr>
        <p:spPr bwMode="auto">
          <a:xfrm>
            <a:off x="1524191" y="11379200"/>
            <a:ext cx="4191524" cy="812800"/>
          </a:xfrm>
          <a:prstGeom prst="roundRect">
            <a:avLst>
              <a:gd name="adj" fmla="val 156375"/>
            </a:avLst>
          </a:prstGeom>
          <a:noFill/>
          <a:ln w="25400">
            <a:solidFill>
              <a:srgbClr val="000000"/>
            </a:solidFill>
            <a:prstDash val="solid"/>
          </a:ln>
        </p:spPr>
        <p:txBody>
          <a:bodyPr/>
          <a:lstStyle/>
          <a:p>
            <a:pPr>
              <a:defRPr/>
            </a:pPr>
            <a:endParaRPr lang="en-US"/>
          </a:p>
        </p:txBody>
      </p:sp>
      <p:sp>
        <p:nvSpPr>
          <p:cNvPr id="38" name="Text 18"/>
          <p:cNvSpPr/>
          <p:nvPr/>
        </p:nvSpPr>
        <p:spPr bwMode="auto">
          <a:xfrm>
            <a:off x="1953928" y="11427883"/>
            <a:ext cx="3332050" cy="715433"/>
          </a:xfrm>
          <a:prstGeom prst="rect">
            <a:avLst/>
          </a:prstGeom>
          <a:noFill/>
          <a:ln/>
        </p:spPr>
        <p:txBody>
          <a:bodyPr wrap="square" lIns="0" tIns="0" rIns="0" bIns="0" rtlCol="0" anchor="ctr"/>
          <a:lstStyle/>
          <a:p>
            <a:pPr marL="0" indent="0" algn="ctr">
              <a:lnSpc>
                <a:spcPts val="4440"/>
              </a:lnSpc>
              <a:buNone/>
              <a:defRPr/>
            </a:pPr>
            <a:r>
              <a:rPr lang="en-US" sz="3700">
                <a:solidFill>
                  <a:srgbClr val="000000">
                    <a:alpha val="100000"/>
                  </a:srgbClr>
                </a:solidFill>
                <a:latin typeface="Suisse Int'l Light"/>
                <a:ea typeface="Suisse Int'l Light"/>
                <a:cs typeface="Suisse Int'l Light"/>
              </a:rPr>
              <a:t>Stomach Pain</a:t>
            </a:r>
            <a:endParaRPr lang="en-US" sz="3700"/>
          </a:p>
        </p:txBody>
      </p:sp>
      <p:sp>
        <p:nvSpPr>
          <p:cNvPr id="39" name="Shape 19"/>
          <p:cNvSpPr/>
          <p:nvPr/>
        </p:nvSpPr>
        <p:spPr bwMode="auto">
          <a:xfrm>
            <a:off x="5969746" y="11379200"/>
            <a:ext cx="2832454" cy="812800"/>
          </a:xfrm>
          <a:prstGeom prst="roundRect">
            <a:avLst>
              <a:gd name="adj" fmla="val 156375"/>
            </a:avLst>
          </a:prstGeom>
          <a:noFill/>
          <a:ln w="25400">
            <a:solidFill>
              <a:srgbClr val="000000"/>
            </a:solidFill>
            <a:prstDash val="solid"/>
          </a:ln>
        </p:spPr>
        <p:txBody>
          <a:bodyPr/>
          <a:lstStyle/>
          <a:p>
            <a:pPr>
              <a:defRPr/>
            </a:pPr>
            <a:endParaRPr lang="en-US"/>
          </a:p>
        </p:txBody>
      </p:sp>
      <p:sp>
        <p:nvSpPr>
          <p:cNvPr id="40" name="Text 20"/>
          <p:cNvSpPr/>
          <p:nvPr/>
        </p:nvSpPr>
        <p:spPr bwMode="auto">
          <a:xfrm>
            <a:off x="6399483" y="11427883"/>
            <a:ext cx="1972980" cy="715433"/>
          </a:xfrm>
          <a:prstGeom prst="rect">
            <a:avLst/>
          </a:prstGeom>
          <a:noFill/>
          <a:ln/>
        </p:spPr>
        <p:txBody>
          <a:bodyPr wrap="square" lIns="0" tIns="0" rIns="0" bIns="0" rtlCol="0" anchor="ctr"/>
          <a:lstStyle/>
          <a:p>
            <a:pPr marL="0" indent="0" algn="ctr">
              <a:lnSpc>
                <a:spcPts val="4440"/>
              </a:lnSpc>
              <a:buNone/>
              <a:defRPr/>
            </a:pPr>
            <a:r>
              <a:rPr lang="en-US" sz="3700">
                <a:solidFill>
                  <a:srgbClr val="000000">
                    <a:alpha val="100000"/>
                  </a:srgbClr>
                </a:solidFill>
                <a:latin typeface="Suisse Int'l Light"/>
                <a:ea typeface="Suisse Int'l Light"/>
                <a:cs typeface="Suisse Int'l Light"/>
              </a:rPr>
              <a:t>Bloating</a:t>
            </a:r>
            <a:endParaRPr lang="en-US" sz="3700"/>
          </a:p>
        </p:txBody>
      </p:sp>
      <p:sp>
        <p:nvSpPr>
          <p:cNvPr id="41" name="Shape 21"/>
          <p:cNvSpPr/>
          <p:nvPr/>
        </p:nvSpPr>
        <p:spPr bwMode="auto">
          <a:xfrm>
            <a:off x="9056232" y="11379200"/>
            <a:ext cx="5487086" cy="812800"/>
          </a:xfrm>
          <a:prstGeom prst="roundRect">
            <a:avLst>
              <a:gd name="adj" fmla="val 156375"/>
            </a:avLst>
          </a:prstGeom>
          <a:noFill/>
          <a:ln w="25400">
            <a:solidFill>
              <a:srgbClr val="000000"/>
            </a:solidFill>
            <a:prstDash val="solid"/>
          </a:ln>
        </p:spPr>
        <p:txBody>
          <a:bodyPr/>
          <a:lstStyle/>
          <a:p>
            <a:pPr>
              <a:defRPr/>
            </a:pPr>
            <a:endParaRPr lang="en-US"/>
          </a:p>
        </p:txBody>
      </p:sp>
      <p:sp>
        <p:nvSpPr>
          <p:cNvPr id="42" name="Text 22"/>
          <p:cNvSpPr/>
          <p:nvPr/>
        </p:nvSpPr>
        <p:spPr bwMode="auto">
          <a:xfrm>
            <a:off x="9485969" y="11427883"/>
            <a:ext cx="4627612" cy="715433"/>
          </a:xfrm>
          <a:prstGeom prst="rect">
            <a:avLst/>
          </a:prstGeom>
          <a:noFill/>
          <a:ln/>
        </p:spPr>
        <p:txBody>
          <a:bodyPr wrap="square" lIns="0" tIns="0" rIns="0" bIns="0" rtlCol="0" anchor="ctr"/>
          <a:lstStyle/>
          <a:p>
            <a:pPr marL="0" indent="0" algn="ctr">
              <a:lnSpc>
                <a:spcPts val="4440"/>
              </a:lnSpc>
              <a:buNone/>
              <a:defRPr/>
            </a:pPr>
            <a:r>
              <a:rPr lang="en-US" sz="3700">
                <a:solidFill>
                  <a:srgbClr val="000000">
                    <a:alpha val="100000"/>
                  </a:srgbClr>
                </a:solidFill>
                <a:latin typeface="Suisse Int'l Light"/>
                <a:ea typeface="Suisse Int'l Light"/>
                <a:cs typeface="Suisse Int'l Light"/>
              </a:rPr>
              <a:t>Loss of Appetite</a:t>
            </a:r>
            <a:endParaRPr lang="en-US" sz="3700"/>
          </a:p>
        </p:txBody>
      </p:sp>
      <p:pic>
        <p:nvPicPr>
          <p:cNvPr id="44" name="Image 0" descr=" "/>
          <p:cNvPicPr>
            <a:picLocks noChangeAspect="1"/>
          </p:cNvPicPr>
          <p:nvPr/>
        </p:nvPicPr>
        <p:blipFill>
          <a:blip r:embed="rId4"/>
          <a:stretch/>
        </p:blipFill>
        <p:spPr bwMode="auto">
          <a:xfrm>
            <a:off x="23142367" y="891425"/>
            <a:ext cx="215853" cy="289256"/>
          </a:xfrm>
          <a:prstGeom prst="rect">
            <a:avLst/>
          </a:prstGeom>
        </p:spPr>
      </p:pic>
      <p:pic>
        <p:nvPicPr>
          <p:cNvPr id="45" name="Image 1" descr=" "/>
          <p:cNvPicPr>
            <a:picLocks noChangeAspect="1"/>
          </p:cNvPicPr>
          <p:nvPr/>
        </p:nvPicPr>
        <p:blipFill>
          <a:blip r:embed="rId5"/>
          <a:stretch/>
        </p:blipFill>
        <p:spPr bwMode="auto">
          <a:xfrm>
            <a:off x="22837727" y="891358"/>
            <a:ext cx="43792" cy="283978"/>
          </a:xfrm>
          <a:prstGeom prst="rect">
            <a:avLst/>
          </a:prstGeom>
        </p:spPr>
      </p:pic>
      <p:pic>
        <p:nvPicPr>
          <p:cNvPr id="46" name="Image 2" descr=" "/>
          <p:cNvPicPr>
            <a:picLocks noChangeAspect="1"/>
          </p:cNvPicPr>
          <p:nvPr/>
        </p:nvPicPr>
        <p:blipFill>
          <a:blip r:embed="rId6"/>
          <a:stretch/>
        </p:blipFill>
        <p:spPr bwMode="auto">
          <a:xfrm>
            <a:off x="22919767" y="972502"/>
            <a:ext cx="184582" cy="208110"/>
          </a:xfrm>
          <a:prstGeom prst="rect">
            <a:avLst/>
          </a:prstGeom>
        </p:spPr>
      </p:pic>
      <p:pic>
        <p:nvPicPr>
          <p:cNvPr id="47" name="Image 3" descr=" "/>
          <p:cNvPicPr>
            <a:picLocks noChangeAspect="1"/>
          </p:cNvPicPr>
          <p:nvPr/>
        </p:nvPicPr>
        <p:blipFill>
          <a:blip r:embed="rId7"/>
          <a:stretch/>
        </p:blipFill>
        <p:spPr bwMode="auto">
          <a:xfrm>
            <a:off x="22611846" y="967224"/>
            <a:ext cx="198251" cy="213457"/>
          </a:xfrm>
          <a:prstGeom prst="rect">
            <a:avLst/>
          </a:prstGeom>
        </p:spPr>
      </p:pic>
      <p:pic>
        <p:nvPicPr>
          <p:cNvPr id="48" name="Image 4" descr=" "/>
          <p:cNvPicPr>
            <a:picLocks noChangeAspect="1"/>
          </p:cNvPicPr>
          <p:nvPr/>
        </p:nvPicPr>
        <p:blipFill>
          <a:blip r:embed="rId8"/>
          <a:stretch/>
        </p:blipFill>
        <p:spPr bwMode="auto">
          <a:xfrm>
            <a:off x="22538080" y="891358"/>
            <a:ext cx="43792" cy="283978"/>
          </a:xfrm>
          <a:prstGeom prst="rect">
            <a:avLst/>
          </a:prstGeom>
        </p:spPr>
      </p:pic>
      <p:pic>
        <p:nvPicPr>
          <p:cNvPr id="49" name="Image 5" descr=" "/>
          <p:cNvPicPr>
            <a:picLocks noChangeAspect="1"/>
          </p:cNvPicPr>
          <p:nvPr/>
        </p:nvPicPr>
        <p:blipFill>
          <a:blip r:embed="rId9"/>
          <a:stretch/>
        </p:blipFill>
        <p:spPr bwMode="auto">
          <a:xfrm>
            <a:off x="22284123" y="967157"/>
            <a:ext cx="215853" cy="213457"/>
          </a:xfrm>
          <a:prstGeom prst="rect">
            <a:avLst/>
          </a:prstGeom>
        </p:spPr>
      </p:pic>
      <p:pic>
        <p:nvPicPr>
          <p:cNvPr id="50" name="Image 6" descr=" "/>
          <p:cNvPicPr>
            <a:picLocks noChangeAspect="1"/>
          </p:cNvPicPr>
          <p:nvPr/>
        </p:nvPicPr>
        <p:blipFill>
          <a:blip r:embed="rId10"/>
          <a:stretch/>
        </p:blipFill>
        <p:spPr bwMode="auto">
          <a:xfrm>
            <a:off x="21924297" y="967224"/>
            <a:ext cx="214296" cy="213457"/>
          </a:xfrm>
          <a:prstGeom prst="rect">
            <a:avLst/>
          </a:prstGeom>
        </p:spPr>
      </p:pic>
      <p:pic>
        <p:nvPicPr>
          <p:cNvPr id="51" name="Image 7" descr=" "/>
          <p:cNvPicPr>
            <a:picLocks noChangeAspect="1"/>
          </p:cNvPicPr>
          <p:nvPr/>
        </p:nvPicPr>
        <p:blipFill>
          <a:blip r:embed="rId11"/>
          <a:stretch/>
        </p:blipFill>
        <p:spPr bwMode="auto">
          <a:xfrm>
            <a:off x="22168574" y="967767"/>
            <a:ext cx="104031" cy="207569"/>
          </a:xfrm>
          <a:prstGeom prst="rect">
            <a:avLst/>
          </a:prstGeom>
        </p:spPr>
      </p:pic>
      <p:pic>
        <p:nvPicPr>
          <p:cNvPr id="52" name="Image 8" descr=" "/>
          <p:cNvPicPr>
            <a:picLocks noChangeAspect="1"/>
          </p:cNvPicPr>
          <p:nvPr/>
        </p:nvPicPr>
        <p:blipFill>
          <a:blip r:embed="rId12"/>
          <a:stretch/>
        </p:blipFill>
        <p:spPr bwMode="auto">
          <a:xfrm>
            <a:off x="21707013" y="967224"/>
            <a:ext cx="198251" cy="213457"/>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Slide 7">
    <p:bg>
      <p:bgPr shadeToTitle="0">
        <a:solidFill>
          <a:srgbClr val="FFFFFF"/>
        </a:solidFill>
      </p:bgPr>
    </p:bg>
    <p:spTree>
      <p:nvGrpSpPr>
        <p:cNvPr id="1" name=""/>
        <p:cNvGrpSpPr/>
        <p:nvPr/>
      </p:nvGrpSpPr>
      <p:grpSpPr bwMode="auto">
        <a:xfrm>
          <a:off x="0" y="0"/>
          <a:ext cx="0" cy="0"/>
          <a:chOff x="0" y="0"/>
          <a:chExt cx="0" cy="0"/>
        </a:xfrm>
      </p:grpSpPr>
      <p:pic>
        <p:nvPicPr>
          <p:cNvPr id="14" name="Picture 13"/>
          <p:cNvPicPr>
            <a:picLocks noChangeAspect="1"/>
          </p:cNvPicPr>
          <p:nvPr/>
        </p:nvPicPr>
        <p:blipFill>
          <a:blip r:embed="rId3"/>
          <a:stretch/>
        </p:blipFill>
        <p:spPr bwMode="auto">
          <a:xfrm>
            <a:off x="3112" y="857"/>
            <a:ext cx="24380951" cy="13714285"/>
          </a:xfrm>
          <a:prstGeom prst="rect">
            <a:avLst/>
          </a:prstGeom>
        </p:spPr>
      </p:pic>
      <p:sp>
        <p:nvSpPr>
          <p:cNvPr id="2" name="Text 0"/>
          <p:cNvSpPr/>
          <p:nvPr/>
        </p:nvSpPr>
        <p:spPr bwMode="auto">
          <a:xfrm>
            <a:off x="1524191" y="7988300"/>
            <a:ext cx="6863091" cy="1274233"/>
          </a:xfrm>
          <a:prstGeom prst="rect">
            <a:avLst/>
          </a:prstGeom>
          <a:noFill/>
          <a:ln/>
        </p:spPr>
        <p:txBody>
          <a:bodyPr wrap="square" lIns="0" tIns="0" rIns="0" bIns="0" rtlCol="0" anchor="t"/>
          <a:lstStyle/>
          <a:p>
            <a:pPr marL="0" indent="0" algn="l">
              <a:lnSpc>
                <a:spcPts val="4440"/>
              </a:lnSpc>
              <a:buNone/>
              <a:defRPr/>
            </a:pPr>
            <a:r>
              <a:rPr lang="en-US" sz="3700">
                <a:solidFill>
                  <a:srgbClr val="000000">
                    <a:alpha val="100000"/>
                  </a:srgbClr>
                </a:solidFill>
                <a:latin typeface="Suisse Int'l Light"/>
                <a:ea typeface="Suisse Int'l Light"/>
                <a:cs typeface="Suisse Int'l Light"/>
              </a:rPr>
              <a:t>According to global statistics, every tenth person</a:t>
            </a:r>
            <a:endParaRPr lang="en-US" sz="3700"/>
          </a:p>
        </p:txBody>
      </p:sp>
      <p:sp>
        <p:nvSpPr>
          <p:cNvPr id="3" name="Text 1"/>
          <p:cNvSpPr/>
          <p:nvPr/>
        </p:nvSpPr>
        <p:spPr bwMode="auto">
          <a:xfrm>
            <a:off x="1524191" y="11074400"/>
            <a:ext cx="10825986" cy="1274233"/>
          </a:xfrm>
          <a:prstGeom prst="rect">
            <a:avLst/>
          </a:prstGeom>
          <a:noFill/>
          <a:ln/>
        </p:spPr>
        <p:txBody>
          <a:bodyPr wrap="square" lIns="0" tIns="0" rIns="0" bIns="0" rtlCol="0" anchor="t"/>
          <a:lstStyle/>
          <a:p>
            <a:pPr marL="0" indent="0" algn="l">
              <a:lnSpc>
                <a:spcPts val="4440"/>
              </a:lnSpc>
              <a:buNone/>
              <a:defRPr/>
            </a:pPr>
            <a:r>
              <a:rPr lang="en-US" sz="3700">
                <a:solidFill>
                  <a:srgbClr val="000000">
                    <a:alpha val="100000"/>
                  </a:srgbClr>
                </a:solidFill>
                <a:latin typeface="Suisse Int'l Light"/>
                <a:ea typeface="Suisse Int'l Light"/>
                <a:cs typeface="Suisse Int'l Light"/>
              </a:rPr>
              <a:t>regularly experiences symptoms </a:t>
            </a:r>
            <a:endParaRPr/>
          </a:p>
          <a:p>
            <a:pPr marL="0" indent="0" algn="l">
              <a:lnSpc>
                <a:spcPts val="4440"/>
              </a:lnSpc>
              <a:buNone/>
              <a:defRPr/>
            </a:pPr>
            <a:r>
              <a:rPr lang="en-US" sz="3700">
                <a:solidFill>
                  <a:srgbClr val="000000">
                    <a:alpha val="100000"/>
                  </a:srgbClr>
                </a:solidFill>
                <a:latin typeface="Suisse Int'l Light"/>
                <a:ea typeface="Suisse Int'l Light"/>
                <a:cs typeface="Suisse Int'l Light"/>
              </a:rPr>
              <a:t>of digestive disorders.</a:t>
            </a:r>
            <a:r>
              <a:rPr lang="en-US" sz="3700" baseline="30000">
                <a:solidFill>
                  <a:srgbClr val="000000">
                    <a:alpha val="100000"/>
                  </a:srgbClr>
                </a:solidFill>
                <a:latin typeface="Suisse Int'l Light"/>
                <a:ea typeface="Suisse Int'l Light"/>
                <a:cs typeface="Suisse Int'l Light"/>
              </a:rPr>
              <a:t>[2]</a:t>
            </a:r>
            <a:endParaRPr lang="en-US" sz="3700" baseline="30000"/>
          </a:p>
        </p:txBody>
      </p:sp>
      <p:pic>
        <p:nvPicPr>
          <p:cNvPr id="4" name="Image 0" descr=" "/>
          <p:cNvPicPr>
            <a:picLocks noChangeAspect="1"/>
          </p:cNvPicPr>
          <p:nvPr/>
        </p:nvPicPr>
        <p:blipFill>
          <a:blip r:embed="rId4">
            <a:extLst>
              <a:ext uri="{96DAC541-7B7A-43D3-8B79-37D633B846F1}">
                <asvg:svgBlip xmlns:asvg="http://schemas.microsoft.com/office/drawing/2016/SVG/main" r:embed="rId5"/>
              </a:ext>
            </a:extLst>
          </a:blip>
          <a:stretch/>
        </p:blipFill>
        <p:spPr bwMode="auto">
          <a:xfrm>
            <a:off x="23142367" y="891425"/>
            <a:ext cx="215853" cy="289256"/>
          </a:xfrm>
          <a:prstGeom prst="rect">
            <a:avLst/>
          </a:prstGeom>
        </p:spPr>
      </p:pic>
      <p:pic>
        <p:nvPicPr>
          <p:cNvPr id="5" name="Image 1" descr=" "/>
          <p:cNvPicPr>
            <a:picLocks noChangeAspect="1"/>
          </p:cNvPicPr>
          <p:nvPr/>
        </p:nvPicPr>
        <p:blipFill>
          <a:blip r:embed="rId6">
            <a:extLst>
              <a:ext uri="{96DAC541-7B7A-43D3-8B79-37D633B846F1}">
                <asvg:svgBlip xmlns:asvg="http://schemas.microsoft.com/office/drawing/2016/SVG/main" r:embed="rId7"/>
              </a:ext>
            </a:extLst>
          </a:blip>
          <a:stretch/>
        </p:blipFill>
        <p:spPr bwMode="auto">
          <a:xfrm>
            <a:off x="22837724" y="891358"/>
            <a:ext cx="43792" cy="283978"/>
          </a:xfrm>
          <a:prstGeom prst="rect">
            <a:avLst/>
          </a:prstGeom>
        </p:spPr>
      </p:pic>
      <p:pic>
        <p:nvPicPr>
          <p:cNvPr id="6" name="Image 2" descr=" "/>
          <p:cNvPicPr>
            <a:picLocks noChangeAspect="1"/>
          </p:cNvPicPr>
          <p:nvPr/>
        </p:nvPicPr>
        <p:blipFill>
          <a:blip r:embed="rId8">
            <a:extLst>
              <a:ext uri="{96DAC541-7B7A-43D3-8B79-37D633B846F1}">
                <asvg:svgBlip xmlns:asvg="http://schemas.microsoft.com/office/drawing/2016/SVG/main" r:embed="rId9"/>
              </a:ext>
            </a:extLst>
          </a:blip>
          <a:stretch/>
        </p:blipFill>
        <p:spPr bwMode="auto">
          <a:xfrm>
            <a:off x="22919767" y="972502"/>
            <a:ext cx="184582" cy="208110"/>
          </a:xfrm>
          <a:prstGeom prst="rect">
            <a:avLst/>
          </a:prstGeom>
        </p:spPr>
      </p:pic>
      <p:pic>
        <p:nvPicPr>
          <p:cNvPr id="7" name="Image 3" descr=" "/>
          <p:cNvPicPr>
            <a:picLocks noChangeAspect="1"/>
          </p:cNvPicPr>
          <p:nvPr/>
        </p:nvPicPr>
        <p:blipFill>
          <a:blip r:embed="rId10">
            <a:extLst>
              <a:ext uri="{96DAC541-7B7A-43D3-8B79-37D633B846F1}">
                <asvg:svgBlip xmlns:asvg="http://schemas.microsoft.com/office/drawing/2016/SVG/main" r:embed="rId11"/>
              </a:ext>
            </a:extLst>
          </a:blip>
          <a:stretch/>
        </p:blipFill>
        <p:spPr bwMode="auto">
          <a:xfrm>
            <a:off x="22611846" y="967223"/>
            <a:ext cx="198255" cy="213457"/>
          </a:xfrm>
          <a:prstGeom prst="rect">
            <a:avLst/>
          </a:prstGeom>
        </p:spPr>
      </p:pic>
      <p:pic>
        <p:nvPicPr>
          <p:cNvPr id="8" name="Image 4" descr=" "/>
          <p:cNvPicPr>
            <a:picLocks noChangeAspect="1"/>
          </p:cNvPicPr>
          <p:nvPr/>
        </p:nvPicPr>
        <p:blipFill>
          <a:blip r:embed="rId12">
            <a:extLst>
              <a:ext uri="{96DAC541-7B7A-43D3-8B79-37D633B846F1}">
                <asvg:svgBlip xmlns:asvg="http://schemas.microsoft.com/office/drawing/2016/SVG/main" r:embed="rId13"/>
              </a:ext>
            </a:extLst>
          </a:blip>
          <a:stretch/>
        </p:blipFill>
        <p:spPr bwMode="auto">
          <a:xfrm>
            <a:off x="22538080" y="891358"/>
            <a:ext cx="43792" cy="283978"/>
          </a:xfrm>
          <a:prstGeom prst="rect">
            <a:avLst/>
          </a:prstGeom>
        </p:spPr>
      </p:pic>
      <p:pic>
        <p:nvPicPr>
          <p:cNvPr id="9" name="Image 5" descr=" "/>
          <p:cNvPicPr>
            <a:picLocks noChangeAspect="1"/>
          </p:cNvPicPr>
          <p:nvPr/>
        </p:nvPicPr>
        <p:blipFill>
          <a:blip r:embed="rId14">
            <a:extLst>
              <a:ext uri="{96DAC541-7B7A-43D3-8B79-37D633B846F1}">
                <asvg:svgBlip xmlns:asvg="http://schemas.microsoft.com/office/drawing/2016/SVG/main" r:embed="rId15"/>
              </a:ext>
            </a:extLst>
          </a:blip>
          <a:stretch/>
        </p:blipFill>
        <p:spPr bwMode="auto">
          <a:xfrm>
            <a:off x="22284120" y="967156"/>
            <a:ext cx="215853" cy="213457"/>
          </a:xfrm>
          <a:prstGeom prst="rect">
            <a:avLst/>
          </a:prstGeom>
        </p:spPr>
      </p:pic>
      <p:pic>
        <p:nvPicPr>
          <p:cNvPr id="10" name="Image 6" descr=" "/>
          <p:cNvPicPr>
            <a:picLocks noChangeAspect="1"/>
          </p:cNvPicPr>
          <p:nvPr/>
        </p:nvPicPr>
        <p:blipFill>
          <a:blip r:embed="rId16">
            <a:extLst>
              <a:ext uri="{96DAC541-7B7A-43D3-8B79-37D633B846F1}">
                <asvg:svgBlip xmlns:asvg="http://schemas.microsoft.com/office/drawing/2016/SVG/main" r:embed="rId17"/>
              </a:ext>
            </a:extLst>
          </a:blip>
          <a:stretch/>
        </p:blipFill>
        <p:spPr bwMode="auto">
          <a:xfrm>
            <a:off x="21924297" y="967223"/>
            <a:ext cx="214296" cy="213457"/>
          </a:xfrm>
          <a:prstGeom prst="rect">
            <a:avLst/>
          </a:prstGeom>
        </p:spPr>
      </p:pic>
      <p:pic>
        <p:nvPicPr>
          <p:cNvPr id="11" name="Image 7" descr=" "/>
          <p:cNvPicPr>
            <a:picLocks noChangeAspect="1"/>
          </p:cNvPicPr>
          <p:nvPr/>
        </p:nvPicPr>
        <p:blipFill>
          <a:blip r:embed="rId18">
            <a:extLst>
              <a:ext uri="{96DAC541-7B7A-43D3-8B79-37D633B846F1}">
                <asvg:svgBlip xmlns:asvg="http://schemas.microsoft.com/office/drawing/2016/SVG/main" r:embed="rId19"/>
              </a:ext>
            </a:extLst>
          </a:blip>
          <a:stretch/>
        </p:blipFill>
        <p:spPr bwMode="auto">
          <a:xfrm>
            <a:off x="22168577" y="967767"/>
            <a:ext cx="104035" cy="207569"/>
          </a:xfrm>
          <a:prstGeom prst="rect">
            <a:avLst/>
          </a:prstGeom>
        </p:spPr>
      </p:pic>
      <p:pic>
        <p:nvPicPr>
          <p:cNvPr id="12" name="Image 8" descr=" "/>
          <p:cNvPicPr>
            <a:picLocks noChangeAspect="1"/>
          </p:cNvPicPr>
          <p:nvPr/>
        </p:nvPicPr>
        <p:blipFill>
          <a:blip r:embed="rId20">
            <a:extLst>
              <a:ext uri="{96DAC541-7B7A-43D3-8B79-37D633B846F1}">
                <asvg:svgBlip xmlns:asvg="http://schemas.microsoft.com/office/drawing/2016/SVG/main" r:embed="rId21"/>
              </a:ext>
            </a:extLst>
          </a:blip>
          <a:stretch/>
        </p:blipFill>
        <p:spPr bwMode="auto">
          <a:xfrm>
            <a:off x="21707013" y="967223"/>
            <a:ext cx="198255" cy="213457"/>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Slide 8">
    <p:bg>
      <p:bgPr shadeToTitle="0">
        <a:solidFill>
          <a:srgbClr val="57AC8F"/>
        </a:solidFill>
      </p:bgPr>
    </p:bg>
    <p:spTree>
      <p:nvGrpSpPr>
        <p:cNvPr id="1" name=""/>
        <p:cNvGrpSpPr/>
        <p:nvPr/>
      </p:nvGrpSpPr>
      <p:grpSpPr bwMode="auto">
        <a:xfrm>
          <a:off x="0" y="0"/>
          <a:ext cx="0" cy="0"/>
          <a:chOff x="0" y="0"/>
          <a:chExt cx="0" cy="0"/>
        </a:xfrm>
      </p:grpSpPr>
      <p:pic>
        <p:nvPicPr>
          <p:cNvPr id="12" name="Picture 11"/>
          <p:cNvPicPr>
            <a:picLocks noChangeAspect="1"/>
          </p:cNvPicPr>
          <p:nvPr/>
        </p:nvPicPr>
        <p:blipFill>
          <a:blip r:embed="rId3"/>
          <a:stretch/>
        </p:blipFill>
        <p:spPr bwMode="auto">
          <a:xfrm>
            <a:off x="3112" y="857"/>
            <a:ext cx="24380951" cy="13714285"/>
          </a:xfrm>
          <a:prstGeom prst="rect">
            <a:avLst/>
          </a:prstGeom>
        </p:spPr>
      </p:pic>
      <p:pic>
        <p:nvPicPr>
          <p:cNvPr id="2" name="Image 0" descr=" "/>
          <p:cNvPicPr>
            <a:picLocks noChangeAspect="1"/>
          </p:cNvPicPr>
          <p:nvPr/>
        </p:nvPicPr>
        <p:blipFill>
          <a:blip r:embed="rId4"/>
          <a:stretch/>
        </p:blipFill>
        <p:spPr bwMode="auto">
          <a:xfrm>
            <a:off x="23142367" y="891425"/>
            <a:ext cx="215853" cy="289256"/>
          </a:xfrm>
          <a:prstGeom prst="rect">
            <a:avLst/>
          </a:prstGeom>
        </p:spPr>
      </p:pic>
      <p:pic>
        <p:nvPicPr>
          <p:cNvPr id="3" name="Image 1" descr=" "/>
          <p:cNvPicPr>
            <a:picLocks noChangeAspect="1"/>
          </p:cNvPicPr>
          <p:nvPr/>
        </p:nvPicPr>
        <p:blipFill>
          <a:blip r:embed="rId5">
            <a:extLst>
              <a:ext uri="{96DAC541-7B7A-43D3-8B79-37D633B846F1}">
                <asvg:svgBlip xmlns:asvg="http://schemas.microsoft.com/office/drawing/2016/SVG/main" r:embed="rId6"/>
              </a:ext>
            </a:extLst>
          </a:blip>
          <a:stretch/>
        </p:blipFill>
        <p:spPr bwMode="auto">
          <a:xfrm>
            <a:off x="22837727" y="891358"/>
            <a:ext cx="43792" cy="283978"/>
          </a:xfrm>
          <a:prstGeom prst="rect">
            <a:avLst/>
          </a:prstGeom>
        </p:spPr>
      </p:pic>
      <p:pic>
        <p:nvPicPr>
          <p:cNvPr id="4" name="Image 2" descr=" "/>
          <p:cNvPicPr>
            <a:picLocks noChangeAspect="1"/>
          </p:cNvPicPr>
          <p:nvPr/>
        </p:nvPicPr>
        <p:blipFill>
          <a:blip r:embed="rId7"/>
          <a:stretch/>
        </p:blipFill>
        <p:spPr bwMode="auto">
          <a:xfrm>
            <a:off x="22919767" y="972502"/>
            <a:ext cx="184582" cy="208110"/>
          </a:xfrm>
          <a:prstGeom prst="rect">
            <a:avLst/>
          </a:prstGeom>
        </p:spPr>
      </p:pic>
      <p:pic>
        <p:nvPicPr>
          <p:cNvPr id="5" name="Image 3" descr=" "/>
          <p:cNvPicPr>
            <a:picLocks noChangeAspect="1"/>
          </p:cNvPicPr>
          <p:nvPr/>
        </p:nvPicPr>
        <p:blipFill>
          <a:blip r:embed="rId8"/>
          <a:stretch/>
        </p:blipFill>
        <p:spPr bwMode="auto">
          <a:xfrm>
            <a:off x="22611846" y="967223"/>
            <a:ext cx="198251" cy="213457"/>
          </a:xfrm>
          <a:prstGeom prst="rect">
            <a:avLst/>
          </a:prstGeom>
        </p:spPr>
      </p:pic>
      <p:pic>
        <p:nvPicPr>
          <p:cNvPr id="6" name="Image 4" descr=" "/>
          <p:cNvPicPr>
            <a:picLocks noChangeAspect="1"/>
          </p:cNvPicPr>
          <p:nvPr/>
        </p:nvPicPr>
        <p:blipFill>
          <a:blip r:embed="rId9"/>
          <a:stretch/>
        </p:blipFill>
        <p:spPr bwMode="auto">
          <a:xfrm>
            <a:off x="22538080" y="891358"/>
            <a:ext cx="43792" cy="283978"/>
          </a:xfrm>
          <a:prstGeom prst="rect">
            <a:avLst/>
          </a:prstGeom>
        </p:spPr>
      </p:pic>
      <p:pic>
        <p:nvPicPr>
          <p:cNvPr id="7" name="Image 5" descr=" "/>
          <p:cNvPicPr>
            <a:picLocks noChangeAspect="1"/>
          </p:cNvPicPr>
          <p:nvPr/>
        </p:nvPicPr>
        <p:blipFill>
          <a:blip r:embed="rId10">
            <a:extLst>
              <a:ext uri="{96DAC541-7B7A-43D3-8B79-37D633B846F1}">
                <asvg:svgBlip xmlns:asvg="http://schemas.microsoft.com/office/drawing/2016/SVG/main" r:embed="rId11"/>
              </a:ext>
            </a:extLst>
          </a:blip>
          <a:stretch/>
        </p:blipFill>
        <p:spPr bwMode="auto">
          <a:xfrm>
            <a:off x="22284123" y="967156"/>
            <a:ext cx="215853" cy="213457"/>
          </a:xfrm>
          <a:prstGeom prst="rect">
            <a:avLst/>
          </a:prstGeom>
        </p:spPr>
      </p:pic>
      <p:pic>
        <p:nvPicPr>
          <p:cNvPr id="8" name="Image 6" descr=" "/>
          <p:cNvPicPr>
            <a:picLocks noChangeAspect="1"/>
          </p:cNvPicPr>
          <p:nvPr/>
        </p:nvPicPr>
        <p:blipFill>
          <a:blip r:embed="rId12"/>
          <a:stretch/>
        </p:blipFill>
        <p:spPr bwMode="auto">
          <a:xfrm>
            <a:off x="21924297" y="967223"/>
            <a:ext cx="214296" cy="213457"/>
          </a:xfrm>
          <a:prstGeom prst="rect">
            <a:avLst/>
          </a:prstGeom>
        </p:spPr>
      </p:pic>
      <p:pic>
        <p:nvPicPr>
          <p:cNvPr id="9" name="Image 7" descr=" "/>
          <p:cNvPicPr>
            <a:picLocks noChangeAspect="1"/>
          </p:cNvPicPr>
          <p:nvPr/>
        </p:nvPicPr>
        <p:blipFill>
          <a:blip r:embed="rId13">
            <a:extLst>
              <a:ext uri="{96DAC541-7B7A-43D3-8B79-37D633B846F1}">
                <asvg:svgBlip xmlns:asvg="http://schemas.microsoft.com/office/drawing/2016/SVG/main" r:embed="rId14"/>
              </a:ext>
            </a:extLst>
          </a:blip>
          <a:stretch/>
        </p:blipFill>
        <p:spPr bwMode="auto">
          <a:xfrm>
            <a:off x="22168574" y="967767"/>
            <a:ext cx="104031" cy="207569"/>
          </a:xfrm>
          <a:prstGeom prst="rect">
            <a:avLst/>
          </a:prstGeom>
        </p:spPr>
      </p:pic>
      <p:pic>
        <p:nvPicPr>
          <p:cNvPr id="10" name="Image 8" descr=" "/>
          <p:cNvPicPr>
            <a:picLocks noChangeAspect="1"/>
          </p:cNvPicPr>
          <p:nvPr/>
        </p:nvPicPr>
        <p:blipFill>
          <a:blip r:embed="rId15"/>
          <a:stretch/>
        </p:blipFill>
        <p:spPr bwMode="auto">
          <a:xfrm>
            <a:off x="21707013" y="967223"/>
            <a:ext cx="198251" cy="213457"/>
          </a:xfrm>
          <a:prstGeom prst="rect">
            <a:avLst/>
          </a:prstGeom>
        </p:spPr>
      </p:pic>
      <p:sp>
        <p:nvSpPr>
          <p:cNvPr id="11" name="Text 0"/>
          <p:cNvSpPr/>
          <p:nvPr/>
        </p:nvSpPr>
        <p:spPr bwMode="auto">
          <a:xfrm>
            <a:off x="1524191" y="4673600"/>
            <a:ext cx="9297562" cy="4673600"/>
          </a:xfrm>
          <a:prstGeom prst="rect">
            <a:avLst/>
          </a:prstGeom>
          <a:noFill/>
          <a:ln/>
        </p:spPr>
        <p:txBody>
          <a:bodyPr wrap="square" lIns="0" tIns="0" rIns="0" bIns="0" rtlCol="0" anchor="t"/>
          <a:lstStyle/>
          <a:p>
            <a:pPr marL="0" indent="0" algn="l">
              <a:lnSpc>
                <a:spcPts val="8640"/>
              </a:lnSpc>
              <a:buNone/>
              <a:defRPr/>
            </a:pPr>
            <a:r>
              <a:rPr lang="en-US" sz="7200">
                <a:solidFill>
                  <a:srgbClr val="FFFFFF">
                    <a:alpha val="100000"/>
                  </a:srgbClr>
                </a:solidFill>
                <a:latin typeface="Suisse Int'l Light"/>
                <a:ea typeface="Suisse Int'l Light"/>
                <a:cs typeface="Suisse Int'l Light"/>
              </a:rPr>
              <a:t>Introducing an innovation in gut microbiome care — </a:t>
            </a:r>
            <a:endParaRPr lang="en-US" sz="7200"/>
          </a:p>
          <a:p>
            <a:pPr marL="0" indent="0" algn="l">
              <a:lnSpc>
                <a:spcPts val="8640"/>
              </a:lnSpc>
              <a:buNone/>
              <a:defRPr/>
            </a:pPr>
            <a:r>
              <a:rPr lang="en-US" sz="7200">
                <a:solidFill>
                  <a:srgbClr val="FFFFFF">
                    <a:alpha val="100000"/>
                  </a:srgbClr>
                </a:solidFill>
                <a:latin typeface="Suisse Int'l Light"/>
                <a:ea typeface="Suisse Int'l Light"/>
                <a:cs typeface="Suisse Int'l Light"/>
              </a:rPr>
              <a:t>Quattrobiotic</a:t>
            </a:r>
            <a:r>
              <a:rPr lang="en-US" sz="7200">
                <a:solidFill>
                  <a:srgbClr val="FFFFFF">
                    <a:alpha val="100000"/>
                  </a:srgbClr>
                </a:solidFill>
                <a:latin typeface="Suisse Int'l Light"/>
                <a:ea typeface="Suisse Int'l Light"/>
                <a:cs typeface="Suisse Int'l Light"/>
              </a:rPr>
              <a:t> Formula* </a:t>
            </a:r>
            <a:endParaRPr lang="en-US" sz="7200"/>
          </a:p>
        </p:txBody>
      </p:sp>
      <p:sp>
        <p:nvSpPr>
          <p:cNvPr id="13" name="TextBox 12"/>
          <p:cNvSpPr txBox="1"/>
          <p:nvPr/>
        </p:nvSpPr>
        <p:spPr bwMode="auto">
          <a:xfrm>
            <a:off x="383209" y="12349076"/>
            <a:ext cx="9297562" cy="646331"/>
          </a:xfrm>
          <a:prstGeom prst="rect">
            <a:avLst/>
          </a:prstGeom>
          <a:noFill/>
          <a:ln>
            <a:solidFill>
              <a:schemeClr val="bg1"/>
            </a:solidFill>
          </a:ln>
        </p:spPr>
        <p:txBody>
          <a:bodyPr wrap="square" rtlCol="0">
            <a:spAutoFit/>
          </a:bodyPr>
          <a:lstStyle/>
          <a:p>
            <a:pPr>
              <a:defRPr/>
            </a:pPr>
            <a:r>
              <a:rPr lang="en-US" b="1">
                <a:solidFill>
                  <a:schemeClr val="bg1"/>
                </a:solidFill>
                <a:latin typeface="Suisse Intl"/>
              </a:rPr>
              <a:t>*This statement has not been evaluated by the Food and Drug Administration. This product is not intended to diagnose, treat, cure, or prevent any disease.</a:t>
            </a:r>
            <a:endParaRPr lang="en-US">
              <a:latin typeface="Suisse Int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Slide 9">
    <p:bg>
      <p:bgPr shadeToTitle="0">
        <a:solidFill>
          <a:srgbClr val="FFFFFF"/>
        </a:solidFill>
      </p:bgPr>
    </p:bg>
    <p:spTree>
      <p:nvGrpSpPr>
        <p:cNvPr id="1" name=""/>
        <p:cNvGrpSpPr/>
        <p:nvPr/>
      </p:nvGrpSpPr>
      <p:grpSpPr bwMode="auto">
        <a:xfrm>
          <a:off x="0" y="0"/>
          <a:ext cx="0" cy="0"/>
          <a:chOff x="0" y="0"/>
          <a:chExt cx="0" cy="0"/>
        </a:xfrm>
      </p:grpSpPr>
      <p:pic>
        <p:nvPicPr>
          <p:cNvPr id="28" name="Picture 27"/>
          <p:cNvPicPr>
            <a:picLocks noChangeAspect="1"/>
          </p:cNvPicPr>
          <p:nvPr/>
        </p:nvPicPr>
        <p:blipFill>
          <a:blip r:embed="rId3"/>
          <a:stretch/>
        </p:blipFill>
        <p:spPr bwMode="auto">
          <a:xfrm>
            <a:off x="3112" y="857"/>
            <a:ext cx="24380951" cy="13714285"/>
          </a:xfrm>
          <a:prstGeom prst="rect">
            <a:avLst/>
          </a:prstGeom>
        </p:spPr>
      </p:pic>
      <p:sp>
        <p:nvSpPr>
          <p:cNvPr id="2" name="Text 0"/>
          <p:cNvSpPr/>
          <p:nvPr/>
        </p:nvSpPr>
        <p:spPr bwMode="auto">
          <a:xfrm>
            <a:off x="1524191" y="6286500"/>
            <a:ext cx="1816327" cy="1041400"/>
          </a:xfrm>
          <a:prstGeom prst="rect">
            <a:avLst/>
          </a:prstGeom>
          <a:noFill/>
          <a:ln/>
        </p:spPr>
        <p:txBody>
          <a:bodyPr wrap="square" lIns="0" tIns="0" rIns="0" bIns="0" rtlCol="0" anchor="t"/>
          <a:lstStyle/>
          <a:p>
            <a:pPr marL="0" indent="0" algn="l">
              <a:lnSpc>
                <a:spcPts val="3600"/>
              </a:lnSpc>
              <a:buNone/>
              <a:defRPr/>
            </a:pPr>
            <a:r>
              <a:rPr lang="en-US" sz="3000">
                <a:solidFill>
                  <a:srgbClr val="000000">
                    <a:alpha val="100000"/>
                  </a:srgbClr>
                </a:solidFill>
                <a:latin typeface="Suisse Int'l Light"/>
                <a:ea typeface="Suisse Int'l Light"/>
                <a:cs typeface="Suisse Int'l Light"/>
              </a:rPr>
              <a:t>types of bacteria</a:t>
            </a:r>
            <a:endParaRPr lang="en-US" sz="3000"/>
          </a:p>
        </p:txBody>
      </p:sp>
      <p:sp>
        <p:nvSpPr>
          <p:cNvPr id="3" name="Text 1"/>
          <p:cNvSpPr/>
          <p:nvPr/>
        </p:nvSpPr>
        <p:spPr bwMode="auto">
          <a:xfrm>
            <a:off x="1524191" y="4686300"/>
            <a:ext cx="961087" cy="1557866"/>
          </a:xfrm>
          <a:prstGeom prst="rect">
            <a:avLst/>
          </a:prstGeom>
          <a:noFill/>
          <a:ln/>
        </p:spPr>
        <p:txBody>
          <a:bodyPr wrap="square" lIns="0" tIns="0" rIns="0" bIns="0" rtlCol="0" anchor="t"/>
          <a:lstStyle/>
          <a:p>
            <a:pPr marL="0" indent="0" algn="l">
              <a:lnSpc>
                <a:spcPts val="9600"/>
              </a:lnSpc>
              <a:buNone/>
              <a:defRPr/>
            </a:pPr>
            <a:r>
              <a:rPr lang="en-US" sz="8000">
                <a:solidFill>
                  <a:srgbClr val="57AC8F">
                    <a:alpha val="100000"/>
                  </a:srgbClr>
                </a:solidFill>
                <a:latin typeface="Suisse Int'l Thin"/>
                <a:ea typeface="Suisse Int'l Thin"/>
                <a:cs typeface="Suisse Int'l Thin"/>
              </a:rPr>
              <a:t>4 </a:t>
            </a:r>
            <a:endParaRPr lang="en-US" sz="8000"/>
          </a:p>
        </p:txBody>
      </p:sp>
      <p:sp>
        <p:nvSpPr>
          <p:cNvPr id="4" name="Text 2"/>
          <p:cNvSpPr/>
          <p:nvPr/>
        </p:nvSpPr>
        <p:spPr bwMode="auto">
          <a:xfrm>
            <a:off x="1524191" y="9486900"/>
            <a:ext cx="1257457" cy="1041400"/>
          </a:xfrm>
          <a:prstGeom prst="rect">
            <a:avLst/>
          </a:prstGeom>
          <a:noFill/>
          <a:ln/>
        </p:spPr>
        <p:txBody>
          <a:bodyPr wrap="square" lIns="0" tIns="0" rIns="0" bIns="0" rtlCol="0" anchor="t"/>
          <a:lstStyle/>
          <a:p>
            <a:pPr marL="0" indent="0" algn="l">
              <a:lnSpc>
                <a:spcPts val="3600"/>
              </a:lnSpc>
              <a:buNone/>
              <a:defRPr/>
            </a:pPr>
            <a:r>
              <a:rPr lang="en-US" sz="3000">
                <a:solidFill>
                  <a:srgbClr val="000000">
                    <a:alpha val="100000"/>
                  </a:srgbClr>
                </a:solidFill>
                <a:latin typeface="Suisse Int'l Light"/>
                <a:ea typeface="Suisse Int'l Light"/>
                <a:cs typeface="Suisse Int'l Light"/>
              </a:rPr>
              <a:t>billion CFU**</a:t>
            </a:r>
            <a:endParaRPr lang="en-US" sz="3000"/>
          </a:p>
        </p:txBody>
      </p:sp>
      <p:sp>
        <p:nvSpPr>
          <p:cNvPr id="5" name="Text 3"/>
          <p:cNvSpPr/>
          <p:nvPr/>
        </p:nvSpPr>
        <p:spPr bwMode="auto">
          <a:xfrm>
            <a:off x="1524191" y="7886700"/>
            <a:ext cx="1227820" cy="1557866"/>
          </a:xfrm>
          <a:prstGeom prst="rect">
            <a:avLst/>
          </a:prstGeom>
          <a:noFill/>
          <a:ln/>
        </p:spPr>
        <p:txBody>
          <a:bodyPr wrap="square" lIns="0" tIns="0" rIns="0" bIns="0" rtlCol="0" anchor="t"/>
          <a:lstStyle/>
          <a:p>
            <a:pPr marL="0" indent="0" algn="l">
              <a:lnSpc>
                <a:spcPts val="9600"/>
              </a:lnSpc>
              <a:buNone/>
              <a:defRPr/>
            </a:pPr>
            <a:r>
              <a:rPr lang="en-US" sz="8000">
                <a:solidFill>
                  <a:srgbClr val="57AC8F">
                    <a:alpha val="100000"/>
                  </a:srgbClr>
                </a:solidFill>
                <a:latin typeface="Suisse Int'l Thin"/>
                <a:ea typeface="Suisse Int'l Thin"/>
                <a:cs typeface="Suisse Int'l Thin"/>
              </a:rPr>
              <a:t>12</a:t>
            </a:r>
            <a:endParaRPr lang="en-US" sz="8000"/>
          </a:p>
        </p:txBody>
      </p:sp>
      <p:sp>
        <p:nvSpPr>
          <p:cNvPr id="6" name="Text 4"/>
          <p:cNvSpPr/>
          <p:nvPr/>
        </p:nvSpPr>
        <p:spPr bwMode="auto">
          <a:xfrm>
            <a:off x="4928216" y="9486900"/>
            <a:ext cx="6211076" cy="1224768"/>
          </a:xfrm>
          <a:prstGeom prst="rect">
            <a:avLst/>
          </a:prstGeom>
          <a:noFill/>
          <a:ln/>
        </p:spPr>
        <p:txBody>
          <a:bodyPr wrap="square" lIns="0" tIns="0" rIns="0" bIns="0" rtlCol="0" anchor="t"/>
          <a:lstStyle/>
          <a:p>
            <a:pPr marL="0" indent="0" algn="l">
              <a:lnSpc>
                <a:spcPts val="3600"/>
              </a:lnSpc>
              <a:buNone/>
              <a:defRPr/>
            </a:pPr>
            <a:r>
              <a:rPr lang="en-US" sz="3000">
                <a:solidFill>
                  <a:srgbClr val="000000">
                    <a:alpha val="100000"/>
                  </a:srgbClr>
                </a:solidFill>
                <a:latin typeface="Suisse Int'l Light"/>
                <a:ea typeface="Suisse Int'l Light"/>
                <a:cs typeface="Suisse Int'l Light"/>
              </a:rPr>
              <a:t>4-layer technology to ensure delivery and protection of microorganisms.</a:t>
            </a:r>
            <a:r>
              <a:rPr lang="en-US" sz="3200"/>
              <a:t>†</a:t>
            </a:r>
            <a:endParaRPr lang="en-US" sz="3000"/>
          </a:p>
        </p:txBody>
      </p:sp>
      <p:sp>
        <p:nvSpPr>
          <p:cNvPr id="7" name="Text 5"/>
          <p:cNvSpPr/>
          <p:nvPr/>
        </p:nvSpPr>
        <p:spPr bwMode="auto">
          <a:xfrm>
            <a:off x="4928216" y="6286499"/>
            <a:ext cx="6938202" cy="1363133"/>
          </a:xfrm>
          <a:prstGeom prst="rect">
            <a:avLst/>
          </a:prstGeom>
          <a:noFill/>
          <a:ln/>
        </p:spPr>
        <p:txBody>
          <a:bodyPr wrap="square" lIns="0" tIns="0" rIns="0" bIns="0" rtlCol="0" anchor="t"/>
          <a:lstStyle/>
          <a:p>
            <a:pPr marL="0" indent="0" algn="l">
              <a:lnSpc>
                <a:spcPts val="3600"/>
              </a:lnSpc>
              <a:buNone/>
              <a:defRPr/>
            </a:pPr>
            <a:r>
              <a:rPr lang="en-US" sz="3000">
                <a:solidFill>
                  <a:srgbClr val="000000">
                    <a:alpha val="100000"/>
                  </a:srgbClr>
                </a:solidFill>
                <a:latin typeface="Suisse Int'l Light"/>
                <a:ea typeface="Suisse Int'l Light"/>
                <a:cs typeface="Suisse Int'l Light"/>
              </a:rPr>
              <a:t>A probiotic blend with clinically studied strains that support gut health and microbiome balance.</a:t>
            </a:r>
            <a:r>
              <a:rPr lang="en-US" sz="3200"/>
              <a:t>†</a:t>
            </a:r>
            <a:endParaRPr lang="en-US" sz="3000"/>
          </a:p>
        </p:txBody>
      </p:sp>
      <p:sp>
        <p:nvSpPr>
          <p:cNvPr id="8" name="Shape 6"/>
          <p:cNvSpPr/>
          <p:nvPr/>
        </p:nvSpPr>
        <p:spPr bwMode="auto">
          <a:xfrm>
            <a:off x="4902812" y="7924800"/>
            <a:ext cx="1054232" cy="1054100"/>
          </a:xfrm>
          <a:prstGeom prst="ellipse">
            <a:avLst/>
          </a:prstGeom>
          <a:noFill/>
          <a:ln w="25400">
            <a:solidFill>
              <a:srgbClr val="57AC8F"/>
            </a:solidFill>
            <a:prstDash val="solid"/>
          </a:ln>
        </p:spPr>
        <p:txBody>
          <a:bodyPr/>
          <a:lstStyle/>
          <a:p>
            <a:pPr>
              <a:defRPr/>
            </a:pPr>
            <a:endParaRPr lang="en-US"/>
          </a:p>
        </p:txBody>
      </p:sp>
      <p:pic>
        <p:nvPicPr>
          <p:cNvPr id="9" name="Image 0" descr=" "/>
          <p:cNvPicPr>
            <a:picLocks noChangeAspect="1"/>
          </p:cNvPicPr>
          <p:nvPr/>
        </p:nvPicPr>
        <p:blipFill>
          <a:blip r:embed="rId4">
            <a:extLst>
              <a:ext uri="{96DAC541-7B7A-43D3-8B79-37D633B846F1}">
                <asvg:svgBlip xmlns:asvg="http://schemas.microsoft.com/office/drawing/2016/SVG/main" r:embed="rId5"/>
              </a:ext>
            </a:extLst>
          </a:blip>
          <a:stretch/>
        </p:blipFill>
        <p:spPr bwMode="auto">
          <a:xfrm>
            <a:off x="5060950" y="8100482"/>
            <a:ext cx="737932" cy="737842"/>
          </a:xfrm>
          <a:prstGeom prst="rect">
            <a:avLst/>
          </a:prstGeom>
        </p:spPr>
      </p:pic>
      <p:pic>
        <p:nvPicPr>
          <p:cNvPr id="10" name="Image 1" descr=" "/>
          <p:cNvPicPr>
            <a:picLocks noChangeAspect="1"/>
          </p:cNvPicPr>
          <p:nvPr/>
        </p:nvPicPr>
        <p:blipFill>
          <a:blip r:embed="rId6">
            <a:extLst>
              <a:ext uri="{96DAC541-7B7A-43D3-8B79-37D633B846F1}">
                <asvg:svgBlip xmlns:asvg="http://schemas.microsoft.com/office/drawing/2016/SVG/main" r:embed="rId7"/>
              </a:ext>
            </a:extLst>
          </a:blip>
          <a:stretch/>
        </p:blipFill>
        <p:spPr bwMode="auto">
          <a:xfrm>
            <a:off x="5236639" y="8258601"/>
            <a:ext cx="377984" cy="377934"/>
          </a:xfrm>
          <a:prstGeom prst="rect">
            <a:avLst/>
          </a:prstGeom>
        </p:spPr>
      </p:pic>
      <p:sp>
        <p:nvSpPr>
          <p:cNvPr id="11" name="Shape 7"/>
          <p:cNvSpPr/>
          <p:nvPr/>
        </p:nvSpPr>
        <p:spPr bwMode="auto">
          <a:xfrm>
            <a:off x="4890111" y="4686300"/>
            <a:ext cx="1054232" cy="1054100"/>
          </a:xfrm>
          <a:prstGeom prst="ellipse">
            <a:avLst/>
          </a:prstGeom>
          <a:noFill/>
          <a:ln w="25400">
            <a:solidFill>
              <a:srgbClr val="57AC8F"/>
            </a:solidFill>
            <a:prstDash val="solid"/>
          </a:ln>
        </p:spPr>
        <p:txBody>
          <a:bodyPr/>
          <a:lstStyle/>
          <a:p>
            <a:pPr>
              <a:defRPr/>
            </a:pPr>
            <a:endParaRPr lang="en-US"/>
          </a:p>
        </p:txBody>
      </p:sp>
      <p:sp>
        <p:nvSpPr>
          <p:cNvPr id="12" name="Shape 8"/>
          <p:cNvSpPr/>
          <p:nvPr/>
        </p:nvSpPr>
        <p:spPr bwMode="auto">
          <a:xfrm rot="1920434">
            <a:off x="5171516" y="4859610"/>
            <a:ext cx="158135" cy="351367"/>
          </a:xfrm>
          <a:prstGeom prst="roundRect">
            <a:avLst>
              <a:gd name="adj" fmla="val 98301"/>
            </a:avLst>
          </a:prstGeom>
          <a:noFill/>
          <a:ln w="25400">
            <a:solidFill>
              <a:srgbClr val="57AC8F"/>
            </a:solidFill>
            <a:prstDash val="solid"/>
          </a:ln>
        </p:spPr>
        <p:txBody>
          <a:bodyPr/>
          <a:lstStyle/>
          <a:p>
            <a:pPr>
              <a:defRPr/>
            </a:pPr>
            <a:endParaRPr lang="en-US"/>
          </a:p>
        </p:txBody>
      </p:sp>
      <p:sp>
        <p:nvSpPr>
          <p:cNvPr id="13" name="Shape 9"/>
          <p:cNvSpPr/>
          <p:nvPr/>
        </p:nvSpPr>
        <p:spPr bwMode="auto">
          <a:xfrm rot="5400000">
            <a:off x="5513870" y="4958610"/>
            <a:ext cx="140564" cy="333798"/>
          </a:xfrm>
          <a:prstGeom prst="roundRect">
            <a:avLst>
              <a:gd name="adj" fmla="val 110589"/>
            </a:avLst>
          </a:prstGeom>
          <a:noFill/>
          <a:ln w="25400">
            <a:solidFill>
              <a:srgbClr val="57AC8F"/>
            </a:solidFill>
            <a:prstDash val="solid"/>
          </a:ln>
        </p:spPr>
        <p:txBody>
          <a:bodyPr/>
          <a:lstStyle/>
          <a:p>
            <a:pPr>
              <a:defRPr/>
            </a:pPr>
            <a:endParaRPr lang="en-US"/>
          </a:p>
        </p:txBody>
      </p:sp>
      <p:sp>
        <p:nvSpPr>
          <p:cNvPr id="14" name="Shape 10"/>
          <p:cNvSpPr/>
          <p:nvPr/>
        </p:nvSpPr>
        <p:spPr bwMode="auto">
          <a:xfrm rot="10800000">
            <a:off x="5364512" y="5266053"/>
            <a:ext cx="140564" cy="333798"/>
          </a:xfrm>
          <a:prstGeom prst="roundRect">
            <a:avLst>
              <a:gd name="adj" fmla="val 110589"/>
            </a:avLst>
          </a:prstGeom>
          <a:noFill/>
          <a:ln w="25400">
            <a:solidFill>
              <a:srgbClr val="57AC8F"/>
            </a:solidFill>
            <a:prstDash val="solid"/>
          </a:ln>
        </p:spPr>
        <p:txBody>
          <a:bodyPr/>
          <a:lstStyle/>
          <a:p>
            <a:pPr>
              <a:defRPr/>
            </a:pPr>
            <a:endParaRPr lang="en-US"/>
          </a:p>
        </p:txBody>
      </p:sp>
      <p:pic>
        <p:nvPicPr>
          <p:cNvPr id="15" name="Image 2" descr=" "/>
          <p:cNvPicPr>
            <a:picLocks noChangeAspect="1"/>
          </p:cNvPicPr>
          <p:nvPr/>
        </p:nvPicPr>
        <p:blipFill>
          <a:blip r:embed="rId8">
            <a:extLst>
              <a:ext uri="{96DAC541-7B7A-43D3-8B79-37D633B846F1}">
                <asvg:svgBlip xmlns:asvg="http://schemas.microsoft.com/office/drawing/2016/SVG/main" r:embed="rId9"/>
              </a:ext>
            </a:extLst>
          </a:blip>
          <a:stretch/>
        </p:blipFill>
        <p:spPr bwMode="auto">
          <a:xfrm>
            <a:off x="1536892" y="5998634"/>
            <a:ext cx="14145333" cy="67734"/>
          </a:xfrm>
          <a:prstGeom prst="rect">
            <a:avLst/>
          </a:prstGeom>
        </p:spPr>
      </p:pic>
      <p:pic>
        <p:nvPicPr>
          <p:cNvPr id="16" name="Image 3" descr=" "/>
          <p:cNvPicPr>
            <a:picLocks noChangeAspect="1"/>
          </p:cNvPicPr>
          <p:nvPr/>
        </p:nvPicPr>
        <p:blipFill>
          <a:blip r:embed="rId8"/>
          <a:stretch/>
        </p:blipFill>
        <p:spPr bwMode="auto">
          <a:xfrm>
            <a:off x="1536892" y="9211734"/>
            <a:ext cx="14145333" cy="67734"/>
          </a:xfrm>
          <a:prstGeom prst="rect">
            <a:avLst/>
          </a:prstGeom>
        </p:spPr>
      </p:pic>
      <p:sp>
        <p:nvSpPr>
          <p:cNvPr id="17" name="Text 11"/>
          <p:cNvSpPr/>
          <p:nvPr/>
        </p:nvSpPr>
        <p:spPr bwMode="auto">
          <a:xfrm>
            <a:off x="1536892" y="1270000"/>
            <a:ext cx="19776372" cy="2489200"/>
          </a:xfrm>
          <a:prstGeom prst="rect">
            <a:avLst/>
          </a:prstGeom>
          <a:noFill/>
          <a:ln/>
        </p:spPr>
        <p:txBody>
          <a:bodyPr wrap="square" lIns="0" tIns="0" rIns="0" bIns="0" rtlCol="0" anchor="t"/>
          <a:lstStyle/>
          <a:p>
            <a:pPr marL="0" indent="0" algn="l">
              <a:lnSpc>
                <a:spcPts val="8640"/>
              </a:lnSpc>
              <a:buNone/>
              <a:defRPr/>
            </a:pPr>
            <a:r>
              <a:rPr lang="en-US" sz="7200">
                <a:solidFill>
                  <a:srgbClr val="000000">
                    <a:alpha val="100000"/>
                  </a:srgbClr>
                </a:solidFill>
                <a:latin typeface="Suisse Intl"/>
                <a:ea typeface="Suisse Int'l Light"/>
                <a:cs typeface="Suisse Int'l Light"/>
              </a:rPr>
              <a:t>Probiotic + Prebiotic* = </a:t>
            </a:r>
            <a:r>
              <a:rPr lang="en-US" sz="7200">
                <a:latin typeface="Suisse Intl"/>
              </a:rPr>
              <a:t>Synbiotic</a:t>
            </a:r>
            <a:r>
              <a:rPr lang="en-US" sz="7200">
                <a:solidFill>
                  <a:srgbClr val="000000">
                    <a:alpha val="100000"/>
                  </a:srgbClr>
                </a:solidFill>
                <a:latin typeface="Suisse Intl"/>
                <a:ea typeface="Suisse Int'l Light"/>
                <a:cs typeface="Suisse Int'l Light"/>
              </a:rPr>
              <a:t>   </a:t>
            </a:r>
            <a:endParaRPr lang="en-US" sz="7200">
              <a:latin typeface="Suisse Intl"/>
            </a:endParaRPr>
          </a:p>
        </p:txBody>
      </p:sp>
      <p:sp>
        <p:nvSpPr>
          <p:cNvPr id="18" name="Text 12"/>
          <p:cNvSpPr/>
          <p:nvPr/>
        </p:nvSpPr>
        <p:spPr bwMode="auto">
          <a:xfrm>
            <a:off x="1524191" y="11303000"/>
            <a:ext cx="21414877" cy="1286934"/>
          </a:xfrm>
          <a:prstGeom prst="rect">
            <a:avLst/>
          </a:prstGeom>
          <a:noFill/>
          <a:ln/>
        </p:spPr>
        <p:txBody>
          <a:bodyPr wrap="square" lIns="0" tIns="0" rIns="0" bIns="0" rtlCol="0" anchor="t"/>
          <a:lstStyle/>
          <a:p>
            <a:pPr marL="0" indent="0" algn="l">
              <a:lnSpc>
                <a:spcPts val="3600"/>
              </a:lnSpc>
              <a:buNone/>
              <a:defRPr/>
            </a:pPr>
            <a:r>
              <a:rPr lang="en-US" sz="3000" spc="510">
                <a:solidFill>
                  <a:srgbClr val="000000">
                    <a:alpha val="30000"/>
                  </a:srgbClr>
                </a:solidFill>
                <a:latin typeface="Suisse Int'l Light"/>
                <a:ea typeface="Suisse Int'l Light"/>
                <a:cs typeface="Suisse Int'l Light"/>
              </a:rPr>
              <a:t>*</a:t>
            </a:r>
            <a:r>
              <a:rPr lang="en-US" sz="3000">
                <a:solidFill>
                  <a:srgbClr val="000000">
                    <a:alpha val="30000"/>
                  </a:srgbClr>
                </a:solidFill>
                <a:latin typeface="Suisse Int'l Light"/>
                <a:ea typeface="Suisse Int'l Light"/>
                <a:cs typeface="Suisse Int'l Light"/>
              </a:rPr>
              <a:t>Prebiotic ingredient: Inulin from chicory root</a:t>
            </a:r>
            <a:endParaRPr/>
          </a:p>
          <a:p>
            <a:pPr marL="0" indent="0" algn="l">
              <a:lnSpc>
                <a:spcPts val="3600"/>
              </a:lnSpc>
              <a:buNone/>
              <a:defRPr/>
            </a:pPr>
            <a:r>
              <a:rPr lang="en-US" sz="3000">
                <a:solidFill>
                  <a:srgbClr val="000000">
                    <a:alpha val="30000"/>
                  </a:srgbClr>
                </a:solidFill>
                <a:latin typeface="Suisse Int'l Light"/>
                <a:ea typeface="Suisse Int'l Light"/>
                <a:cs typeface="Suisse Int'l Light"/>
              </a:rPr>
              <a:t>**CFU (Colony-Forming Unit) — a measure representing the number of microorganisms in a sample that are capable of reproducing and forming visible colonies.</a:t>
            </a:r>
            <a:endParaRPr lang="en-US" sz="3000"/>
          </a:p>
        </p:txBody>
      </p:sp>
      <p:pic>
        <p:nvPicPr>
          <p:cNvPr id="19" name="Image 4" descr=" "/>
          <p:cNvPicPr>
            <a:picLocks noChangeAspect="1"/>
          </p:cNvPicPr>
          <p:nvPr/>
        </p:nvPicPr>
        <p:blipFill>
          <a:blip r:embed="rId10">
            <a:extLst>
              <a:ext uri="{96DAC541-7B7A-43D3-8B79-37D633B846F1}">
                <asvg:svgBlip xmlns:asvg="http://schemas.microsoft.com/office/drawing/2016/SVG/main" r:embed="rId11"/>
              </a:ext>
            </a:extLst>
          </a:blip>
          <a:stretch/>
        </p:blipFill>
        <p:spPr bwMode="auto">
          <a:xfrm>
            <a:off x="23142367" y="891425"/>
            <a:ext cx="215853" cy="289256"/>
          </a:xfrm>
          <a:prstGeom prst="rect">
            <a:avLst/>
          </a:prstGeom>
        </p:spPr>
      </p:pic>
      <p:pic>
        <p:nvPicPr>
          <p:cNvPr id="20" name="Image 5" descr=" "/>
          <p:cNvPicPr>
            <a:picLocks noChangeAspect="1"/>
          </p:cNvPicPr>
          <p:nvPr/>
        </p:nvPicPr>
        <p:blipFill>
          <a:blip r:embed="rId12">
            <a:extLst>
              <a:ext uri="{96DAC541-7B7A-43D3-8B79-37D633B846F1}">
                <asvg:svgBlip xmlns:asvg="http://schemas.microsoft.com/office/drawing/2016/SVG/main" r:embed="rId13"/>
              </a:ext>
            </a:extLst>
          </a:blip>
          <a:stretch/>
        </p:blipFill>
        <p:spPr bwMode="auto">
          <a:xfrm>
            <a:off x="22837727" y="891358"/>
            <a:ext cx="43792" cy="283978"/>
          </a:xfrm>
          <a:prstGeom prst="rect">
            <a:avLst/>
          </a:prstGeom>
        </p:spPr>
      </p:pic>
      <p:pic>
        <p:nvPicPr>
          <p:cNvPr id="21" name="Image 6" descr=" "/>
          <p:cNvPicPr>
            <a:picLocks noChangeAspect="1"/>
          </p:cNvPicPr>
          <p:nvPr/>
        </p:nvPicPr>
        <p:blipFill>
          <a:blip r:embed="rId14">
            <a:extLst>
              <a:ext uri="{96DAC541-7B7A-43D3-8B79-37D633B846F1}">
                <asvg:svgBlip xmlns:asvg="http://schemas.microsoft.com/office/drawing/2016/SVG/main" r:embed="rId15"/>
              </a:ext>
            </a:extLst>
          </a:blip>
          <a:stretch/>
        </p:blipFill>
        <p:spPr bwMode="auto">
          <a:xfrm>
            <a:off x="22919767" y="972502"/>
            <a:ext cx="184582" cy="208110"/>
          </a:xfrm>
          <a:prstGeom prst="rect">
            <a:avLst/>
          </a:prstGeom>
        </p:spPr>
      </p:pic>
      <p:pic>
        <p:nvPicPr>
          <p:cNvPr id="22" name="Image 7" descr=" "/>
          <p:cNvPicPr>
            <a:picLocks noChangeAspect="1"/>
          </p:cNvPicPr>
          <p:nvPr/>
        </p:nvPicPr>
        <p:blipFill>
          <a:blip r:embed="rId16">
            <a:extLst>
              <a:ext uri="{96DAC541-7B7A-43D3-8B79-37D633B846F1}">
                <asvg:svgBlip xmlns:asvg="http://schemas.microsoft.com/office/drawing/2016/SVG/main" r:embed="rId17"/>
              </a:ext>
            </a:extLst>
          </a:blip>
          <a:stretch/>
        </p:blipFill>
        <p:spPr bwMode="auto">
          <a:xfrm>
            <a:off x="22611846" y="967223"/>
            <a:ext cx="198251" cy="213457"/>
          </a:xfrm>
          <a:prstGeom prst="rect">
            <a:avLst/>
          </a:prstGeom>
        </p:spPr>
      </p:pic>
      <p:pic>
        <p:nvPicPr>
          <p:cNvPr id="23" name="Image 8" descr=" "/>
          <p:cNvPicPr>
            <a:picLocks noChangeAspect="1"/>
          </p:cNvPicPr>
          <p:nvPr/>
        </p:nvPicPr>
        <p:blipFill>
          <a:blip r:embed="rId18">
            <a:extLst>
              <a:ext uri="{96DAC541-7B7A-43D3-8B79-37D633B846F1}">
                <asvg:svgBlip xmlns:asvg="http://schemas.microsoft.com/office/drawing/2016/SVG/main" r:embed="rId19"/>
              </a:ext>
            </a:extLst>
          </a:blip>
          <a:stretch/>
        </p:blipFill>
        <p:spPr bwMode="auto">
          <a:xfrm>
            <a:off x="22538080" y="891358"/>
            <a:ext cx="43792" cy="283978"/>
          </a:xfrm>
          <a:prstGeom prst="rect">
            <a:avLst/>
          </a:prstGeom>
        </p:spPr>
      </p:pic>
      <p:pic>
        <p:nvPicPr>
          <p:cNvPr id="24" name="Image 9" descr=" "/>
          <p:cNvPicPr>
            <a:picLocks noChangeAspect="1"/>
          </p:cNvPicPr>
          <p:nvPr/>
        </p:nvPicPr>
        <p:blipFill>
          <a:blip r:embed="rId20">
            <a:extLst>
              <a:ext uri="{96DAC541-7B7A-43D3-8B79-37D633B846F1}">
                <asvg:svgBlip xmlns:asvg="http://schemas.microsoft.com/office/drawing/2016/SVG/main" r:embed="rId21"/>
              </a:ext>
            </a:extLst>
          </a:blip>
          <a:stretch/>
        </p:blipFill>
        <p:spPr bwMode="auto">
          <a:xfrm>
            <a:off x="22284123" y="967156"/>
            <a:ext cx="215853" cy="213457"/>
          </a:xfrm>
          <a:prstGeom prst="rect">
            <a:avLst/>
          </a:prstGeom>
        </p:spPr>
      </p:pic>
      <p:pic>
        <p:nvPicPr>
          <p:cNvPr id="25" name="Image 10" descr=" "/>
          <p:cNvPicPr>
            <a:picLocks noChangeAspect="1"/>
          </p:cNvPicPr>
          <p:nvPr/>
        </p:nvPicPr>
        <p:blipFill>
          <a:blip r:embed="rId22">
            <a:extLst>
              <a:ext uri="{96DAC541-7B7A-43D3-8B79-37D633B846F1}">
                <asvg:svgBlip xmlns:asvg="http://schemas.microsoft.com/office/drawing/2016/SVG/main" r:embed="rId23"/>
              </a:ext>
            </a:extLst>
          </a:blip>
          <a:stretch/>
        </p:blipFill>
        <p:spPr bwMode="auto">
          <a:xfrm>
            <a:off x="21924297" y="967223"/>
            <a:ext cx="214296" cy="213457"/>
          </a:xfrm>
          <a:prstGeom prst="rect">
            <a:avLst/>
          </a:prstGeom>
        </p:spPr>
      </p:pic>
      <p:pic>
        <p:nvPicPr>
          <p:cNvPr id="26" name="Image 11" descr=" "/>
          <p:cNvPicPr>
            <a:picLocks noChangeAspect="1"/>
          </p:cNvPicPr>
          <p:nvPr/>
        </p:nvPicPr>
        <p:blipFill>
          <a:blip r:embed="rId24">
            <a:extLst>
              <a:ext uri="{96DAC541-7B7A-43D3-8B79-37D633B846F1}">
                <asvg:svgBlip xmlns:asvg="http://schemas.microsoft.com/office/drawing/2016/SVG/main" r:embed="rId25"/>
              </a:ext>
            </a:extLst>
          </a:blip>
          <a:stretch/>
        </p:blipFill>
        <p:spPr bwMode="auto">
          <a:xfrm>
            <a:off x="22168574" y="967767"/>
            <a:ext cx="104031" cy="207569"/>
          </a:xfrm>
          <a:prstGeom prst="rect">
            <a:avLst/>
          </a:prstGeom>
        </p:spPr>
      </p:pic>
      <p:pic>
        <p:nvPicPr>
          <p:cNvPr id="27" name="Image 12" descr=" "/>
          <p:cNvPicPr>
            <a:picLocks noChangeAspect="1"/>
          </p:cNvPicPr>
          <p:nvPr/>
        </p:nvPicPr>
        <p:blipFill>
          <a:blip r:embed="rId26">
            <a:extLst>
              <a:ext uri="{96DAC541-7B7A-43D3-8B79-37D633B846F1}">
                <asvg:svgBlip xmlns:asvg="http://schemas.microsoft.com/office/drawing/2016/SVG/main" r:embed="rId27"/>
              </a:ext>
            </a:extLst>
          </a:blip>
          <a:stretch/>
        </p:blipFill>
        <p:spPr bwMode="auto">
          <a:xfrm>
            <a:off x="21707013" y="967223"/>
            <a:ext cx="198251" cy="213457"/>
          </a:xfrm>
          <a:prstGeom prst="rect">
            <a:avLst/>
          </a:prstGeom>
        </p:spPr>
      </p:pic>
      <p:sp>
        <p:nvSpPr>
          <p:cNvPr id="29" name="TextBox 28"/>
          <p:cNvSpPr txBox="1"/>
          <p:nvPr/>
        </p:nvSpPr>
        <p:spPr bwMode="auto">
          <a:xfrm>
            <a:off x="10325500" y="12858100"/>
            <a:ext cx="13880763" cy="646331"/>
          </a:xfrm>
          <a:prstGeom prst="rect">
            <a:avLst/>
          </a:prstGeom>
          <a:noFill/>
          <a:ln>
            <a:solidFill>
              <a:schemeClr val="tx1"/>
            </a:solidFill>
          </a:ln>
        </p:spPr>
        <p:txBody>
          <a:bodyPr wrap="square" rtlCol="0">
            <a:spAutoFit/>
          </a:bodyPr>
          <a:lstStyle/>
          <a:p>
            <a:pPr>
              <a:defRPr/>
            </a:pPr>
            <a:r>
              <a:rPr lang="en-US">
                <a:latin typeface="Suisse Intl"/>
              </a:rPr>
              <a:t>†These statements have not been evaluated by the Food and Drug Administration. This product is not intended to diagnose, treat, cure, or prevent any disease.</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theme/_rels/theme1.xml.rels><?xml version="1.0" encoding="UTF-8" standalone="yes"?><Relationships xmlns="http://schemas.openxmlformats.org/package/2006/relationships"></Relationships>
</file>

<file path=ppt/theme/_rels/theme2.xml.rels><?xml version="1.0" encoding="UTF-8" standalone="yes"?><Relationships xmlns="http://schemas.openxmlformats.org/package/2006/relationships"></Relationships>
</file>

<file path=ppt/theme/theme1.xml><?xml version="1.0" encoding="utf-8"?>
<a:theme xmlns:a="http://schemas.openxmlformats.org/drawingml/2006/main" xmlns:r="http://schemas.openxmlformats.org/officeDocument/2006/relationships" xmlns:p="http://schemas.openxmlformats.org/presentation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heme>
</file>

<file path=ppt/theme/theme2.xml><?xml version="1.0" encoding="utf-8"?>
<a:theme xmlns:a="http://schemas.openxmlformats.org/drawingml/2006/main" xmlns:r="http://schemas.openxmlformats.org/officeDocument/2006/relationships" xmlns:p="http://schemas.openxmlformats.org/presentation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heme>
</file>

<file path=docProps/app.xml><?xml version="1.0" encoding="utf-8"?>
<Properties xmlns="http://schemas.openxmlformats.org/officeDocument/2006/extended-properties" xmlns:vt="http://schemas.openxmlformats.org/officeDocument/2006/docPropsVTypes">
  <TotalTime>0</TotalTime>
  <Words>0</Words>
  <Application>ONLYOFFICE/8.2.0.143</Application>
  <PresentationFormat>On-screen Show (4:3)</PresentationFormat>
  <Paragraphs>0</Paragraphs>
  <Slides>22</Slides>
  <Notes>22</Notes>
  <HiddenSlides>0</HiddenSlides>
  <MMClips>2</MMClips>
  <ScaleCrop>0</ScaleCrop>
  <HeadingPairs>
    <vt:vector size="4" baseType="variant">
      <vt:variant>
        <vt:lpstr>Theme</vt:lpstr>
      </vt:variant>
      <vt:variant>
        <vt:i4>1</vt:i4>
      </vt:variant>
      <vt:variant>
        <vt:lpstr>Slide Titles</vt:lpstr>
      </vt:variant>
      <vt:variant>
        <vt:i4>22</vt:i4>
      </vt:variant>
    </vt:vector>
  </HeadingPairs>
  <TitlesOfParts>
    <vt:vector size="23" baseType="lpstr">
      <vt:lpstr>Theme 1</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vector>
  </TitlesOfParts>
  <Company>PptxGenJS</Company>
  <LinksUpToDate>0</LinksUpToDate>
  <SharedDoc>0</SharedDoc>
  <HyperlinksChanged>0</HyperlinksChanged>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Alena Rykova (Рыкова Алена)</cp:lastModifiedBy>
  <cp:revision>22</cp:revision>
  <dcterms:created xsi:type="dcterms:W3CDTF">2025-01-28T08:28:34Z</dcterms:created>
  <dcterms:modified xsi:type="dcterms:W3CDTF">2025-02-11T16:01:10Z</dcterms:modified>
</cp:coreProperties>
</file>