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2"/>
  </p:notesMasterIdLst>
  <p:handoutMasterIdLst>
    <p:handoutMasterId r:id="rId23"/>
  </p:handoutMasterIdLst>
  <p:sldIdLst>
    <p:sldId id="895" r:id="rId2"/>
    <p:sldId id="896" r:id="rId3"/>
    <p:sldId id="939" r:id="rId4"/>
    <p:sldId id="940" r:id="rId5"/>
    <p:sldId id="942" r:id="rId6"/>
    <p:sldId id="944" r:id="rId7"/>
    <p:sldId id="930" r:id="rId8"/>
    <p:sldId id="943" r:id="rId9"/>
    <p:sldId id="937" r:id="rId10"/>
    <p:sldId id="948" r:id="rId11"/>
    <p:sldId id="950" r:id="rId12"/>
    <p:sldId id="949" r:id="rId13"/>
    <p:sldId id="902" r:id="rId14"/>
    <p:sldId id="905" r:id="rId15"/>
    <p:sldId id="951" r:id="rId16"/>
    <p:sldId id="952" r:id="rId17"/>
    <p:sldId id="920" r:id="rId18"/>
    <p:sldId id="925" r:id="rId19"/>
    <p:sldId id="955" r:id="rId20"/>
    <p:sldId id="954" r:id="rId21"/>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Roboto Light" panose="020B0604020202020204" charset="0"/>
      <p:regular r:id="rId28"/>
      <p:italic r:id="rId29"/>
    </p:embeddedFont>
    <p:embeddedFont>
      <p:font typeface="Raleway" panose="020B0604020202020204" charset="0"/>
      <p:regular r:id="rId30"/>
      <p:bold r:id="rId31"/>
      <p:italic r:id="rId32"/>
      <p:boldItalic r:id="rId33"/>
    </p:embeddedFont>
    <p:embeddedFont>
      <p:font typeface="Calibri Light" panose="020F0302020204030204" pitchFamily="34" charset="0"/>
      <p:regular r:id="rId34"/>
      <p:italic r:id="rId35"/>
    </p:embeddedFont>
    <p:embeddedFont>
      <p:font typeface="Raleway Light" panose="020B0604020202020204" charset="-52"/>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9900"/>
    <a:srgbClr val="008000"/>
    <a:srgbClr val="58B46A"/>
    <a:srgbClr val="FFCC00"/>
    <a:srgbClr val="F2C504"/>
    <a:srgbClr val="CFA803"/>
    <a:srgbClr val="FFFF99"/>
    <a:srgbClr val="EF1156"/>
    <a:srgbClr val="FCD0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83741" autoAdjust="0"/>
  </p:normalViewPr>
  <p:slideViewPr>
    <p:cSldViewPr snapToGrid="0" snapToObjects="1">
      <p:cViewPr varScale="1">
        <p:scale>
          <a:sx n="78" d="100"/>
          <a:sy n="78" d="100"/>
        </p:scale>
        <p:origin x="96" y="846"/>
      </p:cViewPr>
      <p:guideLst>
        <p:guide orient="horz" pos="1620"/>
        <p:guide pos="2880"/>
      </p:guideLst>
    </p:cSldViewPr>
  </p:slideViewPr>
  <p:notesTextViewPr>
    <p:cViewPr>
      <p:scale>
        <a:sx n="3" d="2"/>
        <a:sy n="3" d="2"/>
      </p:scale>
      <p:origin x="0" y="0"/>
    </p:cViewPr>
  </p:notesTextViewPr>
  <p:sorterViewPr>
    <p:cViewPr>
      <p:scale>
        <a:sx n="98" d="100"/>
        <a:sy n="98" d="100"/>
      </p:scale>
      <p:origin x="0" y="-44154"/>
    </p:cViewPr>
  </p:sorterViewPr>
  <p:notesViewPr>
    <p:cSldViewPr snapToGrid="0" snapToObjects="1">
      <p:cViewPr varScale="1">
        <p:scale>
          <a:sx n="97" d="100"/>
          <a:sy n="97" d="100"/>
        </p:scale>
        <p:origin x="381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0A83A8-2E45-0548-B3C9-C096518BCF82}" type="datetimeFigureOut">
              <a:rPr lang="en-US" smtClean="0"/>
              <a:t>9/22/2017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5028E8-0986-2C48-A24F-782A77C255B6}" type="slidenum">
              <a:rPr lang="en-US" smtClean="0"/>
              <a:t>‹#›</a:t>
            </a:fld>
            <a:endParaRPr lang="en-US" dirty="0"/>
          </a:p>
        </p:txBody>
      </p:sp>
    </p:spTree>
    <p:extLst>
      <p:ext uri="{BB962C8B-B14F-4D97-AF65-F5344CB8AC3E}">
        <p14:creationId xmlns:p14="http://schemas.microsoft.com/office/powerpoint/2010/main" val="27051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94DD2-0DDA-C24C-A772-AE987C62F897}" type="datetimeFigureOut">
              <a:rPr lang="en-US" smtClean="0"/>
              <a:t>9/22/2017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4DC8D-BEC2-D34A-81E1-6AC3BD4AB132}" type="slidenum">
              <a:rPr lang="en-US" smtClean="0"/>
              <a:t>‹#›</a:t>
            </a:fld>
            <a:endParaRPr lang="en-US" dirty="0"/>
          </a:p>
        </p:txBody>
      </p:sp>
    </p:spTree>
    <p:extLst>
      <p:ext uri="{BB962C8B-B14F-4D97-AF65-F5344CB8AC3E}">
        <p14:creationId xmlns:p14="http://schemas.microsoft.com/office/powerpoint/2010/main" val="7582530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624DC8D-BEC2-D34A-81E1-6AC3BD4AB132}" type="slidenum">
              <a:rPr lang="en-US" smtClean="0"/>
              <a:t>1</a:t>
            </a:fld>
            <a:endParaRPr lang="en-US" dirty="0"/>
          </a:p>
        </p:txBody>
      </p:sp>
    </p:spTree>
    <p:extLst>
      <p:ext uri="{BB962C8B-B14F-4D97-AF65-F5344CB8AC3E}">
        <p14:creationId xmlns:p14="http://schemas.microsoft.com/office/powerpoint/2010/main" val="1826313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200" b="0" i="0" u="sng"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Nowadays, our lifestyle has an influence on B complex vitamins deficiency in the body.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example, during the day you are working in the office (coffee keeps you alert), in the evening you go to the gym.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Another popular way to relax is alcohol and cigarettes.</a:t>
            </a:r>
            <a:endParaRPr lang="ru-RU" sz="1200" b="0" i="0" u="none" strike="noStrike" kern="1200" baseline="0" dirty="0" smtClean="0">
              <a:solidFill>
                <a:schemeClr val="tx1"/>
              </a:solidFill>
              <a:latin typeface="+mn-lt"/>
              <a:ea typeface="+mn-ea"/>
              <a:cs typeface="+mn-cs"/>
            </a:endParaRPr>
          </a:p>
          <a:p>
            <a:endParaRPr lang="ru-RU" sz="1200" b="0" i="0" u="none" strike="noStrike" kern="1200" baseline="0" dirty="0" smtClean="0">
              <a:solidFill>
                <a:schemeClr val="tx1"/>
              </a:solidFill>
              <a:latin typeface="+mn-lt"/>
              <a:ea typeface="+mn-ea"/>
              <a:cs typeface="+mn-cs"/>
            </a:endParaRPr>
          </a:p>
          <a:p>
            <a:endParaRPr lang="ru-RU" sz="1200" b="0" i="0" u="none" strike="noStrike" kern="1200" baseline="0" dirty="0" smtClean="0">
              <a:solidFill>
                <a:schemeClr val="tx1"/>
              </a:solidFill>
              <a:latin typeface="+mn-lt"/>
              <a:ea typeface="+mn-ea"/>
              <a:cs typeface="+mn-cs"/>
            </a:endParaRPr>
          </a:p>
          <a:p>
            <a:endParaRPr lang="ru-RU" sz="1200" b="0" i="0" u="none" strike="noStrike" kern="1200" baseline="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10</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ru-RU" sz="10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ru-RU" sz="10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ru-RU" sz="1000" b="0" kern="1200" dirty="0" smtClean="0">
                <a:solidFill>
                  <a:schemeClr val="tx1"/>
                </a:solidFill>
                <a:effectLst/>
                <a:latin typeface="+mn-lt"/>
                <a:ea typeface="+mn-ea"/>
                <a:cs typeface="+mn-cs"/>
              </a:rPr>
              <a:t/>
            </a:r>
            <a:br>
              <a:rPr lang="ru-RU" sz="1000" b="0" kern="1200" dirty="0" smtClean="0">
                <a:solidFill>
                  <a:schemeClr val="tx1"/>
                </a:solidFill>
                <a:effectLst/>
                <a:latin typeface="+mn-lt"/>
                <a:ea typeface="+mn-ea"/>
                <a:cs typeface="+mn-cs"/>
              </a:rPr>
            </a:br>
            <a:endParaRPr lang="ru-RU" sz="1000" b="1" kern="1200" dirty="0" smtClean="0">
              <a:solidFill>
                <a:schemeClr val="tx1"/>
              </a:solidFill>
              <a:effectLst/>
              <a:latin typeface="+mn-lt"/>
              <a:ea typeface="+mn-ea"/>
              <a:cs typeface="+mn-cs"/>
            </a:endParaRPr>
          </a:p>
          <a:p>
            <a:endParaRPr lang="ru-RU" sz="1000" b="0" i="0" u="none" strike="noStrike" kern="1200" baseline="0" dirty="0" smtClean="0">
              <a:solidFill>
                <a:schemeClr val="tx1"/>
              </a:solidFill>
              <a:latin typeface="+mn-lt"/>
              <a:ea typeface="+mn-ea"/>
              <a:cs typeface="+mn-cs"/>
            </a:endParaRPr>
          </a:p>
          <a:p>
            <a:endParaRPr lang="ru-RU" sz="1000" b="0" i="0" u="none" strike="noStrike" kern="1200" baseline="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11</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000" baseline="0" dirty="0" smtClean="0"/>
          </a:p>
          <a:p>
            <a:r>
              <a:rPr lang="en-US" sz="1000" baseline="0" dirty="0" smtClean="0"/>
              <a:t>Tasty B will help you to avoid B vitamins deficiency in the organism.</a:t>
            </a:r>
            <a:endParaRPr lang="ru-RU" sz="1000" baseline="0" dirty="0" smtClean="0"/>
          </a:p>
        </p:txBody>
      </p:sp>
      <p:sp>
        <p:nvSpPr>
          <p:cNvPr id="4" name="Номер слайда 3"/>
          <p:cNvSpPr>
            <a:spLocks noGrp="1"/>
          </p:cNvSpPr>
          <p:nvPr>
            <p:ph type="sldNum" sz="quarter" idx="10"/>
          </p:nvPr>
        </p:nvSpPr>
        <p:spPr/>
        <p:txBody>
          <a:bodyPr/>
          <a:lstStyle/>
          <a:p>
            <a:fld id="{3624DC8D-BEC2-D34A-81E1-6AC3BD4AB132}" type="slidenum">
              <a:rPr lang="en-US" smtClean="0"/>
              <a:t>12</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fld id="{3624DC8D-BEC2-D34A-81E1-6AC3BD4AB132}" type="slidenum">
              <a:rPr lang="en-US" smtClean="0"/>
              <a:t>13</a:t>
            </a:fld>
            <a:endParaRPr lang="en-US" dirty="0"/>
          </a:p>
        </p:txBody>
      </p:sp>
    </p:spTree>
    <p:extLst>
      <p:ext uri="{BB962C8B-B14F-4D97-AF65-F5344CB8AC3E}">
        <p14:creationId xmlns:p14="http://schemas.microsoft.com/office/powerpoint/2010/main" val="1462668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kern="1200" dirty="0" smtClean="0">
                <a:solidFill>
                  <a:schemeClr val="tx1"/>
                </a:solidFill>
                <a:effectLst/>
                <a:latin typeface="+mn-lt"/>
                <a:ea typeface="+mn-ea"/>
                <a:cs typeface="+mn-cs"/>
              </a:rPr>
              <a:t>Vitamin</a:t>
            </a:r>
            <a:r>
              <a:rPr lang="ru-RU" sz="1200" b="1" kern="1200" dirty="0" smtClean="0">
                <a:solidFill>
                  <a:schemeClr val="tx1"/>
                </a:solidFill>
                <a:effectLst/>
                <a:latin typeface="+mn-lt"/>
                <a:ea typeface="+mn-ea"/>
                <a:cs typeface="+mn-cs"/>
              </a:rPr>
              <a:t> В1 (</a:t>
            </a:r>
            <a:r>
              <a:rPr lang="en-US" sz="1200" b="1" kern="1200" dirty="0" smtClean="0">
                <a:solidFill>
                  <a:schemeClr val="tx1"/>
                </a:solidFill>
                <a:effectLst/>
                <a:latin typeface="+mn-lt"/>
                <a:ea typeface="+mn-ea"/>
                <a:cs typeface="+mn-cs"/>
              </a:rPr>
              <a:t>thiamine</a:t>
            </a:r>
            <a:r>
              <a:rPr lang="ru-RU"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plays a vital role in cell metabolism, in digestion of proteins, fats and carbohydrates. Thiamine helps to prevent complications in the nervous system: improves performance and memory, helps to prevent brain aging, and helps with mood swings.*</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Vitamin </a:t>
            </a:r>
            <a:r>
              <a:rPr lang="ru-RU" sz="1200" b="1" kern="1200" dirty="0" smtClean="0">
                <a:solidFill>
                  <a:schemeClr val="tx1"/>
                </a:solidFill>
                <a:effectLst/>
                <a:latin typeface="+mn-lt"/>
                <a:ea typeface="+mn-ea"/>
                <a:cs typeface="+mn-cs"/>
              </a:rPr>
              <a:t>В</a:t>
            </a:r>
            <a:r>
              <a:rPr lang="en-US" sz="1200" b="1" kern="12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(riboflavin)</a:t>
            </a:r>
            <a:r>
              <a:rPr lang="en-US" sz="1200" kern="1200" dirty="0" smtClean="0">
                <a:solidFill>
                  <a:schemeClr val="tx1"/>
                </a:solidFill>
                <a:effectLst/>
                <a:latin typeface="+mn-lt"/>
                <a:ea typeface="+mn-ea"/>
                <a:cs typeface="+mn-cs"/>
              </a:rPr>
              <a:t> plays a crucial role in metabolism of nutrients, and in the production of energy, which fuels the body (Adenosine triphosphate - ATP). Riboflavin is important for eye health; helps to detoxify the liver; plays an important role in protecting the nervous system, responsible for maintaining healthy blood cells.**</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Vitamin </a:t>
            </a:r>
            <a:r>
              <a:rPr lang="ru-RU" sz="1200" b="1" kern="1200" dirty="0" smtClean="0">
                <a:solidFill>
                  <a:schemeClr val="tx1"/>
                </a:solidFill>
                <a:effectLst/>
                <a:latin typeface="+mn-lt"/>
                <a:ea typeface="+mn-ea"/>
                <a:cs typeface="+mn-cs"/>
              </a:rPr>
              <a:t>В</a:t>
            </a:r>
            <a:r>
              <a:rPr lang="en-US" sz="1200" b="1" kern="1200" dirty="0" smtClean="0">
                <a:solidFill>
                  <a:schemeClr val="tx1"/>
                </a:solidFill>
                <a:effectLst/>
                <a:latin typeface="+mn-lt"/>
                <a:ea typeface="+mn-ea"/>
                <a:cs typeface="+mn-cs"/>
              </a:rPr>
              <a:t>3 (niacin)</a:t>
            </a:r>
            <a:r>
              <a:rPr lang="en-US" sz="1200" kern="1200" dirty="0" smtClean="0">
                <a:solidFill>
                  <a:schemeClr val="tx1"/>
                </a:solidFill>
                <a:effectLst/>
                <a:latin typeface="+mn-lt"/>
                <a:ea typeface="+mn-ea"/>
                <a:cs typeface="+mn-cs"/>
              </a:rPr>
              <a:t> maintains the metabolism and provides energy, helps to reduce cholesterol levels, which prevents the thickening of artery walls and conditions like atherosclerosis. Niacin helps to improve mental health.***</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Vitamin </a:t>
            </a:r>
            <a:r>
              <a:rPr lang="ru-RU" sz="1200" b="1" kern="1200" dirty="0" smtClean="0">
                <a:solidFill>
                  <a:schemeClr val="tx1"/>
                </a:solidFill>
                <a:effectLst/>
                <a:latin typeface="+mn-lt"/>
                <a:ea typeface="+mn-ea"/>
                <a:cs typeface="+mn-cs"/>
              </a:rPr>
              <a:t>В</a:t>
            </a:r>
            <a:r>
              <a:rPr lang="en-US" sz="1200" b="1" kern="1200" dirty="0" smtClean="0">
                <a:solidFill>
                  <a:schemeClr val="tx1"/>
                </a:solidFill>
                <a:effectLst/>
                <a:latin typeface="+mn-lt"/>
                <a:ea typeface="+mn-ea"/>
                <a:cs typeface="+mn-cs"/>
              </a:rPr>
              <a:t>5 (pantothenic acid) </a:t>
            </a:r>
            <a:r>
              <a:rPr lang="en-US" sz="1200" kern="1200" dirty="0" smtClean="0">
                <a:solidFill>
                  <a:schemeClr val="tx1"/>
                </a:solidFill>
                <a:effectLst/>
                <a:latin typeface="+mn-lt"/>
                <a:ea typeface="+mn-ea"/>
                <a:cs typeface="+mn-cs"/>
              </a:rPr>
              <a:t>serves its role in the brain promoting the CNS, helps to boost the immune system. This vitamin helps to increase the stamina of the body.****</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Vitamin </a:t>
            </a:r>
            <a:r>
              <a:rPr lang="ru-RU" sz="1200" b="1" kern="1200" dirty="0" smtClean="0">
                <a:solidFill>
                  <a:schemeClr val="tx1"/>
                </a:solidFill>
                <a:effectLst/>
                <a:latin typeface="+mn-lt"/>
                <a:ea typeface="+mn-ea"/>
                <a:cs typeface="+mn-cs"/>
              </a:rPr>
              <a:t>В</a:t>
            </a:r>
            <a:r>
              <a:rPr lang="en-US" sz="1200" b="1" kern="1200" dirty="0" smtClean="0">
                <a:solidFill>
                  <a:schemeClr val="tx1"/>
                </a:solidFill>
                <a:effectLst/>
                <a:latin typeface="+mn-lt"/>
                <a:ea typeface="+mn-ea"/>
                <a:cs typeface="+mn-cs"/>
              </a:rPr>
              <a:t>6 (pyridoxine)</a:t>
            </a:r>
            <a:r>
              <a:rPr lang="en-US" sz="1200" kern="1200" dirty="0" smtClean="0">
                <a:solidFill>
                  <a:schemeClr val="tx1"/>
                </a:solidFill>
                <a:effectLst/>
                <a:latin typeface="+mn-lt"/>
                <a:ea typeface="+mn-ea"/>
                <a:cs typeface="+mn-cs"/>
              </a:rPr>
              <a:t> helps to maintain health of the nervous and cardiovascular systems )together with Vitamins B9 and B12). Promotes protein, carbohydrate, and fat metabolism.****</a:t>
            </a:r>
          </a:p>
          <a:p>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Vitamin </a:t>
            </a:r>
            <a:r>
              <a:rPr lang="ru-RU" sz="1200" b="1" kern="1200" dirty="0" smtClean="0">
                <a:solidFill>
                  <a:schemeClr val="tx1"/>
                </a:solidFill>
                <a:effectLst/>
                <a:latin typeface="+mn-lt"/>
                <a:ea typeface="+mn-ea"/>
                <a:cs typeface="+mn-cs"/>
              </a:rPr>
              <a:t>В</a:t>
            </a:r>
            <a:r>
              <a:rPr lang="en-US" sz="1200" b="1" kern="1200" dirty="0" smtClean="0">
                <a:solidFill>
                  <a:schemeClr val="tx1"/>
                </a:solidFill>
                <a:effectLst/>
                <a:latin typeface="+mn-lt"/>
                <a:ea typeface="+mn-ea"/>
                <a:cs typeface="+mn-cs"/>
              </a:rPr>
              <a:t>7 (biotin, «</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vitamin of youth and beauty »)</a:t>
            </a:r>
            <a:r>
              <a:rPr lang="en-US" sz="1200" kern="1200" dirty="0" smtClean="0">
                <a:solidFill>
                  <a:schemeClr val="tx1"/>
                </a:solidFill>
                <a:effectLst/>
                <a:latin typeface="+mn-lt"/>
                <a:ea typeface="+mn-ea"/>
                <a:cs typeface="+mn-cs"/>
              </a:rPr>
              <a:t> helps maintain sufficient levels of keratin in the body, improves the condition of the hair and skin, prevents premature hair loss, and strengthens the structure of the nails, stopping them from splitting and peeling, restores the function of the sebaceous glands, affecting fat content in skin cells, including those of the scalp.****</a:t>
            </a:r>
          </a:p>
          <a:p>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Vitamin </a:t>
            </a:r>
            <a:r>
              <a:rPr lang="ru-RU" sz="1200" b="1" kern="1200" dirty="0" smtClean="0">
                <a:solidFill>
                  <a:schemeClr val="tx1"/>
                </a:solidFill>
                <a:effectLst/>
                <a:latin typeface="+mn-lt"/>
                <a:ea typeface="+mn-ea"/>
                <a:cs typeface="+mn-cs"/>
              </a:rPr>
              <a:t>В</a:t>
            </a:r>
            <a:r>
              <a:rPr lang="en-US" sz="1200" b="1" kern="1200" dirty="0" smtClean="0">
                <a:solidFill>
                  <a:schemeClr val="tx1"/>
                </a:solidFill>
                <a:effectLst/>
                <a:latin typeface="+mn-lt"/>
                <a:ea typeface="+mn-ea"/>
                <a:cs typeface="+mn-cs"/>
              </a:rPr>
              <a:t>9 (folic acid)</a:t>
            </a:r>
            <a:r>
              <a:rPr lang="en-US" sz="1200" kern="1200" dirty="0" smtClean="0">
                <a:solidFill>
                  <a:schemeClr val="tx1"/>
                </a:solidFill>
                <a:effectLst/>
                <a:latin typeface="+mn-lt"/>
                <a:ea typeface="+mn-ea"/>
                <a:cs typeface="+mn-cs"/>
              </a:rPr>
              <a:t> one of the most important functions of Vitamin B9 is in the cardiovascular system, hemoglobin synthesis and red blood cell formation. It is also required for the synthesis of nucleic acids, which contain heritable genes. Folic acid plays an important role in reproduction, increasing the synthesis of the female sex hormones estrogen and progesterone, improves ovarian function.****</a:t>
            </a:r>
          </a:p>
          <a:p>
            <a:endParaRPr lang="ru-R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Vitamin </a:t>
            </a:r>
            <a:r>
              <a:rPr lang="ru-RU" sz="1200" b="1" kern="1200" dirty="0" smtClean="0">
                <a:solidFill>
                  <a:schemeClr val="tx1"/>
                </a:solidFill>
                <a:effectLst/>
                <a:latin typeface="+mn-lt"/>
                <a:ea typeface="+mn-ea"/>
                <a:cs typeface="+mn-cs"/>
              </a:rPr>
              <a:t>В</a:t>
            </a:r>
            <a:r>
              <a:rPr lang="en-US" sz="1200" b="1" kern="1200" dirty="0" smtClean="0">
                <a:solidFill>
                  <a:schemeClr val="tx1"/>
                </a:solidFill>
                <a:effectLst/>
                <a:latin typeface="+mn-lt"/>
                <a:ea typeface="+mn-ea"/>
                <a:cs typeface="+mn-cs"/>
              </a:rPr>
              <a:t>12 (</a:t>
            </a:r>
            <a:r>
              <a:rPr lang="en-US" sz="1200" b="1" kern="1200" dirty="0" err="1" smtClean="0">
                <a:solidFill>
                  <a:schemeClr val="tx1"/>
                </a:solidFill>
                <a:effectLst/>
                <a:latin typeface="+mn-lt"/>
                <a:ea typeface="+mn-ea"/>
                <a:cs typeface="+mn-cs"/>
              </a:rPr>
              <a:t>cyanocobalamine</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boosts mood and helps the CNS to properly function, helps to prevent anemia and maintain energy levels,  used to lower the risk of memory loss.*****</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*https://medlineplus.gov/ency/article/002401.htm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**http://www.jpsr.pharmainfo.in/Documents/Volumes/Vol6Issue08/jpsr06081406.pdf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***https://medlineplus.gov/druginfo/natural/924.html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****https://www.accessdata.fda.gov/scripts/InteractiveNutritionFactsLabel/factsheets/Vitamin_and_Mineral_Chart.pdf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*****http://www.jpsr.pharmainfo.in/Documents/Volumes/vol6issue03/jpsr06031401B.pdf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14</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u="sng" kern="1200" baseline="0" dirty="0" smtClean="0">
                <a:solidFill>
                  <a:schemeClr val="tx1"/>
                </a:solidFill>
                <a:effectLst/>
                <a:latin typeface="+mn-lt"/>
                <a:ea typeface="+mn-ea"/>
                <a:cs typeface="+mn-cs"/>
              </a:rPr>
              <a:t>No artificial flavors – only natural lime flavor. </a:t>
            </a:r>
            <a:endParaRPr lang="en-US" sz="1200" u="sng"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15</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Tasty B contains natural flavoring of steviol glycosides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the natural sweetener of the plant Stevia.</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*https://www.fda.gov/downloads/Food/IngredientsPackagingLabeling/GRAS/NoticeInventory/ucm337462.pdf</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16</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You can take Tasty B chewable tablets any time,</a:t>
            </a:r>
            <a:r>
              <a:rPr lang="en-US" baseline="0" dirty="0" smtClean="0"/>
              <a:t> no need for water.</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chewable tablets have a nice taste of fresh citrus.</a:t>
            </a:r>
            <a:endParaRPr lang="ru-RU" baseline="0" dirty="0" smtClean="0"/>
          </a:p>
        </p:txBody>
      </p:sp>
      <p:sp>
        <p:nvSpPr>
          <p:cNvPr id="4" name="Номер слайда 3"/>
          <p:cNvSpPr>
            <a:spLocks noGrp="1"/>
          </p:cNvSpPr>
          <p:nvPr>
            <p:ph type="sldNum" sz="quarter" idx="10"/>
          </p:nvPr>
        </p:nvSpPr>
        <p:spPr/>
        <p:txBody>
          <a:bodyPr/>
          <a:lstStyle/>
          <a:p>
            <a:fld id="{3624DC8D-BEC2-D34A-81E1-6AC3BD4AB132}" type="slidenum">
              <a:rPr lang="en-US" smtClean="0"/>
              <a:t>17</a:t>
            </a:fld>
            <a:endParaRPr lang="en-US" dirty="0"/>
          </a:p>
        </p:txBody>
      </p:sp>
    </p:spTree>
    <p:extLst>
      <p:ext uri="{BB962C8B-B14F-4D97-AF65-F5344CB8AC3E}">
        <p14:creationId xmlns:p14="http://schemas.microsoft.com/office/powerpoint/2010/main" val="1826313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endParaRPr lang="ru-RU" sz="1200" kern="1200" dirty="0" smtClean="0">
              <a:solidFill>
                <a:schemeClr val="tx1"/>
              </a:solidFill>
              <a:effectLst/>
              <a:latin typeface="+mn-lt"/>
              <a:ea typeface="+mn-ea"/>
              <a:cs typeface="+mn-cs"/>
            </a:endParaRPr>
          </a:p>
          <a:p>
            <a:endParaRPr lang="ru-RU" sz="1200" b="0" i="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18</a:t>
            </a:fld>
            <a:endParaRPr lang="en-US" dirty="0"/>
          </a:p>
        </p:txBody>
      </p:sp>
    </p:spTree>
    <p:extLst>
      <p:ext uri="{BB962C8B-B14F-4D97-AF65-F5344CB8AC3E}">
        <p14:creationId xmlns:p14="http://schemas.microsoft.com/office/powerpoint/2010/main" val="402862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baseline="0" dirty="0" smtClean="0"/>
          </a:p>
        </p:txBody>
      </p:sp>
      <p:sp>
        <p:nvSpPr>
          <p:cNvPr id="4" name="Номер слайда 3"/>
          <p:cNvSpPr>
            <a:spLocks noGrp="1"/>
          </p:cNvSpPr>
          <p:nvPr>
            <p:ph type="sldNum" sz="quarter" idx="10"/>
          </p:nvPr>
        </p:nvSpPr>
        <p:spPr/>
        <p:txBody>
          <a:bodyPr/>
          <a:lstStyle/>
          <a:p>
            <a:fld id="{3624DC8D-BEC2-D34A-81E1-6AC3BD4AB132}" type="slidenum">
              <a:rPr lang="en-US" smtClean="0"/>
              <a:t>19</a:t>
            </a:fld>
            <a:endParaRPr lang="en-US" dirty="0"/>
          </a:p>
        </p:txBody>
      </p:sp>
    </p:spTree>
    <p:extLst>
      <p:ext uri="{BB962C8B-B14F-4D97-AF65-F5344CB8AC3E}">
        <p14:creationId xmlns:p14="http://schemas.microsoft.com/office/powerpoint/2010/main" val="146266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B-vitamin complex is actually diverse in its makeup and function</a:t>
            </a:r>
            <a:r>
              <a:rPr lang="ru-RU"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This group includes B1, B2, B3, B5, B6, B7, B9 and B12 vitamins.</a:t>
            </a:r>
            <a:endParaRPr lang="ru-RU"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Vitamins B help to support the nervous system and they are responsible for maintaining overall health. They play an important role in the growth, recovery and proper functioning of the body.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The word VITAMIN is a combination of the Latin word “vita” (meaning life) and “amine” meaning nitrogen-based compounds.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baseline="0" dirty="0" smtClean="0">
                <a:solidFill>
                  <a:schemeClr val="tx1"/>
                </a:solidFill>
                <a:effectLst/>
                <a:latin typeface="+mn-lt"/>
                <a:ea typeface="+mn-ea"/>
                <a:cs typeface="+mn-cs"/>
              </a:rPr>
              <a:t>*www.etymonline.com/index.php?term=vitamin</a:t>
            </a:r>
            <a:endParaRPr lang="ru-RU" sz="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ru-RU" sz="1000" b="1" baseline="0" dirty="0" smtClean="0"/>
          </a:p>
        </p:txBody>
      </p:sp>
      <p:sp>
        <p:nvSpPr>
          <p:cNvPr id="4" name="Номер слайда 3"/>
          <p:cNvSpPr>
            <a:spLocks noGrp="1"/>
          </p:cNvSpPr>
          <p:nvPr>
            <p:ph type="sldNum" sz="quarter" idx="10"/>
          </p:nvPr>
        </p:nvSpPr>
        <p:spPr/>
        <p:txBody>
          <a:bodyPr/>
          <a:lstStyle/>
          <a:p>
            <a:fld id="{3624DC8D-BEC2-D34A-81E1-6AC3BD4AB132}" type="slidenum">
              <a:rPr lang="en-US" smtClean="0"/>
              <a:t>2</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Tasty</a:t>
            </a:r>
            <a:r>
              <a:rPr lang="en-US" sz="1200" b="0" i="0" kern="1200" baseline="0" dirty="0" smtClean="0">
                <a:solidFill>
                  <a:schemeClr val="tx1"/>
                </a:solidFill>
                <a:effectLst/>
                <a:latin typeface="+mn-lt"/>
                <a:ea typeface="+mn-ea"/>
                <a:cs typeface="+mn-cs"/>
              </a:rPr>
              <a:t> B</a:t>
            </a:r>
            <a:r>
              <a:rPr lang="ru-RU" sz="1200" b="0" i="0" kern="1200" baseline="0" dirty="0" smtClean="0">
                <a:solidFill>
                  <a:schemeClr val="tx1"/>
                </a:solidFill>
                <a:effectLst/>
                <a:latin typeface="+mn-lt"/>
                <a:ea typeface="+mn-ea"/>
                <a:cs typeface="+mn-cs"/>
              </a:rPr>
              <a:t>:</a:t>
            </a:r>
            <a:r>
              <a:rPr lang="ru-RU" sz="1200" b="0" i="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b="0" i="0" kern="1200" dirty="0" smtClean="0">
                <a:solidFill>
                  <a:schemeClr val="tx1"/>
                </a:solidFill>
                <a:effectLst/>
                <a:latin typeface="+mn-lt"/>
                <a:ea typeface="+mn-ea"/>
                <a:cs typeface="+mn-cs"/>
              </a:rPr>
              <a:t>VP</a:t>
            </a:r>
            <a:r>
              <a:rPr lang="ru-RU" sz="1200" b="0" i="0" kern="1200" dirty="0" smtClean="0">
                <a:solidFill>
                  <a:schemeClr val="tx1"/>
                </a:solidFill>
                <a:effectLst/>
                <a:latin typeface="+mn-lt"/>
                <a:ea typeface="+mn-ea"/>
                <a:cs typeface="+mn-cs"/>
              </a:rPr>
              <a:t> ХХ </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b="0" i="0" kern="1200" dirty="0" smtClean="0">
                <a:solidFill>
                  <a:schemeClr val="tx1"/>
                </a:solidFill>
                <a:effectLst/>
                <a:latin typeface="+mn-lt"/>
                <a:ea typeface="+mn-ea"/>
                <a:cs typeface="+mn-cs"/>
              </a:rPr>
              <a:t>MP</a:t>
            </a:r>
            <a:r>
              <a:rPr lang="ru-RU" sz="1200" b="0" i="0" kern="1200" dirty="0" smtClean="0">
                <a:solidFill>
                  <a:schemeClr val="tx1"/>
                </a:solidFill>
                <a:effectLst/>
                <a:latin typeface="+mn-lt"/>
                <a:ea typeface="+mn-ea"/>
                <a:cs typeface="+mn-cs"/>
              </a:rPr>
              <a:t> ХХ </a:t>
            </a:r>
          </a:p>
          <a:p>
            <a:pPr marL="0" marR="0" indent="0" algn="l" defTabSz="457200" rtl="0" eaLnBrk="1" fontAlgn="auto" latinLnBrk="0" hangingPunct="1">
              <a:lnSpc>
                <a:spcPct val="100000"/>
              </a:lnSpc>
              <a:spcBef>
                <a:spcPts val="0"/>
              </a:spcBef>
              <a:spcAft>
                <a:spcPts val="0"/>
              </a:spcAft>
              <a:buClrTx/>
              <a:buSzTx/>
              <a:buFontTx/>
              <a:buNone/>
              <a:tabLst/>
              <a:defRPr/>
            </a:pPr>
            <a:r>
              <a:rPr lang="en-CA" sz="1200" b="0" i="0" kern="1200" smtClean="0">
                <a:solidFill>
                  <a:schemeClr val="tx1"/>
                </a:solidFill>
                <a:effectLst/>
                <a:latin typeface="+mn-lt"/>
                <a:ea typeface="+mn-ea"/>
                <a:cs typeface="+mn-cs"/>
              </a:rPr>
              <a:t>RP</a:t>
            </a:r>
            <a:r>
              <a:rPr lang="ru-RU" sz="1200" b="0" i="0" kern="120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ХХ</a:t>
            </a:r>
            <a:endParaRPr lang="ru-RU" dirty="0"/>
          </a:p>
        </p:txBody>
      </p:sp>
      <p:sp>
        <p:nvSpPr>
          <p:cNvPr id="4" name="Номер слайда 3"/>
          <p:cNvSpPr>
            <a:spLocks noGrp="1"/>
          </p:cNvSpPr>
          <p:nvPr>
            <p:ph type="sldNum" sz="quarter" idx="10"/>
          </p:nvPr>
        </p:nvSpPr>
        <p:spPr/>
        <p:txBody>
          <a:bodyPr/>
          <a:lstStyle/>
          <a:p>
            <a:fld id="{3624DC8D-BEC2-D34A-81E1-6AC3BD4AB132}" type="slidenum">
              <a:rPr lang="en-US" smtClean="0"/>
              <a:t>20</a:t>
            </a:fld>
            <a:endParaRPr lang="en-US" dirty="0"/>
          </a:p>
        </p:txBody>
      </p:sp>
    </p:spTree>
    <p:extLst>
      <p:ext uri="{BB962C8B-B14F-4D97-AF65-F5344CB8AC3E}">
        <p14:creationId xmlns:p14="http://schemas.microsoft.com/office/powerpoint/2010/main" val="182631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1929, Eijkman shared the Nobel Prize in Physiology or Medicine with Frederick Hopkins.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Eijkman found that instances of beriberi</a:t>
            </a:r>
            <a:r>
              <a:rPr lang="en-US" sz="1200" b="0" i="0" kern="1200" baseline="0" dirty="0" smtClean="0">
                <a:solidFill>
                  <a:schemeClr val="tx1"/>
                </a:solidFill>
                <a:effectLst/>
                <a:latin typeface="+mn-lt"/>
                <a:ea typeface="+mn-ea"/>
                <a:cs typeface="+mn-cs"/>
              </a:rPr>
              <a:t> were related to diet. People in southeast Asia who consumed polished rice, suffered from beriberi at a higher rate than those who consumed unpolished rice. He reasoned that the skin of the rice contained an important substance, which prevented beriberi. This substance later came to be known as </a:t>
            </a:r>
            <a:r>
              <a:rPr lang="en-US" sz="1200" b="0" i="0" kern="1200" dirty="0" smtClean="0">
                <a:solidFill>
                  <a:schemeClr val="tx1"/>
                </a:solidFill>
                <a:effectLst/>
                <a:latin typeface="+mn-lt"/>
                <a:ea typeface="+mn-ea"/>
                <a:cs typeface="+mn-cs"/>
              </a:rPr>
              <a:t>vitamin B1.*</a:t>
            </a:r>
          </a:p>
          <a:p>
            <a:endParaRPr lang="en-US" sz="1200" b="0" i="0" u="none" strike="noStrike" kern="1200" baseline="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*https://www.nobelprize.org/educational/medicine/vitamin_b1/eijkman.html</a:t>
            </a:r>
            <a:endParaRPr lang="ru-RU" sz="1200" b="0" i="0" u="none" strike="noStrike" kern="1200" baseline="0" dirty="0" smtClean="0">
              <a:solidFill>
                <a:schemeClr val="tx1"/>
              </a:solidFill>
              <a:latin typeface="+mn-lt"/>
              <a:ea typeface="+mn-ea"/>
              <a:cs typeface="+mn-cs"/>
            </a:endParaRPr>
          </a:p>
          <a:p>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3</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Pellagra</a:t>
            </a:r>
            <a:r>
              <a:rPr lang="en-US" sz="1200" b="0" i="0" kern="1200" baseline="0" dirty="0" smtClean="0">
                <a:solidFill>
                  <a:schemeClr val="tx1"/>
                </a:solidFill>
                <a:effectLst/>
                <a:latin typeface="+mn-lt"/>
                <a:ea typeface="+mn-ea"/>
                <a:cs typeface="+mn-cs"/>
              </a:rPr>
              <a:t> is another health problem associated with niacin (vitamin B3) deficiency.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condition quickly became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associated with maize-based diets.</a:t>
            </a:r>
          </a:p>
          <a:p>
            <a:endParaRPr lang="en-US" sz="12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symptoms of pellagra are the following: swelling of mucous membranes; scaly sores on skin;</a:t>
            </a:r>
            <a:r>
              <a:rPr lang="en-US" sz="1200" b="0" i="0" kern="1200" baseline="0" dirty="0" smtClean="0">
                <a:solidFill>
                  <a:schemeClr val="tx1"/>
                </a:solidFill>
                <a:effectLst/>
                <a:latin typeface="+mn-lt"/>
                <a:ea typeface="+mn-ea"/>
                <a:cs typeface="+mn-cs"/>
              </a:rPr>
              <a:t> d</a:t>
            </a:r>
            <a:r>
              <a:rPr lang="en-US" sz="1200" b="0" i="0" kern="1200" dirty="0" smtClean="0">
                <a:solidFill>
                  <a:schemeClr val="tx1"/>
                </a:solidFill>
                <a:effectLst/>
                <a:latin typeface="+mn-lt"/>
                <a:ea typeface="+mn-ea"/>
                <a:cs typeface="+mn-cs"/>
              </a:rPr>
              <a:t>iarrhea; headaches and insomnia; extreme sensitivity to sunlight</a:t>
            </a:r>
            <a:r>
              <a:rPr lang="en-US" sz="1200" b="0" i="0" kern="1200" baseline="0" dirty="0" smtClean="0">
                <a:solidFill>
                  <a:schemeClr val="tx1"/>
                </a:solidFill>
                <a:effectLst/>
                <a:latin typeface="+mn-lt"/>
                <a:ea typeface="+mn-ea"/>
                <a:cs typeface="+mn-cs"/>
              </a:rPr>
              <a:t> and </a:t>
            </a:r>
            <a:r>
              <a:rPr lang="en-US" sz="1200" b="0" i="0" kern="1200" dirty="0" smtClean="0">
                <a:solidFill>
                  <a:schemeClr val="tx1"/>
                </a:solidFill>
                <a:effectLst/>
                <a:latin typeface="+mn-lt"/>
                <a:ea typeface="+mn-ea"/>
                <a:cs typeface="+mn-cs"/>
              </a:rPr>
              <a:t>to loud music. In the later stages, patients begin to exhibit neurological problems. </a:t>
            </a:r>
          </a:p>
          <a:p>
            <a:r>
              <a:rPr lang="ru-RU" dirty="0" smtClean="0"/>
              <a:t/>
            </a:r>
            <a:br>
              <a:rPr lang="ru-RU" dirty="0" smtClean="0"/>
            </a:br>
            <a:r>
              <a:rPr lang="en-US" dirty="0" smtClean="0"/>
              <a:t>Pellagra was considered to be an infectious disease until the early 20th</a:t>
            </a:r>
            <a:r>
              <a:rPr lang="en-US" baseline="0" dirty="0" smtClean="0"/>
              <a:t> </a:t>
            </a:r>
            <a:r>
              <a:rPr lang="en-US" dirty="0" smtClean="0"/>
              <a:t>century, when scientists succeeded in proving that nutritional deficiency (poor in niacin) was</a:t>
            </a:r>
            <a:r>
              <a:rPr lang="en-US" baseline="0" dirty="0" smtClean="0"/>
              <a:t> a cause of pellagra</a:t>
            </a:r>
            <a:r>
              <a:rPr lang="en-US" dirty="0" smtClean="0"/>
              <a:t>. </a:t>
            </a:r>
            <a:r>
              <a:rPr lang="en-US" sz="1200" b="0" i="0" kern="1200" dirty="0" smtClean="0">
                <a:solidFill>
                  <a:schemeClr val="tx1"/>
                </a:solidFill>
                <a:effectLst/>
                <a:latin typeface="+mn-lt"/>
                <a:ea typeface="+mn-ea"/>
                <a:cs typeface="+mn-cs"/>
              </a:rPr>
              <a:t>Niacin was the third of the B complex vitamins to be identified as </a:t>
            </a:r>
            <a:r>
              <a:rPr lang="en-US" sz="1200" b="0" i="0" kern="1200" baseline="0" dirty="0" smtClean="0">
                <a:solidFill>
                  <a:schemeClr val="tx1"/>
                </a:solidFill>
                <a:effectLst/>
                <a:latin typeface="+mn-lt"/>
                <a:ea typeface="+mn-ea"/>
                <a:cs typeface="+mn-cs"/>
              </a:rPr>
              <a:t>Vitamin B3, also known as vitamin PP (pellagra preventing).</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*http://www.who.int/nutrition/publications/en/pellagra_prevention_control.pdf</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4</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Today vitamin deficiencies still occur in many countries.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Symptoms of B group vitamins deficiency</a:t>
            </a:r>
            <a:r>
              <a:rPr lang="ru-RU"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a:t>
            </a:r>
            <a:endParaRPr lang="en-US" b="1" u="sng" dirty="0" smtClean="0">
              <a:solidFill>
                <a:srgbClr val="CC0000"/>
              </a:solidFill>
            </a:endParaRPr>
          </a:p>
          <a:p>
            <a:pPr marL="171450" lvl="0" indent="-171450">
              <a:buFont typeface="Arial" panose="020B0604020202020204" pitchFamily="34" charset="0"/>
              <a:buChar char="•"/>
            </a:pPr>
            <a:r>
              <a:rPr lang="en-US" dirty="0" smtClean="0">
                <a:solidFill>
                  <a:srgbClr val="C00000"/>
                </a:solidFill>
              </a:rPr>
              <a:t>Chronic fatigue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Emotional disturbances and apathy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Low energy</a:t>
            </a:r>
            <a:r>
              <a:rPr lang="en-US" sz="1200" kern="1200" baseline="0" dirty="0" smtClean="0">
                <a:solidFill>
                  <a:schemeClr val="tx1"/>
                </a:solidFill>
                <a:effectLst/>
                <a:latin typeface="+mn-lt"/>
                <a:ea typeface="+mn-ea"/>
                <a:cs typeface="+mn-cs"/>
              </a:rPr>
              <a:t> levels</a:t>
            </a:r>
            <a:endParaRPr lang="ru-R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Skin and hair problems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Insomnia</a:t>
            </a:r>
            <a:endParaRPr lang="ru-RU"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ru-RU"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Each B vitamin is essential to certain bodily functions.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deficiency of Thiamine (Vitamin</a:t>
            </a:r>
            <a:r>
              <a:rPr lang="en-US" sz="1200" kern="1200" baseline="0" dirty="0" smtClean="0">
                <a:solidFill>
                  <a:schemeClr val="tx1"/>
                </a:solidFill>
                <a:effectLst/>
                <a:latin typeface="+mn-lt"/>
                <a:ea typeface="+mn-ea"/>
                <a:cs typeface="+mn-cs"/>
              </a:rPr>
              <a:t> B1) can lead to a fast heart beat and shortness of breath. Riboflavin (Vitamin B2) is important for prevention of eye problems and supports hemoglobin levels.</a:t>
            </a:r>
          </a:p>
          <a:p>
            <a:endParaRPr lang="en-US" sz="1200" kern="1200" baseline="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5</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000" b="0" dirty="0" smtClean="0"/>
              <a:t>Why is there</a:t>
            </a:r>
            <a:r>
              <a:rPr lang="en-US" sz="1000" b="0" baseline="0" dirty="0" smtClean="0"/>
              <a:t> still a deficiency of B group vitamins in the modern world?</a:t>
            </a:r>
          </a:p>
          <a:p>
            <a:endParaRPr lang="en-US" sz="1000" b="0" baseline="0" dirty="0" smtClean="0"/>
          </a:p>
          <a:p>
            <a:r>
              <a:rPr lang="en-US" sz="1000" b="0" baseline="0" dirty="0" smtClean="0"/>
              <a:t>It’s would seems that we should be able to get all the necessary vitamins from food we eat…</a:t>
            </a:r>
            <a:endParaRPr lang="ru-RU" sz="1000" baseline="0" dirty="0" smtClean="0"/>
          </a:p>
        </p:txBody>
      </p:sp>
      <p:sp>
        <p:nvSpPr>
          <p:cNvPr id="4" name="Номер слайда 3"/>
          <p:cNvSpPr>
            <a:spLocks noGrp="1"/>
          </p:cNvSpPr>
          <p:nvPr>
            <p:ph type="sldNum" sz="quarter" idx="10"/>
          </p:nvPr>
        </p:nvSpPr>
        <p:spPr/>
        <p:txBody>
          <a:bodyPr/>
          <a:lstStyle/>
          <a:p>
            <a:fld id="{3624DC8D-BEC2-D34A-81E1-6AC3BD4AB132}" type="slidenum">
              <a:rPr lang="en-US" smtClean="0"/>
              <a:t>6</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000" baseline="0" dirty="0" smtClean="0"/>
              <a:t>The B complex vitamins are found in a variety of foods: cereal grains, meat, poultry, eggs, fish, milk and fresh vegetables.</a:t>
            </a:r>
          </a:p>
          <a:p>
            <a:endParaRPr lang="ru-RU" sz="1000" baseline="0" dirty="0" smtClean="0"/>
          </a:p>
          <a:p>
            <a:r>
              <a:rPr lang="en-US" sz="1000" baseline="0" dirty="0" smtClean="0"/>
              <a:t>If you eat these foods in your daily diet, you, probably, get enough B group vitamins. </a:t>
            </a:r>
          </a:p>
          <a:p>
            <a:endParaRPr lang="en-US" sz="1000" baseline="0" dirty="0" smtClean="0"/>
          </a:p>
          <a:p>
            <a:r>
              <a:rPr lang="en-US" sz="1000" baseline="0" dirty="0" smtClean="0"/>
              <a:t>Unfortunately, not everyone is able to ensure proper nutrition (for a variety of reasons).</a:t>
            </a:r>
          </a:p>
          <a:p>
            <a:endParaRPr lang="en-US" sz="1000" baseline="0" dirty="0" smtClean="0"/>
          </a:p>
          <a:p>
            <a:r>
              <a:rPr lang="en-US" sz="1000" baseline="0" dirty="0" smtClean="0"/>
              <a:t>*https://www.accessdata.fda.gov/scripts/InteractiveNutritionFactsLabel/factsheets/Vitamin_and_Mineral_Chart.pdf</a:t>
            </a:r>
            <a:endParaRPr lang="ru-RU" sz="1000" baseline="0" dirty="0" smtClean="0"/>
          </a:p>
        </p:txBody>
      </p:sp>
      <p:sp>
        <p:nvSpPr>
          <p:cNvPr id="4" name="Номер слайда 3"/>
          <p:cNvSpPr>
            <a:spLocks noGrp="1"/>
          </p:cNvSpPr>
          <p:nvPr>
            <p:ph type="sldNum" sz="quarter" idx="10"/>
          </p:nvPr>
        </p:nvSpPr>
        <p:spPr/>
        <p:txBody>
          <a:bodyPr/>
          <a:lstStyle/>
          <a:p>
            <a:fld id="{3624DC8D-BEC2-D34A-81E1-6AC3BD4AB132}" type="slidenum">
              <a:rPr lang="en-US" smtClean="0"/>
              <a:t>7</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000" dirty="0" smtClean="0"/>
              <a:t>Unfortunately, majority of </a:t>
            </a:r>
            <a:r>
              <a:rPr lang="en-US" sz="1000" baseline="0" dirty="0" smtClean="0"/>
              <a:t>people prefer processed products rich in carbohydrates: white flours, breads, rice and sweets.</a:t>
            </a:r>
          </a:p>
          <a:p>
            <a:endParaRPr lang="en-US" sz="1000" baseline="0" dirty="0" smtClean="0"/>
          </a:p>
          <a:p>
            <a:r>
              <a:rPr lang="en-US" sz="1200" b="0" i="0" kern="1200" dirty="0" smtClean="0">
                <a:solidFill>
                  <a:schemeClr val="tx1"/>
                </a:solidFill>
                <a:effectLst/>
                <a:latin typeface="+mn-lt"/>
                <a:ea typeface="+mn-ea"/>
                <a:cs typeface="+mn-cs"/>
              </a:rPr>
              <a:t>Processed foods are often cheaper and more tasty than fresh foods, that’s why people</a:t>
            </a:r>
            <a:r>
              <a:rPr lang="en-US" sz="1200" b="0" i="0" kern="1200" baseline="0" dirty="0" smtClean="0">
                <a:solidFill>
                  <a:schemeClr val="tx1"/>
                </a:solidFill>
                <a:effectLst/>
                <a:latin typeface="+mn-lt"/>
                <a:ea typeface="+mn-ea"/>
                <a:cs typeface="+mn-cs"/>
              </a:rPr>
              <a:t> buy inexpensive food that is widely available. That will lead to many health issues including deficiency of B complex vitamins.</a:t>
            </a:r>
          </a:p>
          <a:p>
            <a:endParaRPr lang="en-US" sz="1000" b="0" i="0" kern="1200" baseline="0" dirty="0" smtClean="0">
              <a:solidFill>
                <a:schemeClr val="tx1"/>
              </a:solidFill>
              <a:effectLst/>
              <a:latin typeface="+mn-lt"/>
              <a:ea typeface="+mn-ea"/>
              <a:cs typeface="+mn-cs"/>
            </a:endParaRPr>
          </a:p>
          <a:p>
            <a:r>
              <a:rPr lang="en-US" sz="1000" b="0" i="0" kern="1200" baseline="0" dirty="0" smtClean="0">
                <a:solidFill>
                  <a:schemeClr val="tx1"/>
                </a:solidFill>
                <a:effectLst/>
                <a:latin typeface="+mn-lt"/>
                <a:ea typeface="+mn-ea"/>
                <a:cs typeface="+mn-cs"/>
              </a:rPr>
              <a:t>We often</a:t>
            </a:r>
            <a:r>
              <a:rPr lang="ru-RU" sz="1000" b="0" i="0" kern="1200" baseline="0" dirty="0" smtClean="0">
                <a:solidFill>
                  <a:schemeClr val="tx1"/>
                </a:solidFill>
                <a:effectLst/>
                <a:latin typeface="+mn-lt"/>
                <a:ea typeface="+mn-ea"/>
                <a:cs typeface="+mn-cs"/>
              </a:rPr>
              <a:t> </a:t>
            </a:r>
            <a:r>
              <a:rPr lang="en-US" sz="1000" b="0" i="0" kern="1200" baseline="0" dirty="0" smtClean="0">
                <a:solidFill>
                  <a:schemeClr val="tx1"/>
                </a:solidFill>
                <a:effectLst/>
                <a:latin typeface="+mn-lt"/>
                <a:ea typeface="+mn-ea"/>
                <a:cs typeface="+mn-cs"/>
              </a:rPr>
              <a:t>eat processed and refined foods and much less</a:t>
            </a:r>
            <a:r>
              <a:rPr lang="ru-RU" sz="1000" b="0" i="0" kern="1200" baseline="0" dirty="0" smtClean="0">
                <a:solidFill>
                  <a:schemeClr val="tx1"/>
                </a:solidFill>
                <a:effectLst/>
                <a:latin typeface="+mn-lt"/>
                <a:ea typeface="+mn-ea"/>
                <a:cs typeface="+mn-cs"/>
              </a:rPr>
              <a:t> </a:t>
            </a:r>
            <a:r>
              <a:rPr lang="en-US" sz="1000" b="0" i="0" kern="1200" baseline="0" dirty="0" smtClean="0">
                <a:solidFill>
                  <a:schemeClr val="tx1"/>
                </a:solidFill>
                <a:effectLst/>
                <a:latin typeface="+mn-lt"/>
                <a:ea typeface="+mn-ea"/>
                <a:cs typeface="+mn-cs"/>
              </a:rPr>
              <a:t>fresh vegetables and fruits</a:t>
            </a:r>
            <a:r>
              <a:rPr lang="ru-RU" sz="1000" b="0" i="0" kern="1200" baseline="0" dirty="0" smtClean="0">
                <a:solidFill>
                  <a:schemeClr val="tx1"/>
                </a:solidFill>
                <a:effectLst/>
                <a:latin typeface="+mn-lt"/>
                <a:ea typeface="+mn-ea"/>
                <a:cs typeface="+mn-cs"/>
              </a:rPr>
              <a:t>, </a:t>
            </a:r>
            <a:r>
              <a:rPr lang="en-US" sz="1000" b="0" i="0" kern="1200" baseline="0" dirty="0" smtClean="0">
                <a:solidFill>
                  <a:schemeClr val="tx1"/>
                </a:solidFill>
                <a:effectLst/>
                <a:latin typeface="+mn-lt"/>
                <a:ea typeface="+mn-ea"/>
                <a:cs typeface="+mn-cs"/>
              </a:rPr>
              <a:t>because </a:t>
            </a:r>
            <a:r>
              <a:rPr lang="en-US" sz="1000" b="0" i="0" kern="1200" dirty="0" smtClean="0">
                <a:solidFill>
                  <a:schemeClr val="tx1"/>
                </a:solidFill>
                <a:effectLst/>
                <a:latin typeface="+mn-lt"/>
                <a:ea typeface="+mn-ea"/>
                <a:cs typeface="+mn-cs"/>
              </a:rPr>
              <a:t>it’s easy to get fooled by packaged foods that sound more nutritious than they actually are</a:t>
            </a:r>
            <a:r>
              <a:rPr lang="ru-RU" sz="1000" b="0" i="0" kern="1200" baseline="0" dirty="0" smtClean="0">
                <a:solidFill>
                  <a:schemeClr val="tx1"/>
                </a:solidFill>
                <a:effectLst/>
                <a:latin typeface="+mn-lt"/>
                <a:ea typeface="+mn-ea"/>
                <a:cs typeface="+mn-cs"/>
              </a:rPr>
              <a:t>.  </a:t>
            </a:r>
            <a:endParaRPr lang="en-US" sz="1000" b="0" i="0" kern="1200" baseline="0" dirty="0" smtClean="0">
              <a:solidFill>
                <a:schemeClr val="tx1"/>
              </a:solidFill>
              <a:effectLst/>
              <a:latin typeface="+mn-lt"/>
              <a:ea typeface="+mn-ea"/>
              <a:cs typeface="+mn-cs"/>
            </a:endParaRPr>
          </a:p>
          <a:p>
            <a:endParaRPr lang="ru-RU" sz="1000" baseline="0" dirty="0" smtClean="0"/>
          </a:p>
        </p:txBody>
      </p:sp>
      <p:sp>
        <p:nvSpPr>
          <p:cNvPr id="4" name="Номер слайда 3"/>
          <p:cNvSpPr>
            <a:spLocks noGrp="1"/>
          </p:cNvSpPr>
          <p:nvPr>
            <p:ph type="sldNum" sz="quarter" idx="10"/>
          </p:nvPr>
        </p:nvSpPr>
        <p:spPr/>
        <p:txBody>
          <a:bodyPr/>
          <a:lstStyle/>
          <a:p>
            <a:fld id="{3624DC8D-BEC2-D34A-81E1-6AC3BD4AB132}" type="slidenum">
              <a:rPr lang="en-US" smtClean="0"/>
              <a:t>8</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000" dirty="0" smtClean="0"/>
              <a:t>B complex vitamins are water-soluble vitamins that</a:t>
            </a:r>
            <a:r>
              <a:rPr lang="en-US" sz="1000" baseline="0" dirty="0" smtClean="0"/>
              <a:t> are not stored in the body and must be replaced each day.</a:t>
            </a:r>
            <a:endParaRPr lang="ru-RU" sz="10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All the B vitamins are sensitive to heat, but thiamin, also known as vitamin B-1, and folic acid, or vitamin B-12, are the most unstable and likely to be destroyed by cooking and improper storage.*</a:t>
            </a: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Alcohol, caffeine and cigarettes can destroy your daily intake of B vitamins.</a:t>
            </a: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are consuming antibiotics,</a:t>
            </a:r>
            <a:r>
              <a:rPr lang="en-US" sz="1200" kern="1200" baseline="0" dirty="0" smtClean="0">
                <a:solidFill>
                  <a:schemeClr val="tx1"/>
                </a:solidFill>
                <a:effectLst/>
                <a:latin typeface="+mn-lt"/>
                <a:ea typeface="+mn-ea"/>
                <a:cs typeface="+mn-cs"/>
              </a:rPr>
              <a:t> contraceptives, diuretics</a:t>
            </a:r>
            <a:r>
              <a:rPr lang="en-US" sz="1200" kern="1200" dirty="0" smtClean="0">
                <a:solidFill>
                  <a:schemeClr val="tx1"/>
                </a:solidFill>
                <a:effectLst/>
                <a:latin typeface="+mn-lt"/>
                <a:ea typeface="+mn-ea"/>
                <a:cs typeface="+mn-cs"/>
              </a:rPr>
              <a:t> or other medications,</a:t>
            </a:r>
            <a:r>
              <a:rPr lang="en-US" sz="1200" kern="1200" baseline="0" dirty="0" smtClean="0">
                <a:solidFill>
                  <a:schemeClr val="tx1"/>
                </a:solidFill>
                <a:effectLst/>
                <a:latin typeface="+mn-lt"/>
                <a:ea typeface="+mn-ea"/>
                <a:cs typeface="+mn-cs"/>
              </a:rPr>
              <a:t> this can lead to vitamin deficiency in the body and unwanted side effects.</a:t>
            </a: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*https://www.dsm.com/content/dam/dsm/nip/en_US/documents/stability.pdf</a:t>
            </a: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ru-RU" sz="1000" baseline="0" dirty="0" smtClean="0"/>
          </a:p>
        </p:txBody>
      </p:sp>
      <p:sp>
        <p:nvSpPr>
          <p:cNvPr id="4" name="Номер слайда 3"/>
          <p:cNvSpPr>
            <a:spLocks noGrp="1"/>
          </p:cNvSpPr>
          <p:nvPr>
            <p:ph type="sldNum" sz="quarter" idx="10"/>
          </p:nvPr>
        </p:nvSpPr>
        <p:spPr/>
        <p:txBody>
          <a:bodyPr/>
          <a:lstStyle/>
          <a:p>
            <a:fld id="{3624DC8D-BEC2-D34A-81E1-6AC3BD4AB132}" type="slidenum">
              <a:rPr lang="en-US" smtClean="0"/>
              <a:t>9</a:t>
            </a:fld>
            <a:endParaRPr lang="en-US" dirty="0"/>
          </a:p>
        </p:txBody>
      </p:sp>
    </p:spTree>
    <p:extLst>
      <p:ext uri="{BB962C8B-B14F-4D97-AF65-F5344CB8AC3E}">
        <p14:creationId xmlns:p14="http://schemas.microsoft.com/office/powerpoint/2010/main" val="194662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normAutofit/>
          </a:bodyPr>
          <a:lstStyle>
            <a:lvl1pPr algn="ct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8" name="Slide Number Placeholder 7"/>
          <p:cNvSpPr>
            <a:spLocks noGrp="1"/>
          </p:cNvSpPr>
          <p:nvPr>
            <p:ph type="sldNum" sz="quarter" idx="11"/>
          </p:nvPr>
        </p:nvSpPr>
        <p:spPr/>
        <p:txBody>
          <a:bodyPr/>
          <a:lstStyle/>
          <a:p>
            <a:fld id="{D60D1EDE-7116-2443-9BDD-368CE5B37660}" type="slidenum">
              <a:rPr lang="en-US" smtClean="0"/>
              <a:pPr/>
              <a:t>‹#›</a:t>
            </a:fld>
            <a:endParaRPr lang="en-US" dirty="0"/>
          </a:p>
        </p:txBody>
      </p:sp>
      <p:sp>
        <p:nvSpPr>
          <p:cNvPr id="9" name="Rectangle 8"/>
          <p:cNvSpPr/>
          <p:nvPr userDrawn="1"/>
        </p:nvSpPr>
        <p:spPr>
          <a:xfrm>
            <a:off x="301037" y="498590"/>
            <a:ext cx="8541926" cy="338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271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96847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Screen_Img">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1" hasCustomPrompt="1"/>
          </p:nvPr>
        </p:nvSpPr>
        <p:spPr>
          <a:xfrm>
            <a:off x="0" y="0"/>
            <a:ext cx="9144000" cy="5143500"/>
          </a:xfrm>
        </p:spPr>
        <p:txBody>
          <a:bodyPr/>
          <a:lstStyle>
            <a:lvl1pPr marL="0" indent="0" algn="ctr">
              <a:buNone/>
              <a:defRPr>
                <a:latin typeface="Raleway"/>
                <a:cs typeface="Raleway"/>
              </a:defRPr>
            </a:lvl1pPr>
          </a:lstStyle>
          <a:p>
            <a:r>
              <a:rPr lang="en-US" dirty="0" smtClean="0"/>
              <a:t>	</a:t>
            </a:r>
            <a:endParaRPr lang="en-US" dirty="0"/>
          </a:p>
        </p:txBody>
      </p:sp>
    </p:spTree>
    <p:extLst>
      <p:ext uri="{BB962C8B-B14F-4D97-AF65-F5344CB8AC3E}">
        <p14:creationId xmlns:p14="http://schemas.microsoft.com/office/powerpoint/2010/main" val="54011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spTree>
    <p:extLst>
      <p:ext uri="{BB962C8B-B14F-4D97-AF65-F5344CB8AC3E}">
        <p14:creationId xmlns:p14="http://schemas.microsoft.com/office/powerpoint/2010/main" val="101244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spTree>
    <p:extLst>
      <p:ext uri="{BB962C8B-B14F-4D97-AF65-F5344CB8AC3E}">
        <p14:creationId xmlns:p14="http://schemas.microsoft.com/office/powerpoint/2010/main" val="299047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cxnSp>
        <p:nvCxnSpPr>
          <p:cNvPr id="8" name="Straight Connector 7"/>
          <p:cNvCxnSpPr/>
          <p:nvPr userDrawn="1"/>
        </p:nvCxnSpPr>
        <p:spPr>
          <a:xfrm flipH="1">
            <a:off x="399803" y="562064"/>
            <a:ext cx="8318131"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9195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7" name="Slide Number Placeholder 6"/>
          <p:cNvSpPr>
            <a:spLocks noGrp="1"/>
          </p:cNvSpPr>
          <p:nvPr>
            <p:ph type="sldNum" sz="quarter" idx="12"/>
          </p:nvPr>
        </p:nvSpPr>
        <p:spPr/>
        <p:txBody>
          <a:bodyPr/>
          <a:lstStyle/>
          <a:p>
            <a:fld id="{D60D1EDE-7116-2443-9BDD-368CE5B37660}" type="slidenum">
              <a:rPr lang="en-US" smtClean="0"/>
              <a:t>‹#›</a:t>
            </a:fld>
            <a:endParaRPr lang="en-US" dirty="0"/>
          </a:p>
        </p:txBody>
      </p:sp>
    </p:spTree>
    <p:extLst>
      <p:ext uri="{BB962C8B-B14F-4D97-AF65-F5344CB8AC3E}">
        <p14:creationId xmlns:p14="http://schemas.microsoft.com/office/powerpoint/2010/main" val="5718639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aleway"/>
                <a:cs typeface="Raleway"/>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00823"/>
            <a:ext cx="4040188"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80644"/>
            <a:ext cx="4040188"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000823"/>
            <a:ext cx="4041775"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480644"/>
            <a:ext cx="4041775"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50300"/>
            <a:ext cx="2133600" cy="273844"/>
          </a:xfrm>
          <a:prstGeom prst="rect">
            <a:avLst/>
          </a:prstGeom>
        </p:spPr>
        <p:txBody>
          <a:bodyPr/>
          <a:lstStyle>
            <a:lvl1pPr>
              <a:defRPr sz="1100">
                <a:latin typeface="Raleway"/>
                <a:cs typeface="Raleway"/>
              </a:defRPr>
            </a:lvl1pPr>
          </a:lstStyle>
          <a:p>
            <a:r>
              <a:rPr lang="en-US" dirty="0" smtClean="0"/>
              <a:t>www.bestppt.com</a:t>
            </a:r>
            <a:endParaRPr lang="en-US" dirty="0"/>
          </a:p>
        </p:txBody>
      </p:sp>
      <p:sp>
        <p:nvSpPr>
          <p:cNvPr id="9" name="Slide Number Placeholder 8"/>
          <p:cNvSpPr>
            <a:spLocks noGrp="1"/>
          </p:cNvSpPr>
          <p:nvPr>
            <p:ph type="sldNum" sz="quarter" idx="12"/>
          </p:nvPr>
        </p:nvSpPr>
        <p:spPr/>
        <p:txBody>
          <a:bodyPr/>
          <a:lstStyle>
            <a:lvl1pPr>
              <a:defRPr sz="1100">
                <a:latin typeface="Raleway"/>
                <a:cs typeface="Raleway"/>
              </a:defRPr>
            </a:lvl1pPr>
          </a:lstStyle>
          <a:p>
            <a:fld id="{D60D1EDE-7116-2443-9BDD-368CE5B37660}" type="slidenum">
              <a:rPr lang="en-US" smtClean="0"/>
              <a:pPr/>
              <a:t>‹#›</a:t>
            </a:fld>
            <a:endParaRPr lang="en-US" dirty="0"/>
          </a:p>
        </p:txBody>
      </p:sp>
    </p:spTree>
    <p:extLst>
      <p:ext uri="{BB962C8B-B14F-4D97-AF65-F5344CB8AC3E}">
        <p14:creationId xmlns:p14="http://schemas.microsoft.com/office/powerpoint/2010/main" val="13337263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without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t>‹#›</a:t>
            </a:fld>
            <a:endParaRPr lang="en-US" dirty="0"/>
          </a:p>
        </p:txBody>
      </p:sp>
      <p:sp>
        <p:nvSpPr>
          <p:cNvPr id="4"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3466070"/>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9464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rrange avata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t>‹#›</a:t>
            </a:fld>
            <a:endParaRPr lang="en-US" dirty="0"/>
          </a:p>
        </p:txBody>
      </p:sp>
      <p:sp>
        <p:nvSpPr>
          <p:cNvPr id="4"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2415382" y="1108869"/>
            <a:ext cx="4453731" cy="2928937"/>
            <a:chOff x="2415382" y="1108869"/>
            <a:chExt cx="4453731" cy="2928937"/>
          </a:xfrm>
        </p:grpSpPr>
        <p:sp>
          <p:nvSpPr>
            <p:cNvPr id="8" name="Freeform 38"/>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9"/>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0"/>
            <p:cNvSpPr>
              <a:spLocks/>
            </p:cNvSpPr>
            <p:nvPr/>
          </p:nvSpPr>
          <p:spPr bwMode="auto">
            <a:xfrm>
              <a:off x="5035550" y="15882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1"/>
            <p:cNvSpPr>
              <a:spLocks/>
            </p:cNvSpPr>
            <p:nvPr/>
          </p:nvSpPr>
          <p:spPr bwMode="auto">
            <a:xfrm>
              <a:off x="48593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2"/>
            <p:cNvSpPr>
              <a:spLocks/>
            </p:cNvSpPr>
            <p:nvPr/>
          </p:nvSpPr>
          <p:spPr bwMode="auto">
            <a:xfrm>
              <a:off x="5365750"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43"/>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44"/>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5"/>
            <p:cNvSpPr>
              <a:spLocks/>
            </p:cNvSpPr>
            <p:nvPr/>
          </p:nvSpPr>
          <p:spPr bwMode="auto">
            <a:xfrm>
              <a:off x="5035550" y="190261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46"/>
            <p:cNvSpPr>
              <a:spLocks/>
            </p:cNvSpPr>
            <p:nvPr/>
          </p:nvSpPr>
          <p:spPr bwMode="auto">
            <a:xfrm>
              <a:off x="4757738" y="1205707"/>
              <a:ext cx="823913"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7"/>
            <p:cNvSpPr>
              <a:spLocks/>
            </p:cNvSpPr>
            <p:nvPr/>
          </p:nvSpPr>
          <p:spPr bwMode="auto">
            <a:xfrm>
              <a:off x="4810125" y="1158082"/>
              <a:ext cx="673100" cy="517525"/>
            </a:xfrm>
            <a:custGeom>
              <a:avLst/>
              <a:gdLst>
                <a:gd name="T0" fmla="*/ 407 w 420"/>
                <a:gd name="T1" fmla="*/ 269 h 322"/>
                <a:gd name="T2" fmla="*/ 361 w 420"/>
                <a:gd name="T3" fmla="*/ 57 h 322"/>
                <a:gd name="T4" fmla="*/ 103 w 420"/>
                <a:gd name="T5" fmla="*/ 52 h 322"/>
                <a:gd name="T6" fmla="*/ 48 w 420"/>
                <a:gd name="T7" fmla="*/ 270 h 322"/>
                <a:gd name="T8" fmla="*/ 60 w 420"/>
                <a:gd name="T9" fmla="*/ 322 h 322"/>
                <a:gd name="T10" fmla="*/ 81 w 420"/>
                <a:gd name="T11" fmla="*/ 321 h 322"/>
                <a:gd name="T12" fmla="*/ 65 w 420"/>
                <a:gd name="T13" fmla="*/ 283 h 322"/>
                <a:gd name="T14" fmla="*/ 61 w 420"/>
                <a:gd name="T15" fmla="*/ 251 h 322"/>
                <a:gd name="T16" fmla="*/ 133 w 420"/>
                <a:gd name="T17" fmla="*/ 103 h 322"/>
                <a:gd name="T18" fmla="*/ 222 w 420"/>
                <a:gd name="T19" fmla="*/ 139 h 322"/>
                <a:gd name="T20" fmla="*/ 308 w 420"/>
                <a:gd name="T21" fmla="*/ 101 h 322"/>
                <a:gd name="T22" fmla="*/ 393 w 420"/>
                <a:gd name="T23" fmla="*/ 249 h 322"/>
                <a:gd name="T24" fmla="*/ 375 w 420"/>
                <a:gd name="T25" fmla="*/ 316 h 322"/>
                <a:gd name="T26" fmla="*/ 397 w 420"/>
                <a:gd name="T27" fmla="*/ 314 h 322"/>
                <a:gd name="T28" fmla="*/ 407 w 420"/>
                <a:gd name="T29" fmla="*/ 26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22">
                  <a:moveTo>
                    <a:pt x="407" y="269"/>
                  </a:moveTo>
                  <a:cubicBezTo>
                    <a:pt x="420" y="204"/>
                    <a:pt x="411" y="52"/>
                    <a:pt x="361" y="57"/>
                  </a:cubicBezTo>
                  <a:cubicBezTo>
                    <a:pt x="313" y="9"/>
                    <a:pt x="149" y="0"/>
                    <a:pt x="103" y="52"/>
                  </a:cubicBezTo>
                  <a:cubicBezTo>
                    <a:pt x="0" y="72"/>
                    <a:pt x="48" y="270"/>
                    <a:pt x="48" y="270"/>
                  </a:cubicBezTo>
                  <a:cubicBezTo>
                    <a:pt x="51" y="290"/>
                    <a:pt x="56" y="307"/>
                    <a:pt x="60" y="322"/>
                  </a:cubicBezTo>
                  <a:cubicBezTo>
                    <a:pt x="67" y="322"/>
                    <a:pt x="74" y="321"/>
                    <a:pt x="81" y="321"/>
                  </a:cubicBezTo>
                  <a:cubicBezTo>
                    <a:pt x="74" y="307"/>
                    <a:pt x="67" y="293"/>
                    <a:pt x="65" y="283"/>
                  </a:cubicBezTo>
                  <a:cubicBezTo>
                    <a:pt x="64" y="277"/>
                    <a:pt x="61" y="256"/>
                    <a:pt x="61" y="251"/>
                  </a:cubicBezTo>
                  <a:cubicBezTo>
                    <a:pt x="62" y="215"/>
                    <a:pt x="88" y="111"/>
                    <a:pt x="133" y="103"/>
                  </a:cubicBezTo>
                  <a:cubicBezTo>
                    <a:pt x="150" y="100"/>
                    <a:pt x="193" y="139"/>
                    <a:pt x="222" y="139"/>
                  </a:cubicBezTo>
                  <a:cubicBezTo>
                    <a:pt x="251" y="138"/>
                    <a:pt x="289" y="99"/>
                    <a:pt x="308" y="101"/>
                  </a:cubicBezTo>
                  <a:cubicBezTo>
                    <a:pt x="355" y="108"/>
                    <a:pt x="394" y="203"/>
                    <a:pt x="393" y="249"/>
                  </a:cubicBezTo>
                  <a:cubicBezTo>
                    <a:pt x="393" y="255"/>
                    <a:pt x="386" y="291"/>
                    <a:pt x="375" y="316"/>
                  </a:cubicBezTo>
                  <a:cubicBezTo>
                    <a:pt x="382" y="315"/>
                    <a:pt x="390" y="315"/>
                    <a:pt x="397" y="314"/>
                  </a:cubicBezTo>
                  <a:cubicBezTo>
                    <a:pt x="401" y="301"/>
                    <a:pt x="404" y="286"/>
                    <a:pt x="407" y="269"/>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8"/>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9"/>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0"/>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1"/>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2"/>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E9B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3"/>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54"/>
            <p:cNvSpPr>
              <a:spLocks noChangeArrowheads="1"/>
            </p:cNvSpPr>
            <p:nvPr/>
          </p:nvSpPr>
          <p:spPr bwMode="auto">
            <a:xfrm>
              <a:off x="5145088" y="2237582"/>
              <a:ext cx="49213" cy="1588"/>
            </a:xfrm>
            <a:prstGeom prst="rect">
              <a:avLst/>
            </a:prstGeom>
            <a:solidFill>
              <a:srgbClr val="2E2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55"/>
            <p:cNvSpPr>
              <a:spLocks noChangeArrowheads="1"/>
            </p:cNvSpPr>
            <p:nvPr/>
          </p:nvSpPr>
          <p:spPr bwMode="auto">
            <a:xfrm>
              <a:off x="5145088" y="223758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56"/>
            <p:cNvSpPr>
              <a:spLocks/>
            </p:cNvSpPr>
            <p:nvPr/>
          </p:nvSpPr>
          <p:spPr bwMode="auto">
            <a:xfrm>
              <a:off x="5011738" y="1745457"/>
              <a:ext cx="315913" cy="46038"/>
            </a:xfrm>
            <a:custGeom>
              <a:avLst/>
              <a:gdLst>
                <a:gd name="T0" fmla="*/ 105 w 197"/>
                <a:gd name="T1" fmla="*/ 0 h 29"/>
                <a:gd name="T2" fmla="*/ 99 w 197"/>
                <a:gd name="T3" fmla="*/ 5 h 29"/>
                <a:gd name="T4" fmla="*/ 92 w 197"/>
                <a:gd name="T5" fmla="*/ 0 h 29"/>
                <a:gd name="T6" fmla="*/ 0 w 197"/>
                <a:gd name="T7" fmla="*/ 29 h 29"/>
                <a:gd name="T8" fmla="*/ 90 w 197"/>
                <a:gd name="T9" fmla="*/ 26 h 29"/>
                <a:gd name="T10" fmla="*/ 99 w 197"/>
                <a:gd name="T11" fmla="*/ 15 h 29"/>
                <a:gd name="T12" fmla="*/ 107 w 197"/>
                <a:gd name="T13" fmla="*/ 26 h 29"/>
                <a:gd name="T14" fmla="*/ 197 w 197"/>
                <a:gd name="T15" fmla="*/ 29 h 29"/>
                <a:gd name="T16" fmla="*/ 105 w 19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9">
                  <a:moveTo>
                    <a:pt x="105" y="0"/>
                  </a:moveTo>
                  <a:cubicBezTo>
                    <a:pt x="101" y="0"/>
                    <a:pt x="99" y="5"/>
                    <a:pt x="99" y="5"/>
                  </a:cubicBezTo>
                  <a:cubicBezTo>
                    <a:pt x="99" y="5"/>
                    <a:pt x="96" y="0"/>
                    <a:pt x="92" y="0"/>
                  </a:cubicBezTo>
                  <a:cubicBezTo>
                    <a:pt x="78" y="0"/>
                    <a:pt x="17" y="6"/>
                    <a:pt x="0" y="29"/>
                  </a:cubicBezTo>
                  <a:cubicBezTo>
                    <a:pt x="0" y="29"/>
                    <a:pt x="85" y="27"/>
                    <a:pt x="90" y="26"/>
                  </a:cubicBezTo>
                  <a:cubicBezTo>
                    <a:pt x="94" y="24"/>
                    <a:pt x="99" y="15"/>
                    <a:pt x="99" y="15"/>
                  </a:cubicBezTo>
                  <a:cubicBezTo>
                    <a:pt x="99" y="15"/>
                    <a:pt x="103" y="24"/>
                    <a:pt x="107" y="26"/>
                  </a:cubicBezTo>
                  <a:cubicBezTo>
                    <a:pt x="112" y="27"/>
                    <a:pt x="197" y="29"/>
                    <a:pt x="197" y="29"/>
                  </a:cubicBezTo>
                  <a:cubicBezTo>
                    <a:pt x="180" y="6"/>
                    <a:pt x="120" y="0"/>
                    <a:pt x="105" y="0"/>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7"/>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8"/>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9"/>
            <p:cNvSpPr>
              <a:spLocks/>
            </p:cNvSpPr>
            <p:nvPr/>
          </p:nvSpPr>
          <p:spPr bwMode="auto">
            <a:xfrm>
              <a:off x="3944938" y="158829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0"/>
            <p:cNvSpPr>
              <a:spLocks/>
            </p:cNvSpPr>
            <p:nvPr/>
          </p:nvSpPr>
          <p:spPr bwMode="auto">
            <a:xfrm>
              <a:off x="37671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1"/>
            <p:cNvSpPr>
              <a:spLocks/>
            </p:cNvSpPr>
            <p:nvPr/>
          </p:nvSpPr>
          <p:spPr bwMode="auto">
            <a:xfrm>
              <a:off x="4275138"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2"/>
            <p:cNvSpPr>
              <a:spLocks/>
            </p:cNvSpPr>
            <p:nvPr/>
          </p:nvSpPr>
          <p:spPr bwMode="auto">
            <a:xfrm>
              <a:off x="3944938" y="1902619"/>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3"/>
            <p:cNvSpPr>
              <a:spLocks/>
            </p:cNvSpPr>
            <p:nvPr/>
          </p:nvSpPr>
          <p:spPr bwMode="auto">
            <a:xfrm>
              <a:off x="3667125" y="120570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4"/>
            <p:cNvSpPr>
              <a:spLocks noEditPoints="1"/>
            </p:cNvSpPr>
            <p:nvPr/>
          </p:nvSpPr>
          <p:spPr bwMode="auto">
            <a:xfrm>
              <a:off x="3762375" y="1108869"/>
              <a:ext cx="649288" cy="582613"/>
            </a:xfrm>
            <a:custGeom>
              <a:avLst/>
              <a:gdLst>
                <a:gd name="T0" fmla="*/ 312 w 404"/>
                <a:gd name="T1" fmla="*/ 68 h 363"/>
                <a:gd name="T2" fmla="*/ 51 w 404"/>
                <a:gd name="T3" fmla="*/ 97 h 363"/>
                <a:gd name="T4" fmla="*/ 30 w 404"/>
                <a:gd name="T5" fmla="*/ 357 h 363"/>
                <a:gd name="T6" fmla="*/ 30 w 404"/>
                <a:gd name="T7" fmla="*/ 357 h 363"/>
                <a:gd name="T8" fmla="*/ 31 w 404"/>
                <a:gd name="T9" fmla="*/ 360 h 363"/>
                <a:gd name="T10" fmla="*/ 33 w 404"/>
                <a:gd name="T11" fmla="*/ 363 h 363"/>
                <a:gd name="T12" fmla="*/ 37 w 404"/>
                <a:gd name="T13" fmla="*/ 362 h 363"/>
                <a:gd name="T14" fmla="*/ 38 w 404"/>
                <a:gd name="T15" fmla="*/ 361 h 363"/>
                <a:gd name="T16" fmla="*/ 38 w 404"/>
                <a:gd name="T17" fmla="*/ 339 h 363"/>
                <a:gd name="T18" fmla="*/ 33 w 404"/>
                <a:gd name="T19" fmla="*/ 307 h 363"/>
                <a:gd name="T20" fmla="*/ 77 w 404"/>
                <a:gd name="T21" fmla="*/ 183 h 363"/>
                <a:gd name="T22" fmla="*/ 86 w 404"/>
                <a:gd name="T23" fmla="*/ 171 h 363"/>
                <a:gd name="T24" fmla="*/ 97 w 404"/>
                <a:gd name="T25" fmla="*/ 158 h 363"/>
                <a:gd name="T26" fmla="*/ 103 w 404"/>
                <a:gd name="T27" fmla="*/ 154 h 363"/>
                <a:gd name="T28" fmla="*/ 242 w 404"/>
                <a:gd name="T29" fmla="*/ 175 h 363"/>
                <a:gd name="T30" fmla="*/ 280 w 404"/>
                <a:gd name="T31" fmla="*/ 151 h 363"/>
                <a:gd name="T32" fmla="*/ 311 w 404"/>
                <a:gd name="T33" fmla="*/ 176 h 363"/>
                <a:gd name="T34" fmla="*/ 360 w 404"/>
                <a:gd name="T35" fmla="*/ 315 h 363"/>
                <a:gd name="T36" fmla="*/ 356 w 404"/>
                <a:gd name="T37" fmla="*/ 339 h 363"/>
                <a:gd name="T38" fmla="*/ 356 w 404"/>
                <a:gd name="T39" fmla="*/ 361 h 363"/>
                <a:gd name="T40" fmla="*/ 357 w 404"/>
                <a:gd name="T41" fmla="*/ 362 h 363"/>
                <a:gd name="T42" fmla="*/ 361 w 404"/>
                <a:gd name="T43" fmla="*/ 363 h 363"/>
                <a:gd name="T44" fmla="*/ 363 w 404"/>
                <a:gd name="T45" fmla="*/ 360 h 363"/>
                <a:gd name="T46" fmla="*/ 364 w 404"/>
                <a:gd name="T47" fmla="*/ 351 h 363"/>
                <a:gd name="T48" fmla="*/ 366 w 404"/>
                <a:gd name="T49" fmla="*/ 338 h 363"/>
                <a:gd name="T50" fmla="*/ 312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2" y="68"/>
                  </a:moveTo>
                  <a:cubicBezTo>
                    <a:pt x="225" y="0"/>
                    <a:pt x="91" y="40"/>
                    <a:pt x="51" y="97"/>
                  </a:cubicBezTo>
                  <a:cubicBezTo>
                    <a:pt x="0" y="168"/>
                    <a:pt x="18" y="276"/>
                    <a:pt x="30" y="357"/>
                  </a:cubicBezTo>
                  <a:cubicBezTo>
                    <a:pt x="30" y="357"/>
                    <a:pt x="30" y="357"/>
                    <a:pt x="30" y="357"/>
                  </a:cubicBezTo>
                  <a:cubicBezTo>
                    <a:pt x="30" y="358"/>
                    <a:pt x="30" y="359"/>
                    <a:pt x="31" y="360"/>
                  </a:cubicBezTo>
                  <a:cubicBezTo>
                    <a:pt x="31" y="360"/>
                    <a:pt x="32" y="362"/>
                    <a:pt x="33" y="363"/>
                  </a:cubicBezTo>
                  <a:cubicBezTo>
                    <a:pt x="33" y="363"/>
                    <a:pt x="36" y="363"/>
                    <a:pt x="37" y="362"/>
                  </a:cubicBezTo>
                  <a:cubicBezTo>
                    <a:pt x="38" y="362"/>
                    <a:pt x="38" y="361"/>
                    <a:pt x="38" y="361"/>
                  </a:cubicBezTo>
                  <a:cubicBezTo>
                    <a:pt x="38" y="354"/>
                    <a:pt x="38" y="340"/>
                    <a:pt x="38" y="339"/>
                  </a:cubicBezTo>
                  <a:cubicBezTo>
                    <a:pt x="37" y="328"/>
                    <a:pt x="34" y="318"/>
                    <a:pt x="33" y="307"/>
                  </a:cubicBezTo>
                  <a:cubicBezTo>
                    <a:pt x="41" y="255"/>
                    <a:pt x="65" y="245"/>
                    <a:pt x="77" y="183"/>
                  </a:cubicBezTo>
                  <a:cubicBezTo>
                    <a:pt x="80" y="179"/>
                    <a:pt x="83" y="175"/>
                    <a:pt x="86" y="171"/>
                  </a:cubicBezTo>
                  <a:cubicBezTo>
                    <a:pt x="89" y="167"/>
                    <a:pt x="93" y="162"/>
                    <a:pt x="97" y="158"/>
                  </a:cubicBezTo>
                  <a:cubicBezTo>
                    <a:pt x="99" y="157"/>
                    <a:pt x="101" y="156"/>
                    <a:pt x="103" y="154"/>
                  </a:cubicBezTo>
                  <a:cubicBezTo>
                    <a:pt x="150" y="137"/>
                    <a:pt x="198" y="158"/>
                    <a:pt x="242" y="175"/>
                  </a:cubicBezTo>
                  <a:cubicBezTo>
                    <a:pt x="259" y="182"/>
                    <a:pt x="261" y="152"/>
                    <a:pt x="280" y="151"/>
                  </a:cubicBezTo>
                  <a:cubicBezTo>
                    <a:pt x="288" y="150"/>
                    <a:pt x="304" y="177"/>
                    <a:pt x="311" y="176"/>
                  </a:cubicBezTo>
                  <a:cubicBezTo>
                    <a:pt x="377" y="169"/>
                    <a:pt x="349" y="269"/>
                    <a:pt x="360" y="315"/>
                  </a:cubicBezTo>
                  <a:cubicBezTo>
                    <a:pt x="358" y="323"/>
                    <a:pt x="357" y="331"/>
                    <a:pt x="356" y="339"/>
                  </a:cubicBezTo>
                  <a:cubicBezTo>
                    <a:pt x="356" y="340"/>
                    <a:pt x="356" y="354"/>
                    <a:pt x="356" y="361"/>
                  </a:cubicBezTo>
                  <a:cubicBezTo>
                    <a:pt x="356" y="361"/>
                    <a:pt x="356" y="362"/>
                    <a:pt x="357" y="362"/>
                  </a:cubicBezTo>
                  <a:cubicBezTo>
                    <a:pt x="358" y="363"/>
                    <a:pt x="361" y="363"/>
                    <a:pt x="361" y="363"/>
                  </a:cubicBezTo>
                  <a:cubicBezTo>
                    <a:pt x="362" y="362"/>
                    <a:pt x="363" y="360"/>
                    <a:pt x="363" y="360"/>
                  </a:cubicBezTo>
                  <a:cubicBezTo>
                    <a:pt x="364" y="356"/>
                    <a:pt x="364" y="354"/>
                    <a:pt x="364" y="351"/>
                  </a:cubicBezTo>
                  <a:cubicBezTo>
                    <a:pt x="365" y="347"/>
                    <a:pt x="365" y="342"/>
                    <a:pt x="366" y="338"/>
                  </a:cubicBezTo>
                  <a:cubicBezTo>
                    <a:pt x="379" y="288"/>
                    <a:pt x="404" y="89"/>
                    <a:pt x="312" y="68"/>
                  </a:cubicBezTo>
                  <a:close/>
                  <a:moveTo>
                    <a:pt x="180" y="135"/>
                  </a:moveTo>
                  <a:cubicBezTo>
                    <a:pt x="179" y="135"/>
                    <a:pt x="177" y="134"/>
                    <a:pt x="176" y="134"/>
                  </a:cubicBezTo>
                  <a:cubicBezTo>
                    <a:pt x="178" y="134"/>
                    <a:pt x="180" y="135"/>
                    <a:pt x="182" y="135"/>
                  </a:cubicBezTo>
                  <a:cubicBezTo>
                    <a:pt x="182" y="135"/>
                    <a:pt x="181" y="135"/>
                    <a:pt x="180" y="13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65"/>
            <p:cNvSpPr>
              <a:spLocks noChangeArrowheads="1"/>
            </p:cNvSpPr>
            <p:nvPr/>
          </p:nvSpPr>
          <p:spPr bwMode="auto">
            <a:xfrm>
              <a:off x="4052888" y="2237582"/>
              <a:ext cx="50800" cy="1588"/>
            </a:xfrm>
            <a:prstGeom prst="rect">
              <a:avLst/>
            </a:prstGeom>
            <a:solidFill>
              <a:srgbClr val="B532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66"/>
            <p:cNvSpPr>
              <a:spLocks noChangeArrowheads="1"/>
            </p:cNvSpPr>
            <p:nvPr/>
          </p:nvSpPr>
          <p:spPr bwMode="auto">
            <a:xfrm>
              <a:off x="4052888" y="2237582"/>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7"/>
            <p:cNvSpPr>
              <a:spLocks/>
            </p:cNvSpPr>
            <p:nvPr/>
          </p:nvSpPr>
          <p:spPr bwMode="auto">
            <a:xfrm>
              <a:off x="3640138" y="1173957"/>
              <a:ext cx="609600" cy="360363"/>
            </a:xfrm>
            <a:custGeom>
              <a:avLst/>
              <a:gdLst>
                <a:gd name="T0" fmla="*/ 323 w 380"/>
                <a:gd name="T1" fmla="*/ 52 h 225"/>
                <a:gd name="T2" fmla="*/ 182 w 380"/>
                <a:gd name="T3" fmla="*/ 28 h 225"/>
                <a:gd name="T4" fmla="*/ 42 w 380"/>
                <a:gd name="T5" fmla="*/ 48 h 225"/>
                <a:gd name="T6" fmla="*/ 78 w 380"/>
                <a:gd name="T7" fmla="*/ 180 h 225"/>
                <a:gd name="T8" fmla="*/ 268 w 380"/>
                <a:gd name="T9" fmla="*/ 161 h 225"/>
                <a:gd name="T10" fmla="*/ 358 w 380"/>
                <a:gd name="T11" fmla="*/ 97 h 225"/>
                <a:gd name="T12" fmla="*/ 323 w 380"/>
                <a:gd name="T13" fmla="*/ 52 h 225"/>
              </a:gdLst>
              <a:ahLst/>
              <a:cxnLst>
                <a:cxn ang="0">
                  <a:pos x="T0" y="T1"/>
                </a:cxn>
                <a:cxn ang="0">
                  <a:pos x="T2" y="T3"/>
                </a:cxn>
                <a:cxn ang="0">
                  <a:pos x="T4" y="T5"/>
                </a:cxn>
                <a:cxn ang="0">
                  <a:pos x="T6" y="T7"/>
                </a:cxn>
                <a:cxn ang="0">
                  <a:pos x="T8" y="T9"/>
                </a:cxn>
                <a:cxn ang="0">
                  <a:pos x="T10" y="T11"/>
                </a:cxn>
                <a:cxn ang="0">
                  <a:pos x="T12" y="T13"/>
                </a:cxn>
              </a:cxnLst>
              <a:rect l="0" t="0" r="r" b="b"/>
              <a:pathLst>
                <a:path w="380" h="225">
                  <a:moveTo>
                    <a:pt x="323" y="52"/>
                  </a:moveTo>
                  <a:cubicBezTo>
                    <a:pt x="323" y="52"/>
                    <a:pt x="248" y="0"/>
                    <a:pt x="182" y="28"/>
                  </a:cubicBezTo>
                  <a:cubicBezTo>
                    <a:pt x="115" y="56"/>
                    <a:pt x="56" y="66"/>
                    <a:pt x="42" y="48"/>
                  </a:cubicBezTo>
                  <a:cubicBezTo>
                    <a:pt x="42" y="48"/>
                    <a:pt x="0" y="134"/>
                    <a:pt x="78" y="180"/>
                  </a:cubicBezTo>
                  <a:cubicBezTo>
                    <a:pt x="155" y="225"/>
                    <a:pt x="243" y="189"/>
                    <a:pt x="268" y="161"/>
                  </a:cubicBezTo>
                  <a:cubicBezTo>
                    <a:pt x="294" y="133"/>
                    <a:pt x="335" y="88"/>
                    <a:pt x="358" y="97"/>
                  </a:cubicBezTo>
                  <a:cubicBezTo>
                    <a:pt x="380" y="106"/>
                    <a:pt x="323" y="52"/>
                    <a:pt x="323" y="52"/>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8"/>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9"/>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0"/>
            <p:cNvSpPr>
              <a:spLocks/>
            </p:cNvSpPr>
            <p:nvPr/>
          </p:nvSpPr>
          <p:spPr bwMode="auto">
            <a:xfrm>
              <a:off x="3335338" y="2140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1"/>
            <p:cNvSpPr>
              <a:spLocks/>
            </p:cNvSpPr>
            <p:nvPr/>
          </p:nvSpPr>
          <p:spPr bwMode="auto">
            <a:xfrm>
              <a:off x="3157538" y="210581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2"/>
            <p:cNvSpPr>
              <a:spLocks/>
            </p:cNvSpPr>
            <p:nvPr/>
          </p:nvSpPr>
          <p:spPr bwMode="auto">
            <a:xfrm>
              <a:off x="3665538" y="210581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75"/>
            <p:cNvSpPr>
              <a:spLocks/>
            </p:cNvSpPr>
            <p:nvPr/>
          </p:nvSpPr>
          <p:spPr bwMode="auto">
            <a:xfrm>
              <a:off x="3543300" y="2550319"/>
              <a:ext cx="234950" cy="561975"/>
            </a:xfrm>
            <a:custGeom>
              <a:avLst/>
              <a:gdLst>
                <a:gd name="T0" fmla="*/ 37 w 148"/>
                <a:gd name="T1" fmla="*/ 0 h 354"/>
                <a:gd name="T2" fmla="*/ 37 w 148"/>
                <a:gd name="T3" fmla="*/ 39 h 354"/>
                <a:gd name="T4" fmla="*/ 0 w 148"/>
                <a:gd name="T5" fmla="*/ 354 h 354"/>
                <a:gd name="T6" fmla="*/ 64 w 148"/>
                <a:gd name="T7" fmla="*/ 354 h 354"/>
                <a:gd name="T8" fmla="*/ 132 w 148"/>
                <a:gd name="T9" fmla="*/ 214 h 354"/>
                <a:gd name="T10" fmla="*/ 67 w 148"/>
                <a:gd name="T11" fmla="*/ 169 h 354"/>
                <a:gd name="T12" fmla="*/ 148 w 148"/>
                <a:gd name="T13" fmla="*/ 132 h 354"/>
                <a:gd name="T14" fmla="*/ 81 w 148"/>
                <a:gd name="T15" fmla="*/ 20 h 354"/>
                <a:gd name="T16" fmla="*/ 37 w 148"/>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4">
                  <a:moveTo>
                    <a:pt x="37" y="0"/>
                  </a:moveTo>
                  <a:lnTo>
                    <a:pt x="37" y="39"/>
                  </a:lnTo>
                  <a:lnTo>
                    <a:pt x="0" y="354"/>
                  </a:lnTo>
                  <a:lnTo>
                    <a:pt x="64" y="354"/>
                  </a:lnTo>
                  <a:lnTo>
                    <a:pt x="132" y="214"/>
                  </a:lnTo>
                  <a:lnTo>
                    <a:pt x="67" y="169"/>
                  </a:lnTo>
                  <a:lnTo>
                    <a:pt x="148" y="132"/>
                  </a:lnTo>
                  <a:lnTo>
                    <a:pt x="81" y="20"/>
                  </a:lnTo>
                  <a:lnTo>
                    <a:pt x="37" y="0"/>
                  </a:lnTo>
                  <a:close/>
                </a:path>
              </a:pathLst>
            </a:cu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2"/>
            <p:cNvSpPr>
              <a:spLocks/>
            </p:cNvSpPr>
            <p:nvPr/>
          </p:nvSpPr>
          <p:spPr bwMode="auto">
            <a:xfrm>
              <a:off x="3057525" y="175815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3"/>
            <p:cNvSpPr>
              <a:spLocks/>
            </p:cNvSpPr>
            <p:nvPr/>
          </p:nvSpPr>
          <p:spPr bwMode="auto">
            <a:xfrm>
              <a:off x="3194050" y="2169319"/>
              <a:ext cx="547688" cy="347663"/>
            </a:xfrm>
            <a:custGeom>
              <a:avLst/>
              <a:gdLst>
                <a:gd name="T0" fmla="*/ 338 w 342"/>
                <a:gd name="T1" fmla="*/ 4 h 217"/>
                <a:gd name="T2" fmla="*/ 336 w 342"/>
                <a:gd name="T3" fmla="*/ 13 h 217"/>
                <a:gd name="T4" fmla="*/ 293 w 342"/>
                <a:gd name="T5" fmla="*/ 115 h 217"/>
                <a:gd name="T6" fmla="*/ 172 w 342"/>
                <a:gd name="T7" fmla="*/ 192 h 217"/>
                <a:gd name="T8" fmla="*/ 51 w 342"/>
                <a:gd name="T9" fmla="*/ 119 h 217"/>
                <a:gd name="T10" fmla="*/ 7 w 342"/>
                <a:gd name="T11" fmla="*/ 13 h 217"/>
                <a:gd name="T12" fmla="*/ 5 w 342"/>
                <a:gd name="T13" fmla="*/ 0 h 217"/>
                <a:gd name="T14" fmla="*/ 0 w 342"/>
                <a:gd name="T15" fmla="*/ 35 h 217"/>
                <a:gd name="T16" fmla="*/ 29 w 342"/>
                <a:gd name="T17" fmla="*/ 125 h 217"/>
                <a:gd name="T18" fmla="*/ 170 w 342"/>
                <a:gd name="T19" fmla="*/ 217 h 217"/>
                <a:gd name="T20" fmla="*/ 311 w 342"/>
                <a:gd name="T21" fmla="*/ 125 h 217"/>
                <a:gd name="T22" fmla="*/ 340 w 342"/>
                <a:gd name="T23" fmla="*/ 30 h 217"/>
                <a:gd name="T24" fmla="*/ 338 w 342"/>
                <a:gd name="T25"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217">
                  <a:moveTo>
                    <a:pt x="338" y="4"/>
                  </a:moveTo>
                  <a:cubicBezTo>
                    <a:pt x="337" y="9"/>
                    <a:pt x="336" y="13"/>
                    <a:pt x="336" y="13"/>
                  </a:cubicBezTo>
                  <a:cubicBezTo>
                    <a:pt x="336" y="13"/>
                    <a:pt x="313" y="91"/>
                    <a:pt x="293" y="115"/>
                  </a:cubicBezTo>
                  <a:cubicBezTo>
                    <a:pt x="255" y="162"/>
                    <a:pt x="205" y="191"/>
                    <a:pt x="172" y="192"/>
                  </a:cubicBezTo>
                  <a:cubicBezTo>
                    <a:pt x="138" y="192"/>
                    <a:pt x="89" y="165"/>
                    <a:pt x="51" y="119"/>
                  </a:cubicBezTo>
                  <a:cubicBezTo>
                    <a:pt x="36" y="101"/>
                    <a:pt x="8" y="20"/>
                    <a:pt x="7" y="13"/>
                  </a:cubicBezTo>
                  <a:cubicBezTo>
                    <a:pt x="7" y="9"/>
                    <a:pt x="6" y="4"/>
                    <a:pt x="5" y="0"/>
                  </a:cubicBezTo>
                  <a:cubicBezTo>
                    <a:pt x="0" y="0"/>
                    <a:pt x="0" y="35"/>
                    <a:pt x="0" y="35"/>
                  </a:cubicBezTo>
                  <a:cubicBezTo>
                    <a:pt x="7" y="76"/>
                    <a:pt x="13" y="102"/>
                    <a:pt x="29" y="125"/>
                  </a:cubicBezTo>
                  <a:cubicBezTo>
                    <a:pt x="54" y="160"/>
                    <a:pt x="126" y="217"/>
                    <a:pt x="170" y="217"/>
                  </a:cubicBezTo>
                  <a:cubicBezTo>
                    <a:pt x="214" y="217"/>
                    <a:pt x="285" y="160"/>
                    <a:pt x="311" y="125"/>
                  </a:cubicBezTo>
                  <a:cubicBezTo>
                    <a:pt x="327" y="102"/>
                    <a:pt x="331" y="72"/>
                    <a:pt x="340" y="30"/>
                  </a:cubicBezTo>
                  <a:cubicBezTo>
                    <a:pt x="340" y="30"/>
                    <a:pt x="342" y="4"/>
                    <a:pt x="338" y="4"/>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5"/>
            <p:cNvSpPr>
              <a:spLocks noEditPoints="1"/>
            </p:cNvSpPr>
            <p:nvPr/>
          </p:nvSpPr>
          <p:spPr bwMode="auto">
            <a:xfrm>
              <a:off x="3222625" y="2077244"/>
              <a:ext cx="504825" cy="184150"/>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6"/>
            <p:cNvSpPr>
              <a:spLocks/>
            </p:cNvSpPr>
            <p:nvPr/>
          </p:nvSpPr>
          <p:spPr bwMode="auto">
            <a:xfrm>
              <a:off x="2670970" y="2516189"/>
              <a:ext cx="690563" cy="960438"/>
            </a:xfrm>
            <a:custGeom>
              <a:avLst/>
              <a:gdLst>
                <a:gd name="T0" fmla="*/ 155 w 430"/>
                <a:gd name="T1" fmla="*/ 55 h 598"/>
                <a:gd name="T2" fmla="*/ 348 w 430"/>
                <a:gd name="T3" fmla="*/ 103 h 598"/>
                <a:gd name="T4" fmla="*/ 402 w 430"/>
                <a:gd name="T5" fmla="*/ 279 h 598"/>
                <a:gd name="T6" fmla="*/ 205 w 430"/>
                <a:gd name="T7" fmla="*/ 597 h 598"/>
                <a:gd name="T8" fmla="*/ 33 w 430"/>
                <a:gd name="T9" fmla="*/ 272 h 598"/>
                <a:gd name="T10" fmla="*/ 155 w 430"/>
                <a:gd name="T11" fmla="*/ 55 h 598"/>
              </a:gdLst>
              <a:ahLst/>
              <a:cxnLst>
                <a:cxn ang="0">
                  <a:pos x="T0" y="T1"/>
                </a:cxn>
                <a:cxn ang="0">
                  <a:pos x="T2" y="T3"/>
                </a:cxn>
                <a:cxn ang="0">
                  <a:pos x="T4" y="T5"/>
                </a:cxn>
                <a:cxn ang="0">
                  <a:pos x="T6" y="T7"/>
                </a:cxn>
                <a:cxn ang="0">
                  <a:pos x="T8" y="T9"/>
                </a:cxn>
                <a:cxn ang="0">
                  <a:pos x="T10" y="T11"/>
                </a:cxn>
              </a:cxnLst>
              <a:rect l="0" t="0" r="r" b="b"/>
              <a:pathLst>
                <a:path w="430" h="598">
                  <a:moveTo>
                    <a:pt x="155" y="55"/>
                  </a:moveTo>
                  <a:cubicBezTo>
                    <a:pt x="171" y="26"/>
                    <a:pt x="297" y="0"/>
                    <a:pt x="348" y="103"/>
                  </a:cubicBezTo>
                  <a:cubicBezTo>
                    <a:pt x="400" y="207"/>
                    <a:pt x="374" y="243"/>
                    <a:pt x="402" y="279"/>
                  </a:cubicBezTo>
                  <a:cubicBezTo>
                    <a:pt x="430" y="316"/>
                    <a:pt x="364" y="598"/>
                    <a:pt x="205" y="597"/>
                  </a:cubicBezTo>
                  <a:cubicBezTo>
                    <a:pt x="36" y="596"/>
                    <a:pt x="0" y="326"/>
                    <a:pt x="33" y="272"/>
                  </a:cubicBezTo>
                  <a:cubicBezTo>
                    <a:pt x="67" y="217"/>
                    <a:pt x="37" y="55"/>
                    <a:pt x="155" y="55"/>
                  </a:cubicBezTo>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7"/>
            <p:cNvSpPr>
              <a:spLocks/>
            </p:cNvSpPr>
            <p:nvPr/>
          </p:nvSpPr>
          <p:spPr bwMode="auto">
            <a:xfrm>
              <a:off x="2415382" y="3375027"/>
              <a:ext cx="1184275"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close/>
                </a:path>
              </a:pathLst>
            </a:custGeom>
            <a:solidFill>
              <a:srgbClr val="749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8"/>
            <p:cNvSpPr>
              <a:spLocks/>
            </p:cNvSpPr>
            <p:nvPr/>
          </p:nvSpPr>
          <p:spPr bwMode="auto">
            <a:xfrm>
              <a:off x="2888457" y="3375027"/>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9"/>
            <p:cNvSpPr>
              <a:spLocks/>
            </p:cNvSpPr>
            <p:nvPr/>
          </p:nvSpPr>
          <p:spPr bwMode="auto">
            <a:xfrm>
              <a:off x="2890045" y="2976564"/>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1" name="Group 50"/>
            <p:cNvGrpSpPr/>
            <p:nvPr/>
          </p:nvGrpSpPr>
          <p:grpSpPr>
            <a:xfrm>
              <a:off x="3186172" y="2302670"/>
              <a:ext cx="468254" cy="828676"/>
              <a:chOff x="2548790" y="2218532"/>
              <a:chExt cx="468254" cy="828676"/>
            </a:xfrm>
          </p:grpSpPr>
          <p:grpSp>
            <p:nvGrpSpPr>
              <p:cNvPr id="182" name="Group 181"/>
              <p:cNvGrpSpPr/>
              <p:nvPr/>
            </p:nvGrpSpPr>
            <p:grpSpPr>
              <a:xfrm>
                <a:off x="2663031" y="2218532"/>
                <a:ext cx="354013" cy="827088"/>
                <a:chOff x="2291616" y="2152651"/>
                <a:chExt cx="354013" cy="827088"/>
              </a:xfrm>
            </p:grpSpPr>
            <p:sp>
              <p:nvSpPr>
                <p:cNvPr id="184" name="Freeform 73"/>
                <p:cNvSpPr>
                  <a:spLocks/>
                </p:cNvSpPr>
                <p:nvPr/>
              </p:nvSpPr>
              <p:spPr bwMode="auto">
                <a:xfrm>
                  <a:off x="2291616" y="2544763"/>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76"/>
                <p:cNvSpPr>
                  <a:spLocks/>
                </p:cNvSpPr>
                <p:nvPr/>
              </p:nvSpPr>
              <p:spPr bwMode="auto">
                <a:xfrm>
                  <a:off x="2420204" y="2544763"/>
                  <a:ext cx="114300" cy="112713"/>
                </a:xfrm>
                <a:custGeom>
                  <a:avLst/>
                  <a:gdLst>
                    <a:gd name="T0" fmla="*/ 0 w 71"/>
                    <a:gd name="T1" fmla="*/ 39 h 70"/>
                    <a:gd name="T2" fmla="*/ 20 w 71"/>
                    <a:gd name="T3" fmla="*/ 70 h 70"/>
                    <a:gd name="T4" fmla="*/ 51 w 71"/>
                    <a:gd name="T5" fmla="*/ 70 h 70"/>
                    <a:gd name="T6" fmla="*/ 71 w 71"/>
                    <a:gd name="T7" fmla="*/ 39 h 70"/>
                    <a:gd name="T8" fmla="*/ 36 w 71"/>
                    <a:gd name="T9" fmla="*/ 0 h 70"/>
                    <a:gd name="T10" fmla="*/ 0 w 71"/>
                    <a:gd name="T11" fmla="*/ 39 h 70"/>
                  </a:gdLst>
                  <a:ahLst/>
                  <a:cxnLst>
                    <a:cxn ang="0">
                      <a:pos x="T0" y="T1"/>
                    </a:cxn>
                    <a:cxn ang="0">
                      <a:pos x="T2" y="T3"/>
                    </a:cxn>
                    <a:cxn ang="0">
                      <a:pos x="T4" y="T5"/>
                    </a:cxn>
                    <a:cxn ang="0">
                      <a:pos x="T6" y="T7"/>
                    </a:cxn>
                    <a:cxn ang="0">
                      <a:pos x="T8" y="T9"/>
                    </a:cxn>
                    <a:cxn ang="0">
                      <a:pos x="T10" y="T11"/>
                    </a:cxn>
                  </a:cxnLst>
                  <a:rect l="0" t="0" r="r" b="b"/>
                  <a:pathLst>
                    <a:path w="71" h="70">
                      <a:moveTo>
                        <a:pt x="0" y="39"/>
                      </a:moveTo>
                      <a:cubicBezTo>
                        <a:pt x="20" y="70"/>
                        <a:pt x="20" y="70"/>
                        <a:pt x="20" y="70"/>
                      </a:cubicBezTo>
                      <a:cubicBezTo>
                        <a:pt x="30" y="70"/>
                        <a:pt x="41" y="70"/>
                        <a:pt x="51" y="70"/>
                      </a:cubicBezTo>
                      <a:cubicBezTo>
                        <a:pt x="71" y="39"/>
                        <a:pt x="71" y="39"/>
                        <a:pt x="71" y="39"/>
                      </a:cubicBezTo>
                      <a:cubicBezTo>
                        <a:pt x="36" y="0"/>
                        <a:pt x="36" y="0"/>
                        <a:pt x="36" y="0"/>
                      </a:cubicBezTo>
                      <a:cubicBezTo>
                        <a:pt x="0" y="39"/>
                        <a:pt x="0" y="39"/>
                        <a:pt x="0" y="39"/>
                      </a:cubicBezTo>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77"/>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78"/>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79"/>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80"/>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81"/>
                <p:cNvSpPr>
                  <a:spLocks/>
                </p:cNvSpPr>
                <p:nvPr/>
              </p:nvSpPr>
              <p:spPr bwMode="auto">
                <a:xfrm>
                  <a:off x="2344004" y="2322513"/>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83"/>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84"/>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85"/>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86"/>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87"/>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close/>
                    </a:path>
                  </a:pathLst>
                </a:custGeom>
                <a:solidFill>
                  <a:srgbClr val="E9B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88"/>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89"/>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90"/>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91"/>
                <p:cNvSpPr>
                  <a:spLocks noChangeArrowheads="1"/>
                </p:cNvSpPr>
                <p:nvPr/>
              </p:nvSpPr>
              <p:spPr bwMode="auto">
                <a:xfrm>
                  <a:off x="2451954" y="2657476"/>
                  <a:ext cx="50800" cy="1588"/>
                </a:xfrm>
                <a:prstGeom prst="rect">
                  <a:avLst/>
                </a:prstGeom>
                <a:solidFill>
                  <a:srgbClr val="22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92"/>
                <p:cNvSpPr>
                  <a:spLocks noChangeArrowheads="1"/>
                </p:cNvSpPr>
                <p:nvPr/>
              </p:nvSpPr>
              <p:spPr bwMode="auto">
                <a:xfrm>
                  <a:off x="2451954" y="2657476"/>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94"/>
                <p:cNvSpPr>
                  <a:spLocks/>
                </p:cNvSpPr>
                <p:nvPr/>
              </p:nvSpPr>
              <p:spPr bwMode="auto">
                <a:xfrm>
                  <a:off x="2340829" y="2152651"/>
                  <a:ext cx="276225" cy="169863"/>
                </a:xfrm>
                <a:custGeom>
                  <a:avLst/>
                  <a:gdLst>
                    <a:gd name="T0" fmla="*/ 163 w 172"/>
                    <a:gd name="T1" fmla="*/ 36 h 105"/>
                    <a:gd name="T2" fmla="*/ 101 w 172"/>
                    <a:gd name="T3" fmla="*/ 3 h 105"/>
                    <a:gd name="T4" fmla="*/ 86 w 172"/>
                    <a:gd name="T5" fmla="*/ 11 h 105"/>
                    <a:gd name="T6" fmla="*/ 71 w 172"/>
                    <a:gd name="T7" fmla="*/ 3 h 105"/>
                    <a:gd name="T8" fmla="*/ 9 w 172"/>
                    <a:gd name="T9" fmla="*/ 36 h 105"/>
                    <a:gd name="T10" fmla="*/ 0 w 172"/>
                    <a:gd name="T11" fmla="*/ 65 h 105"/>
                    <a:gd name="T12" fmla="*/ 0 w 172"/>
                    <a:gd name="T13" fmla="*/ 104 h 105"/>
                    <a:gd name="T14" fmla="*/ 14 w 172"/>
                    <a:gd name="T15" fmla="*/ 101 h 105"/>
                    <a:gd name="T16" fmla="*/ 24 w 172"/>
                    <a:gd name="T17" fmla="*/ 74 h 105"/>
                    <a:gd name="T18" fmla="*/ 45 w 172"/>
                    <a:gd name="T19" fmla="*/ 48 h 105"/>
                    <a:gd name="T20" fmla="*/ 86 w 172"/>
                    <a:gd name="T21" fmla="*/ 33 h 105"/>
                    <a:gd name="T22" fmla="*/ 127 w 172"/>
                    <a:gd name="T23" fmla="*/ 48 h 105"/>
                    <a:gd name="T24" fmla="*/ 148 w 172"/>
                    <a:gd name="T25" fmla="*/ 74 h 105"/>
                    <a:gd name="T26" fmla="*/ 159 w 172"/>
                    <a:gd name="T27" fmla="*/ 101 h 105"/>
                    <a:gd name="T28" fmla="*/ 172 w 172"/>
                    <a:gd name="T29" fmla="*/ 104 h 105"/>
                    <a:gd name="T30" fmla="*/ 172 w 172"/>
                    <a:gd name="T31" fmla="*/ 65 h 105"/>
                    <a:gd name="T32" fmla="*/ 163 w 172"/>
                    <a:gd name="T33"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05">
                      <a:moveTo>
                        <a:pt x="163" y="36"/>
                      </a:moveTo>
                      <a:cubicBezTo>
                        <a:pt x="157" y="23"/>
                        <a:pt x="109" y="6"/>
                        <a:pt x="101" y="3"/>
                      </a:cubicBezTo>
                      <a:cubicBezTo>
                        <a:pt x="92" y="0"/>
                        <a:pt x="86" y="11"/>
                        <a:pt x="86" y="11"/>
                      </a:cubicBezTo>
                      <a:cubicBezTo>
                        <a:pt x="86" y="11"/>
                        <a:pt x="80" y="0"/>
                        <a:pt x="71" y="3"/>
                      </a:cubicBezTo>
                      <a:cubicBezTo>
                        <a:pt x="63" y="6"/>
                        <a:pt x="15" y="23"/>
                        <a:pt x="9" y="36"/>
                      </a:cubicBezTo>
                      <a:cubicBezTo>
                        <a:pt x="3" y="48"/>
                        <a:pt x="0" y="57"/>
                        <a:pt x="0" y="65"/>
                      </a:cubicBezTo>
                      <a:cubicBezTo>
                        <a:pt x="0" y="74"/>
                        <a:pt x="0" y="104"/>
                        <a:pt x="0" y="104"/>
                      </a:cubicBezTo>
                      <a:cubicBezTo>
                        <a:pt x="0" y="104"/>
                        <a:pt x="9" y="105"/>
                        <a:pt x="14" y="101"/>
                      </a:cubicBezTo>
                      <a:cubicBezTo>
                        <a:pt x="19" y="98"/>
                        <a:pt x="24" y="87"/>
                        <a:pt x="24" y="74"/>
                      </a:cubicBezTo>
                      <a:cubicBezTo>
                        <a:pt x="24" y="61"/>
                        <a:pt x="34" y="50"/>
                        <a:pt x="45" y="48"/>
                      </a:cubicBezTo>
                      <a:cubicBezTo>
                        <a:pt x="58" y="46"/>
                        <a:pt x="86" y="41"/>
                        <a:pt x="86" y="33"/>
                      </a:cubicBezTo>
                      <a:cubicBezTo>
                        <a:pt x="86" y="41"/>
                        <a:pt x="117" y="46"/>
                        <a:pt x="127" y="48"/>
                      </a:cubicBezTo>
                      <a:cubicBezTo>
                        <a:pt x="139" y="50"/>
                        <a:pt x="148" y="61"/>
                        <a:pt x="148" y="74"/>
                      </a:cubicBezTo>
                      <a:cubicBezTo>
                        <a:pt x="148" y="87"/>
                        <a:pt x="154" y="98"/>
                        <a:pt x="159" y="101"/>
                      </a:cubicBezTo>
                      <a:cubicBezTo>
                        <a:pt x="164" y="105"/>
                        <a:pt x="172" y="104"/>
                        <a:pt x="172" y="104"/>
                      </a:cubicBezTo>
                      <a:cubicBezTo>
                        <a:pt x="172" y="104"/>
                        <a:pt x="172" y="74"/>
                        <a:pt x="172" y="65"/>
                      </a:cubicBezTo>
                      <a:cubicBezTo>
                        <a:pt x="172" y="57"/>
                        <a:pt x="169" y="48"/>
                        <a:pt x="163" y="36"/>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3" name="Freeform 74"/>
              <p:cNvSpPr>
                <a:spLocks/>
              </p:cNvSpPr>
              <p:nvPr/>
            </p:nvSpPr>
            <p:spPr bwMode="auto">
              <a:xfrm>
                <a:off x="2548790" y="2485233"/>
                <a:ext cx="233363" cy="561975"/>
              </a:xfrm>
              <a:custGeom>
                <a:avLst/>
                <a:gdLst>
                  <a:gd name="T0" fmla="*/ 111 w 147"/>
                  <a:gd name="T1" fmla="*/ 0 h 354"/>
                  <a:gd name="T2" fmla="*/ 111 w 147"/>
                  <a:gd name="T3" fmla="*/ 39 h 354"/>
                  <a:gd name="T4" fmla="*/ 147 w 147"/>
                  <a:gd name="T5" fmla="*/ 354 h 354"/>
                  <a:gd name="T6" fmla="*/ 84 w 147"/>
                  <a:gd name="T7" fmla="*/ 354 h 354"/>
                  <a:gd name="T8" fmla="*/ 15 w 147"/>
                  <a:gd name="T9" fmla="*/ 214 h 354"/>
                  <a:gd name="T10" fmla="*/ 81 w 147"/>
                  <a:gd name="T11" fmla="*/ 169 h 354"/>
                  <a:gd name="T12" fmla="*/ 0 w 147"/>
                  <a:gd name="T13" fmla="*/ 132 h 354"/>
                  <a:gd name="T14" fmla="*/ 75 w 147"/>
                  <a:gd name="T15" fmla="*/ 16 h 354"/>
                  <a:gd name="T16" fmla="*/ 111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1" y="0"/>
                    </a:moveTo>
                    <a:lnTo>
                      <a:pt x="111" y="39"/>
                    </a:lnTo>
                    <a:lnTo>
                      <a:pt x="147" y="354"/>
                    </a:lnTo>
                    <a:lnTo>
                      <a:pt x="84" y="354"/>
                    </a:lnTo>
                    <a:lnTo>
                      <a:pt x="15" y="214"/>
                    </a:lnTo>
                    <a:lnTo>
                      <a:pt x="81" y="169"/>
                    </a:lnTo>
                    <a:lnTo>
                      <a:pt x="0" y="132"/>
                    </a:lnTo>
                    <a:lnTo>
                      <a:pt x="75" y="16"/>
                    </a:lnTo>
                    <a:lnTo>
                      <a:pt x="111"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p:cNvGrpSpPr/>
            <p:nvPr/>
          </p:nvGrpSpPr>
          <p:grpSpPr>
            <a:xfrm>
              <a:off x="2639220" y="2590802"/>
              <a:ext cx="709612" cy="769937"/>
              <a:chOff x="2668588" y="2424907"/>
              <a:chExt cx="709612" cy="769937"/>
            </a:xfrm>
          </p:grpSpPr>
          <p:sp>
            <p:nvSpPr>
              <p:cNvPr id="177" name="Freeform 100"/>
              <p:cNvSpPr>
                <a:spLocks/>
              </p:cNvSpPr>
              <p:nvPr/>
            </p:nvSpPr>
            <p:spPr bwMode="auto">
              <a:xfrm>
                <a:off x="3257550" y="2820194"/>
                <a:ext cx="120650" cy="177800"/>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01"/>
              <p:cNvSpPr>
                <a:spLocks/>
              </p:cNvSpPr>
              <p:nvPr/>
            </p:nvSpPr>
            <p:spPr bwMode="auto">
              <a:xfrm>
                <a:off x="2695575" y="2820194"/>
                <a:ext cx="122238" cy="177800"/>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02"/>
              <p:cNvSpPr>
                <a:spLocks/>
              </p:cNvSpPr>
              <p:nvPr/>
            </p:nvSpPr>
            <p:spPr bwMode="auto">
              <a:xfrm>
                <a:off x="2919413" y="3112294"/>
                <a:ext cx="234950"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AF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03"/>
              <p:cNvSpPr>
                <a:spLocks/>
              </p:cNvSpPr>
              <p:nvPr/>
            </p:nvSpPr>
            <p:spPr bwMode="auto">
              <a:xfrm>
                <a:off x="2711450" y="2445544"/>
                <a:ext cx="652463" cy="723900"/>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04"/>
              <p:cNvSpPr>
                <a:spLocks/>
              </p:cNvSpPr>
              <p:nvPr/>
            </p:nvSpPr>
            <p:spPr bwMode="auto">
              <a:xfrm>
                <a:off x="2668588" y="2424907"/>
                <a:ext cx="690563" cy="498475"/>
              </a:xfrm>
              <a:custGeom>
                <a:avLst/>
                <a:gdLst>
                  <a:gd name="T0" fmla="*/ 259 w 430"/>
                  <a:gd name="T1" fmla="*/ 148 h 310"/>
                  <a:gd name="T2" fmla="*/ 357 w 430"/>
                  <a:gd name="T3" fmla="*/ 226 h 310"/>
                  <a:gd name="T4" fmla="*/ 387 w 430"/>
                  <a:gd name="T5" fmla="*/ 301 h 310"/>
                  <a:gd name="T6" fmla="*/ 411 w 430"/>
                  <a:gd name="T7" fmla="*/ 145 h 310"/>
                  <a:gd name="T8" fmla="*/ 257 w 430"/>
                  <a:gd name="T9" fmla="*/ 4 h 310"/>
                  <a:gd name="T10" fmla="*/ 104 w 430"/>
                  <a:gd name="T11" fmla="*/ 47 h 310"/>
                  <a:gd name="T12" fmla="*/ 63 w 430"/>
                  <a:gd name="T13" fmla="*/ 310 h 310"/>
                  <a:gd name="T14" fmla="*/ 148 w 430"/>
                  <a:gd name="T15" fmla="*/ 105 h 310"/>
                  <a:gd name="T16" fmla="*/ 259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259" y="148"/>
                    </a:moveTo>
                    <a:cubicBezTo>
                      <a:pt x="295" y="223"/>
                      <a:pt x="310" y="246"/>
                      <a:pt x="357" y="226"/>
                    </a:cubicBezTo>
                    <a:cubicBezTo>
                      <a:pt x="405" y="206"/>
                      <a:pt x="396" y="262"/>
                      <a:pt x="387" y="301"/>
                    </a:cubicBezTo>
                    <a:cubicBezTo>
                      <a:pt x="430" y="248"/>
                      <a:pt x="425" y="197"/>
                      <a:pt x="411" y="145"/>
                    </a:cubicBezTo>
                    <a:cubicBezTo>
                      <a:pt x="397" y="88"/>
                      <a:pt x="325" y="2"/>
                      <a:pt x="257" y="4"/>
                    </a:cubicBezTo>
                    <a:cubicBezTo>
                      <a:pt x="220" y="0"/>
                      <a:pt x="164" y="5"/>
                      <a:pt x="104" y="47"/>
                    </a:cubicBezTo>
                    <a:cubicBezTo>
                      <a:pt x="0" y="122"/>
                      <a:pt x="35" y="290"/>
                      <a:pt x="63" y="310"/>
                    </a:cubicBezTo>
                    <a:cubicBezTo>
                      <a:pt x="36" y="155"/>
                      <a:pt x="102" y="186"/>
                      <a:pt x="148" y="105"/>
                    </a:cubicBezTo>
                    <a:cubicBezTo>
                      <a:pt x="163" y="69"/>
                      <a:pt x="221" y="67"/>
                      <a:pt x="259" y="148"/>
                    </a:cubicBezTo>
                    <a:close/>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Freeform 105"/>
            <p:cNvSpPr>
              <a:spLocks/>
            </p:cNvSpPr>
            <p:nvPr/>
          </p:nvSpPr>
          <p:spPr bwMode="auto">
            <a:xfrm>
              <a:off x="2712245" y="3384552"/>
              <a:ext cx="234950" cy="433388"/>
            </a:xfrm>
            <a:custGeom>
              <a:avLst/>
              <a:gdLst>
                <a:gd name="T0" fmla="*/ 148 w 148"/>
                <a:gd name="T1" fmla="*/ 272 h 273"/>
                <a:gd name="T2" fmla="*/ 84 w 148"/>
                <a:gd name="T3" fmla="*/ 272 h 273"/>
                <a:gd name="T4" fmla="*/ 80 w 148"/>
                <a:gd name="T5" fmla="*/ 273 h 273"/>
                <a:gd name="T6" fmla="*/ 16 w 148"/>
                <a:gd name="T7" fmla="*/ 213 h 273"/>
                <a:gd name="T8" fmla="*/ 81 w 148"/>
                <a:gd name="T9" fmla="*/ 169 h 273"/>
                <a:gd name="T10" fmla="*/ 0 w 148"/>
                <a:gd name="T11" fmla="*/ 131 h 273"/>
                <a:gd name="T12" fmla="*/ 54 w 148"/>
                <a:gd name="T13" fmla="*/ 48 h 273"/>
                <a:gd name="T14" fmla="*/ 75 w 148"/>
                <a:gd name="T15" fmla="*/ 16 h 273"/>
                <a:gd name="T16" fmla="*/ 111 w 148"/>
                <a:gd name="T17" fmla="*/ 0 h 273"/>
                <a:gd name="T18" fmla="*/ 111 w 148"/>
                <a:gd name="T19" fmla="*/ 38 h 273"/>
                <a:gd name="T20" fmla="*/ 147 w 148"/>
                <a:gd name="T21" fmla="*/ 273 h 273"/>
                <a:gd name="T22" fmla="*/ 148 w 148"/>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73">
                  <a:moveTo>
                    <a:pt x="148" y="272"/>
                  </a:moveTo>
                  <a:lnTo>
                    <a:pt x="84" y="272"/>
                  </a:lnTo>
                  <a:lnTo>
                    <a:pt x="80" y="273"/>
                  </a:lnTo>
                  <a:lnTo>
                    <a:pt x="16" y="213"/>
                  </a:lnTo>
                  <a:lnTo>
                    <a:pt x="81" y="169"/>
                  </a:lnTo>
                  <a:lnTo>
                    <a:pt x="0" y="131"/>
                  </a:lnTo>
                  <a:lnTo>
                    <a:pt x="54" y="48"/>
                  </a:lnTo>
                  <a:lnTo>
                    <a:pt x="75" y="16"/>
                  </a:lnTo>
                  <a:lnTo>
                    <a:pt x="111" y="0"/>
                  </a:lnTo>
                  <a:lnTo>
                    <a:pt x="111" y="38"/>
                  </a:lnTo>
                  <a:lnTo>
                    <a:pt x="147" y="273"/>
                  </a:lnTo>
                  <a:lnTo>
                    <a:pt x="148" y="27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6"/>
            <p:cNvSpPr>
              <a:spLocks/>
            </p:cNvSpPr>
            <p:nvPr/>
          </p:nvSpPr>
          <p:spPr bwMode="auto">
            <a:xfrm>
              <a:off x="3067845" y="3381377"/>
              <a:ext cx="231775" cy="436563"/>
            </a:xfrm>
            <a:custGeom>
              <a:avLst/>
              <a:gdLst>
                <a:gd name="T0" fmla="*/ 66 w 146"/>
                <a:gd name="T1" fmla="*/ 169 h 275"/>
                <a:gd name="T2" fmla="*/ 132 w 146"/>
                <a:gd name="T3" fmla="*/ 212 h 275"/>
                <a:gd name="T4" fmla="*/ 67 w 146"/>
                <a:gd name="T5" fmla="*/ 275 h 275"/>
                <a:gd name="T6" fmla="*/ 63 w 146"/>
                <a:gd name="T7" fmla="*/ 274 h 275"/>
                <a:gd name="T8" fmla="*/ 0 w 146"/>
                <a:gd name="T9" fmla="*/ 274 h 275"/>
                <a:gd name="T10" fmla="*/ 1 w 146"/>
                <a:gd name="T11" fmla="*/ 275 h 275"/>
                <a:gd name="T12" fmla="*/ 37 w 146"/>
                <a:gd name="T13" fmla="*/ 37 h 275"/>
                <a:gd name="T14" fmla="*/ 37 w 146"/>
                <a:gd name="T15" fmla="*/ 0 h 275"/>
                <a:gd name="T16" fmla="*/ 81 w 146"/>
                <a:gd name="T17" fmla="*/ 19 h 275"/>
                <a:gd name="T18" fmla="*/ 100 w 146"/>
                <a:gd name="T19" fmla="*/ 51 h 275"/>
                <a:gd name="T20" fmla="*/ 146 w 146"/>
                <a:gd name="T21" fmla="*/ 130 h 275"/>
                <a:gd name="T22" fmla="*/ 66 w 146"/>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275">
                  <a:moveTo>
                    <a:pt x="66" y="169"/>
                  </a:moveTo>
                  <a:lnTo>
                    <a:pt x="132" y="212"/>
                  </a:lnTo>
                  <a:lnTo>
                    <a:pt x="67" y="275"/>
                  </a:lnTo>
                  <a:lnTo>
                    <a:pt x="63" y="274"/>
                  </a:lnTo>
                  <a:lnTo>
                    <a:pt x="0" y="274"/>
                  </a:lnTo>
                  <a:lnTo>
                    <a:pt x="1" y="275"/>
                  </a:lnTo>
                  <a:lnTo>
                    <a:pt x="37" y="37"/>
                  </a:lnTo>
                  <a:lnTo>
                    <a:pt x="37" y="0"/>
                  </a:lnTo>
                  <a:lnTo>
                    <a:pt x="81" y="19"/>
                  </a:lnTo>
                  <a:lnTo>
                    <a:pt x="100" y="51"/>
                  </a:lnTo>
                  <a:lnTo>
                    <a:pt x="146" y="130"/>
                  </a:lnTo>
                  <a:lnTo>
                    <a:pt x="66" y="16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7"/>
            <p:cNvSpPr>
              <a:spLocks/>
            </p:cNvSpPr>
            <p:nvPr/>
          </p:nvSpPr>
          <p:spPr bwMode="auto">
            <a:xfrm>
              <a:off x="5316538" y="1786732"/>
              <a:ext cx="379413" cy="960438"/>
            </a:xfrm>
            <a:custGeom>
              <a:avLst/>
              <a:gdLst>
                <a:gd name="T0" fmla="*/ 85 w 236"/>
                <a:gd name="T1" fmla="*/ 54 h 598"/>
                <a:gd name="T2" fmla="*/ 191 w 236"/>
                <a:gd name="T3" fmla="*/ 103 h 598"/>
                <a:gd name="T4" fmla="*/ 221 w 236"/>
                <a:gd name="T5" fmla="*/ 279 h 598"/>
                <a:gd name="T6" fmla="*/ 113 w 236"/>
                <a:gd name="T7" fmla="*/ 597 h 598"/>
                <a:gd name="T8" fmla="*/ 18 w 236"/>
                <a:gd name="T9" fmla="*/ 271 h 598"/>
                <a:gd name="T10" fmla="*/ 85 w 236"/>
                <a:gd name="T11" fmla="*/ 54 h 598"/>
              </a:gdLst>
              <a:ahLst/>
              <a:cxnLst>
                <a:cxn ang="0">
                  <a:pos x="T0" y="T1"/>
                </a:cxn>
                <a:cxn ang="0">
                  <a:pos x="T2" y="T3"/>
                </a:cxn>
                <a:cxn ang="0">
                  <a:pos x="T4" y="T5"/>
                </a:cxn>
                <a:cxn ang="0">
                  <a:pos x="T6" y="T7"/>
                </a:cxn>
                <a:cxn ang="0">
                  <a:pos x="T8" y="T9"/>
                </a:cxn>
                <a:cxn ang="0">
                  <a:pos x="T10" y="T11"/>
                </a:cxn>
              </a:cxnLst>
              <a:rect l="0" t="0" r="r" b="b"/>
              <a:pathLst>
                <a:path w="236" h="598">
                  <a:moveTo>
                    <a:pt x="85" y="54"/>
                  </a:moveTo>
                  <a:cubicBezTo>
                    <a:pt x="94" y="25"/>
                    <a:pt x="163" y="0"/>
                    <a:pt x="191" y="103"/>
                  </a:cubicBezTo>
                  <a:cubicBezTo>
                    <a:pt x="219" y="206"/>
                    <a:pt x="205" y="243"/>
                    <a:pt x="221" y="279"/>
                  </a:cubicBezTo>
                  <a:cubicBezTo>
                    <a:pt x="236" y="316"/>
                    <a:pt x="200" y="598"/>
                    <a:pt x="113" y="597"/>
                  </a:cubicBezTo>
                  <a:cubicBezTo>
                    <a:pt x="20" y="596"/>
                    <a:pt x="0" y="326"/>
                    <a:pt x="18" y="271"/>
                  </a:cubicBezTo>
                  <a:cubicBezTo>
                    <a:pt x="37" y="217"/>
                    <a:pt x="20" y="54"/>
                    <a:pt x="85" y="54"/>
                  </a:cubicBezTo>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08"/>
            <p:cNvSpPr>
              <a:spLocks/>
            </p:cNvSpPr>
            <p:nvPr/>
          </p:nvSpPr>
          <p:spPr bwMode="auto">
            <a:xfrm>
              <a:off x="5702300" y="1786732"/>
              <a:ext cx="379413" cy="960438"/>
            </a:xfrm>
            <a:custGeom>
              <a:avLst/>
              <a:gdLst>
                <a:gd name="T0" fmla="*/ 151 w 237"/>
                <a:gd name="T1" fmla="*/ 54 h 598"/>
                <a:gd name="T2" fmla="*/ 45 w 237"/>
                <a:gd name="T3" fmla="*/ 103 h 598"/>
                <a:gd name="T4" fmla="*/ 15 w 237"/>
                <a:gd name="T5" fmla="*/ 279 h 598"/>
                <a:gd name="T6" fmla="*/ 123 w 237"/>
                <a:gd name="T7" fmla="*/ 597 h 598"/>
                <a:gd name="T8" fmla="*/ 218 w 237"/>
                <a:gd name="T9" fmla="*/ 271 h 598"/>
                <a:gd name="T10" fmla="*/ 151 w 237"/>
                <a:gd name="T11" fmla="*/ 54 h 598"/>
              </a:gdLst>
              <a:ahLst/>
              <a:cxnLst>
                <a:cxn ang="0">
                  <a:pos x="T0" y="T1"/>
                </a:cxn>
                <a:cxn ang="0">
                  <a:pos x="T2" y="T3"/>
                </a:cxn>
                <a:cxn ang="0">
                  <a:pos x="T4" y="T5"/>
                </a:cxn>
                <a:cxn ang="0">
                  <a:pos x="T6" y="T7"/>
                </a:cxn>
                <a:cxn ang="0">
                  <a:pos x="T8" y="T9"/>
                </a:cxn>
                <a:cxn ang="0">
                  <a:pos x="T10" y="T11"/>
                </a:cxn>
              </a:cxnLst>
              <a:rect l="0" t="0" r="r" b="b"/>
              <a:pathLst>
                <a:path w="237" h="598">
                  <a:moveTo>
                    <a:pt x="151" y="54"/>
                  </a:moveTo>
                  <a:cubicBezTo>
                    <a:pt x="142" y="25"/>
                    <a:pt x="73" y="0"/>
                    <a:pt x="45" y="103"/>
                  </a:cubicBezTo>
                  <a:cubicBezTo>
                    <a:pt x="17" y="206"/>
                    <a:pt x="31" y="243"/>
                    <a:pt x="15" y="279"/>
                  </a:cubicBezTo>
                  <a:cubicBezTo>
                    <a:pt x="0" y="316"/>
                    <a:pt x="37" y="598"/>
                    <a:pt x="123" y="597"/>
                  </a:cubicBezTo>
                  <a:cubicBezTo>
                    <a:pt x="216" y="596"/>
                    <a:pt x="237" y="326"/>
                    <a:pt x="218" y="271"/>
                  </a:cubicBezTo>
                  <a:cubicBezTo>
                    <a:pt x="200" y="217"/>
                    <a:pt x="216" y="54"/>
                    <a:pt x="151" y="54"/>
                  </a:cubicBezTo>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9"/>
            <p:cNvSpPr>
              <a:spLocks/>
            </p:cNvSpPr>
            <p:nvPr/>
          </p:nvSpPr>
          <p:spPr bwMode="auto">
            <a:xfrm>
              <a:off x="5116513" y="2553494"/>
              <a:ext cx="1182688"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10"/>
            <p:cNvSpPr>
              <a:spLocks/>
            </p:cNvSpPr>
            <p:nvPr/>
          </p:nvSpPr>
          <p:spPr bwMode="auto">
            <a:xfrm>
              <a:off x="5588000" y="2553494"/>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11"/>
            <p:cNvSpPr>
              <a:spLocks/>
            </p:cNvSpPr>
            <p:nvPr/>
          </p:nvSpPr>
          <p:spPr bwMode="auto">
            <a:xfrm>
              <a:off x="5589588" y="2155032"/>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12"/>
            <p:cNvSpPr>
              <a:spLocks/>
            </p:cNvSpPr>
            <p:nvPr/>
          </p:nvSpPr>
          <p:spPr bwMode="auto">
            <a:xfrm>
              <a:off x="5927725" y="2164557"/>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13"/>
            <p:cNvSpPr>
              <a:spLocks/>
            </p:cNvSpPr>
            <p:nvPr/>
          </p:nvSpPr>
          <p:spPr bwMode="auto">
            <a:xfrm>
              <a:off x="5365750" y="2164557"/>
              <a:ext cx="122238"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14"/>
            <p:cNvSpPr>
              <a:spLocks/>
            </p:cNvSpPr>
            <p:nvPr/>
          </p:nvSpPr>
          <p:spPr bwMode="auto">
            <a:xfrm>
              <a:off x="5589588" y="2458244"/>
              <a:ext cx="234950" cy="80963"/>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B0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15"/>
            <p:cNvSpPr>
              <a:spLocks/>
            </p:cNvSpPr>
            <p:nvPr/>
          </p:nvSpPr>
          <p:spPr bwMode="auto">
            <a:xfrm>
              <a:off x="5381625" y="1791494"/>
              <a:ext cx="652463"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16"/>
            <p:cNvSpPr>
              <a:spLocks/>
            </p:cNvSpPr>
            <p:nvPr/>
          </p:nvSpPr>
          <p:spPr bwMode="auto">
            <a:xfrm>
              <a:off x="5368925" y="1774032"/>
              <a:ext cx="657225" cy="493713"/>
            </a:xfrm>
            <a:custGeom>
              <a:avLst/>
              <a:gdLst>
                <a:gd name="T0" fmla="*/ 392 w 409"/>
                <a:gd name="T1" fmla="*/ 143 h 308"/>
                <a:gd name="T2" fmla="*/ 238 w 409"/>
                <a:gd name="T3" fmla="*/ 2 h 308"/>
                <a:gd name="T4" fmla="*/ 204 w 409"/>
                <a:gd name="T5" fmla="*/ 1 h 308"/>
                <a:gd name="T6" fmla="*/ 171 w 409"/>
                <a:gd name="T7" fmla="*/ 2 h 308"/>
                <a:gd name="T8" fmla="*/ 16 w 409"/>
                <a:gd name="T9" fmla="*/ 143 h 308"/>
                <a:gd name="T10" fmla="*/ 28 w 409"/>
                <a:gd name="T11" fmla="*/ 280 h 308"/>
                <a:gd name="T12" fmla="*/ 44 w 409"/>
                <a:gd name="T13" fmla="*/ 308 h 308"/>
                <a:gd name="T14" fmla="*/ 39 w 409"/>
                <a:gd name="T15" fmla="*/ 227 h 308"/>
                <a:gd name="T16" fmla="*/ 71 w 409"/>
                <a:gd name="T17" fmla="*/ 224 h 308"/>
                <a:gd name="T18" fmla="*/ 168 w 409"/>
                <a:gd name="T19" fmla="*/ 146 h 308"/>
                <a:gd name="T20" fmla="*/ 204 w 409"/>
                <a:gd name="T21" fmla="*/ 96 h 308"/>
                <a:gd name="T22" fmla="*/ 240 w 409"/>
                <a:gd name="T23" fmla="*/ 146 h 308"/>
                <a:gd name="T24" fmla="*/ 338 w 409"/>
                <a:gd name="T25" fmla="*/ 224 h 308"/>
                <a:gd name="T26" fmla="*/ 370 w 409"/>
                <a:gd name="T27" fmla="*/ 227 h 308"/>
                <a:gd name="T28" fmla="*/ 365 w 409"/>
                <a:gd name="T29" fmla="*/ 308 h 308"/>
                <a:gd name="T30" fmla="*/ 381 w 409"/>
                <a:gd name="T31" fmla="*/ 280 h 308"/>
                <a:gd name="T32" fmla="*/ 392 w 409"/>
                <a:gd name="T33" fmla="*/ 14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 h="308">
                  <a:moveTo>
                    <a:pt x="392" y="143"/>
                  </a:moveTo>
                  <a:cubicBezTo>
                    <a:pt x="378" y="86"/>
                    <a:pt x="306" y="0"/>
                    <a:pt x="238" y="2"/>
                  </a:cubicBezTo>
                  <a:cubicBezTo>
                    <a:pt x="228" y="1"/>
                    <a:pt x="217" y="0"/>
                    <a:pt x="204" y="1"/>
                  </a:cubicBezTo>
                  <a:cubicBezTo>
                    <a:pt x="192" y="0"/>
                    <a:pt x="181" y="1"/>
                    <a:pt x="171" y="2"/>
                  </a:cubicBezTo>
                  <a:cubicBezTo>
                    <a:pt x="103" y="0"/>
                    <a:pt x="31" y="86"/>
                    <a:pt x="16" y="143"/>
                  </a:cubicBezTo>
                  <a:cubicBezTo>
                    <a:pt x="5" y="189"/>
                    <a:pt x="0" y="234"/>
                    <a:pt x="28" y="280"/>
                  </a:cubicBezTo>
                  <a:cubicBezTo>
                    <a:pt x="32" y="294"/>
                    <a:pt x="38" y="304"/>
                    <a:pt x="44" y="308"/>
                  </a:cubicBezTo>
                  <a:cubicBezTo>
                    <a:pt x="38" y="273"/>
                    <a:pt x="37" y="247"/>
                    <a:pt x="39" y="227"/>
                  </a:cubicBezTo>
                  <a:cubicBezTo>
                    <a:pt x="44" y="219"/>
                    <a:pt x="54" y="217"/>
                    <a:pt x="71" y="224"/>
                  </a:cubicBezTo>
                  <a:cubicBezTo>
                    <a:pt x="118" y="244"/>
                    <a:pt x="133" y="221"/>
                    <a:pt x="168" y="146"/>
                  </a:cubicBezTo>
                  <a:cubicBezTo>
                    <a:pt x="179" y="123"/>
                    <a:pt x="188" y="96"/>
                    <a:pt x="204" y="96"/>
                  </a:cubicBezTo>
                  <a:cubicBezTo>
                    <a:pt x="221" y="96"/>
                    <a:pt x="230" y="123"/>
                    <a:pt x="240" y="146"/>
                  </a:cubicBezTo>
                  <a:cubicBezTo>
                    <a:pt x="276" y="221"/>
                    <a:pt x="291" y="244"/>
                    <a:pt x="338" y="224"/>
                  </a:cubicBezTo>
                  <a:cubicBezTo>
                    <a:pt x="355" y="217"/>
                    <a:pt x="365" y="219"/>
                    <a:pt x="370" y="227"/>
                  </a:cubicBezTo>
                  <a:cubicBezTo>
                    <a:pt x="372" y="247"/>
                    <a:pt x="371" y="273"/>
                    <a:pt x="365" y="308"/>
                  </a:cubicBezTo>
                  <a:cubicBezTo>
                    <a:pt x="371" y="304"/>
                    <a:pt x="376" y="294"/>
                    <a:pt x="381" y="280"/>
                  </a:cubicBezTo>
                  <a:cubicBezTo>
                    <a:pt x="409" y="234"/>
                    <a:pt x="404" y="189"/>
                    <a:pt x="392" y="143"/>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17"/>
            <p:cNvSpPr>
              <a:spLocks/>
            </p:cNvSpPr>
            <p:nvPr/>
          </p:nvSpPr>
          <p:spPr bwMode="auto">
            <a:xfrm>
              <a:off x="5413375" y="2563019"/>
              <a:ext cx="233363" cy="433388"/>
            </a:xfrm>
            <a:custGeom>
              <a:avLst/>
              <a:gdLst>
                <a:gd name="T0" fmla="*/ 147 w 147"/>
                <a:gd name="T1" fmla="*/ 272 h 273"/>
                <a:gd name="T2" fmla="*/ 84 w 147"/>
                <a:gd name="T3" fmla="*/ 272 h 273"/>
                <a:gd name="T4" fmla="*/ 80 w 147"/>
                <a:gd name="T5" fmla="*/ 273 h 273"/>
                <a:gd name="T6" fmla="*/ 15 w 147"/>
                <a:gd name="T7" fmla="*/ 214 h 273"/>
                <a:gd name="T8" fmla="*/ 81 w 147"/>
                <a:gd name="T9" fmla="*/ 169 h 273"/>
                <a:gd name="T10" fmla="*/ 0 w 147"/>
                <a:gd name="T11" fmla="*/ 132 h 273"/>
                <a:gd name="T12" fmla="*/ 53 w 147"/>
                <a:gd name="T13" fmla="*/ 49 h 273"/>
                <a:gd name="T14" fmla="*/ 74 w 147"/>
                <a:gd name="T15" fmla="*/ 16 h 273"/>
                <a:gd name="T16" fmla="*/ 110 w 147"/>
                <a:gd name="T17" fmla="*/ 0 h 273"/>
                <a:gd name="T18" fmla="*/ 110 w 147"/>
                <a:gd name="T19" fmla="*/ 39 h 273"/>
                <a:gd name="T20" fmla="*/ 146 w 147"/>
                <a:gd name="T21" fmla="*/ 273 h 273"/>
                <a:gd name="T22" fmla="*/ 147 w 147"/>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3">
                  <a:moveTo>
                    <a:pt x="147" y="272"/>
                  </a:moveTo>
                  <a:lnTo>
                    <a:pt x="84" y="272"/>
                  </a:lnTo>
                  <a:lnTo>
                    <a:pt x="80" y="273"/>
                  </a:lnTo>
                  <a:lnTo>
                    <a:pt x="15" y="214"/>
                  </a:lnTo>
                  <a:lnTo>
                    <a:pt x="81" y="169"/>
                  </a:lnTo>
                  <a:lnTo>
                    <a:pt x="0" y="132"/>
                  </a:lnTo>
                  <a:lnTo>
                    <a:pt x="53" y="49"/>
                  </a:lnTo>
                  <a:lnTo>
                    <a:pt x="74" y="16"/>
                  </a:lnTo>
                  <a:lnTo>
                    <a:pt x="110" y="0"/>
                  </a:lnTo>
                  <a:lnTo>
                    <a:pt x="110" y="39"/>
                  </a:lnTo>
                  <a:lnTo>
                    <a:pt x="146" y="273"/>
                  </a:lnTo>
                  <a:lnTo>
                    <a:pt x="147" y="27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18"/>
            <p:cNvSpPr>
              <a:spLocks/>
            </p:cNvSpPr>
            <p:nvPr/>
          </p:nvSpPr>
          <p:spPr bwMode="auto">
            <a:xfrm>
              <a:off x="5767388" y="2559844"/>
              <a:ext cx="233363" cy="436563"/>
            </a:xfrm>
            <a:custGeom>
              <a:avLst/>
              <a:gdLst>
                <a:gd name="T0" fmla="*/ 66 w 147"/>
                <a:gd name="T1" fmla="*/ 169 h 275"/>
                <a:gd name="T2" fmla="*/ 133 w 147"/>
                <a:gd name="T3" fmla="*/ 213 h 275"/>
                <a:gd name="T4" fmla="*/ 67 w 147"/>
                <a:gd name="T5" fmla="*/ 275 h 275"/>
                <a:gd name="T6" fmla="*/ 63 w 147"/>
                <a:gd name="T7" fmla="*/ 274 h 275"/>
                <a:gd name="T8" fmla="*/ 0 w 147"/>
                <a:gd name="T9" fmla="*/ 274 h 275"/>
                <a:gd name="T10" fmla="*/ 1 w 147"/>
                <a:gd name="T11" fmla="*/ 275 h 275"/>
                <a:gd name="T12" fmla="*/ 37 w 147"/>
                <a:gd name="T13" fmla="*/ 38 h 275"/>
                <a:gd name="T14" fmla="*/ 37 w 147"/>
                <a:gd name="T15" fmla="*/ 0 h 275"/>
                <a:gd name="T16" fmla="*/ 81 w 147"/>
                <a:gd name="T17" fmla="*/ 19 h 275"/>
                <a:gd name="T18" fmla="*/ 100 w 147"/>
                <a:gd name="T19" fmla="*/ 52 h 275"/>
                <a:gd name="T20" fmla="*/ 147 w 147"/>
                <a:gd name="T21" fmla="*/ 131 h 275"/>
                <a:gd name="T22" fmla="*/ 66 w 147"/>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5">
                  <a:moveTo>
                    <a:pt x="66" y="169"/>
                  </a:moveTo>
                  <a:lnTo>
                    <a:pt x="133" y="213"/>
                  </a:lnTo>
                  <a:lnTo>
                    <a:pt x="67" y="275"/>
                  </a:lnTo>
                  <a:lnTo>
                    <a:pt x="63" y="274"/>
                  </a:lnTo>
                  <a:lnTo>
                    <a:pt x="0" y="274"/>
                  </a:lnTo>
                  <a:lnTo>
                    <a:pt x="1" y="275"/>
                  </a:lnTo>
                  <a:lnTo>
                    <a:pt x="37" y="38"/>
                  </a:lnTo>
                  <a:lnTo>
                    <a:pt x="37" y="0"/>
                  </a:lnTo>
                  <a:lnTo>
                    <a:pt x="81" y="19"/>
                  </a:lnTo>
                  <a:lnTo>
                    <a:pt x="100" y="52"/>
                  </a:lnTo>
                  <a:lnTo>
                    <a:pt x="147" y="131"/>
                  </a:lnTo>
                  <a:lnTo>
                    <a:pt x="66" y="16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19"/>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20"/>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1"/>
            <p:cNvSpPr>
              <a:spLocks/>
            </p:cNvSpPr>
            <p:nvPr/>
          </p:nvSpPr>
          <p:spPr bwMode="auto">
            <a:xfrm>
              <a:off x="6110288" y="26804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DBB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22"/>
            <p:cNvSpPr>
              <a:spLocks/>
            </p:cNvSpPr>
            <p:nvPr/>
          </p:nvSpPr>
          <p:spPr bwMode="auto">
            <a:xfrm>
              <a:off x="5934075" y="264556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3"/>
            <p:cNvSpPr>
              <a:spLocks/>
            </p:cNvSpPr>
            <p:nvPr/>
          </p:nvSpPr>
          <p:spPr bwMode="auto">
            <a:xfrm>
              <a:off x="6442075" y="264556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24"/>
            <p:cNvSpPr>
              <a:spLocks/>
            </p:cNvSpPr>
            <p:nvPr/>
          </p:nvSpPr>
          <p:spPr bwMode="auto">
            <a:xfrm>
              <a:off x="6186488" y="321706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25"/>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26"/>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27"/>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28"/>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29"/>
            <p:cNvSpPr>
              <a:spLocks/>
            </p:cNvSpPr>
            <p:nvPr/>
          </p:nvSpPr>
          <p:spPr bwMode="auto">
            <a:xfrm>
              <a:off x="6110288" y="2993232"/>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AF8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30"/>
            <p:cNvSpPr>
              <a:spLocks/>
            </p:cNvSpPr>
            <p:nvPr/>
          </p:nvSpPr>
          <p:spPr bwMode="auto">
            <a:xfrm>
              <a:off x="5834063" y="2296319"/>
              <a:ext cx="822325" cy="760413"/>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DBB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31"/>
            <p:cNvSpPr>
              <a:spLocks noEditPoints="1"/>
            </p:cNvSpPr>
            <p:nvPr/>
          </p:nvSpPr>
          <p:spPr bwMode="auto">
            <a:xfrm>
              <a:off x="5916613" y="2201069"/>
              <a:ext cx="625475" cy="582613"/>
            </a:xfrm>
            <a:custGeom>
              <a:avLst/>
              <a:gdLst>
                <a:gd name="T0" fmla="*/ 93 w 390"/>
                <a:gd name="T1" fmla="*/ 68 h 363"/>
                <a:gd name="T2" fmla="*/ 390 w 390"/>
                <a:gd name="T3" fmla="*/ 66 h 363"/>
                <a:gd name="T4" fmla="*/ 374 w 390"/>
                <a:gd name="T5" fmla="*/ 357 h 363"/>
                <a:gd name="T6" fmla="*/ 374 w 390"/>
                <a:gd name="T7" fmla="*/ 357 h 363"/>
                <a:gd name="T8" fmla="*/ 374 w 390"/>
                <a:gd name="T9" fmla="*/ 360 h 363"/>
                <a:gd name="T10" fmla="*/ 372 w 390"/>
                <a:gd name="T11" fmla="*/ 363 h 363"/>
                <a:gd name="T12" fmla="*/ 367 w 390"/>
                <a:gd name="T13" fmla="*/ 362 h 363"/>
                <a:gd name="T14" fmla="*/ 366 w 390"/>
                <a:gd name="T15" fmla="*/ 361 h 363"/>
                <a:gd name="T16" fmla="*/ 366 w 390"/>
                <a:gd name="T17" fmla="*/ 339 h 363"/>
                <a:gd name="T18" fmla="*/ 371 w 390"/>
                <a:gd name="T19" fmla="*/ 307 h 363"/>
                <a:gd name="T20" fmla="*/ 327 w 390"/>
                <a:gd name="T21" fmla="*/ 183 h 363"/>
                <a:gd name="T22" fmla="*/ 318 w 390"/>
                <a:gd name="T23" fmla="*/ 171 h 363"/>
                <a:gd name="T24" fmla="*/ 307 w 390"/>
                <a:gd name="T25" fmla="*/ 158 h 363"/>
                <a:gd name="T26" fmla="*/ 301 w 390"/>
                <a:gd name="T27" fmla="*/ 154 h 363"/>
                <a:gd name="T28" fmla="*/ 212 w 390"/>
                <a:gd name="T29" fmla="*/ 168 h 363"/>
                <a:gd name="T30" fmla="*/ 129 w 390"/>
                <a:gd name="T31" fmla="*/ 186 h 363"/>
                <a:gd name="T32" fmla="*/ 93 w 390"/>
                <a:gd name="T33" fmla="*/ 176 h 363"/>
                <a:gd name="T34" fmla="*/ 45 w 390"/>
                <a:gd name="T35" fmla="*/ 315 h 363"/>
                <a:gd name="T36" fmla="*/ 48 w 390"/>
                <a:gd name="T37" fmla="*/ 339 h 363"/>
                <a:gd name="T38" fmla="*/ 48 w 390"/>
                <a:gd name="T39" fmla="*/ 361 h 363"/>
                <a:gd name="T40" fmla="*/ 48 w 390"/>
                <a:gd name="T41" fmla="*/ 362 h 363"/>
                <a:gd name="T42" fmla="*/ 43 w 390"/>
                <a:gd name="T43" fmla="*/ 363 h 363"/>
                <a:gd name="T44" fmla="*/ 41 w 390"/>
                <a:gd name="T45" fmla="*/ 360 h 363"/>
                <a:gd name="T46" fmla="*/ 40 w 390"/>
                <a:gd name="T47" fmla="*/ 351 h 363"/>
                <a:gd name="T48" fmla="*/ 38 w 390"/>
                <a:gd name="T49" fmla="*/ 338 h 363"/>
                <a:gd name="T50" fmla="*/ 93 w 390"/>
                <a:gd name="T51" fmla="*/ 68 h 363"/>
                <a:gd name="T52" fmla="*/ 224 w 390"/>
                <a:gd name="T53" fmla="*/ 135 h 363"/>
                <a:gd name="T54" fmla="*/ 228 w 390"/>
                <a:gd name="T55" fmla="*/ 134 h 363"/>
                <a:gd name="T56" fmla="*/ 222 w 390"/>
                <a:gd name="T57" fmla="*/ 135 h 363"/>
                <a:gd name="T58" fmla="*/ 224 w 390"/>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0" h="363">
                  <a:moveTo>
                    <a:pt x="93" y="68"/>
                  </a:moveTo>
                  <a:cubicBezTo>
                    <a:pt x="179" y="0"/>
                    <a:pt x="350" y="10"/>
                    <a:pt x="390" y="66"/>
                  </a:cubicBezTo>
                  <a:cubicBezTo>
                    <a:pt x="374" y="123"/>
                    <a:pt x="386" y="276"/>
                    <a:pt x="374" y="357"/>
                  </a:cubicBezTo>
                  <a:cubicBezTo>
                    <a:pt x="374" y="357"/>
                    <a:pt x="374" y="357"/>
                    <a:pt x="374" y="357"/>
                  </a:cubicBezTo>
                  <a:cubicBezTo>
                    <a:pt x="374" y="358"/>
                    <a:pt x="374" y="359"/>
                    <a:pt x="374" y="360"/>
                  </a:cubicBezTo>
                  <a:cubicBezTo>
                    <a:pt x="373" y="360"/>
                    <a:pt x="372" y="362"/>
                    <a:pt x="372" y="363"/>
                  </a:cubicBezTo>
                  <a:cubicBezTo>
                    <a:pt x="371" y="363"/>
                    <a:pt x="368" y="363"/>
                    <a:pt x="367" y="362"/>
                  </a:cubicBezTo>
                  <a:cubicBezTo>
                    <a:pt x="367" y="362"/>
                    <a:pt x="366" y="361"/>
                    <a:pt x="366" y="361"/>
                  </a:cubicBezTo>
                  <a:cubicBezTo>
                    <a:pt x="366" y="354"/>
                    <a:pt x="366" y="340"/>
                    <a:pt x="366" y="339"/>
                  </a:cubicBezTo>
                  <a:cubicBezTo>
                    <a:pt x="367" y="328"/>
                    <a:pt x="370" y="318"/>
                    <a:pt x="371" y="307"/>
                  </a:cubicBezTo>
                  <a:cubicBezTo>
                    <a:pt x="363" y="255"/>
                    <a:pt x="339" y="245"/>
                    <a:pt x="327" y="183"/>
                  </a:cubicBezTo>
                  <a:cubicBezTo>
                    <a:pt x="324" y="179"/>
                    <a:pt x="321" y="175"/>
                    <a:pt x="318" y="171"/>
                  </a:cubicBezTo>
                  <a:cubicBezTo>
                    <a:pt x="315" y="167"/>
                    <a:pt x="311" y="162"/>
                    <a:pt x="307" y="158"/>
                  </a:cubicBezTo>
                  <a:cubicBezTo>
                    <a:pt x="305" y="157"/>
                    <a:pt x="303" y="156"/>
                    <a:pt x="301" y="154"/>
                  </a:cubicBezTo>
                  <a:cubicBezTo>
                    <a:pt x="254" y="137"/>
                    <a:pt x="256" y="150"/>
                    <a:pt x="212" y="168"/>
                  </a:cubicBezTo>
                  <a:cubicBezTo>
                    <a:pt x="195" y="175"/>
                    <a:pt x="148" y="188"/>
                    <a:pt x="129" y="186"/>
                  </a:cubicBezTo>
                  <a:cubicBezTo>
                    <a:pt x="121" y="186"/>
                    <a:pt x="94" y="183"/>
                    <a:pt x="93" y="176"/>
                  </a:cubicBezTo>
                  <a:cubicBezTo>
                    <a:pt x="58" y="230"/>
                    <a:pt x="55" y="269"/>
                    <a:pt x="45" y="315"/>
                  </a:cubicBezTo>
                  <a:cubicBezTo>
                    <a:pt x="46" y="323"/>
                    <a:pt x="48" y="331"/>
                    <a:pt x="48" y="339"/>
                  </a:cubicBezTo>
                  <a:cubicBezTo>
                    <a:pt x="48" y="340"/>
                    <a:pt x="49" y="354"/>
                    <a:pt x="48" y="361"/>
                  </a:cubicBezTo>
                  <a:cubicBezTo>
                    <a:pt x="48" y="361"/>
                    <a:pt x="48" y="362"/>
                    <a:pt x="48" y="362"/>
                  </a:cubicBezTo>
                  <a:cubicBezTo>
                    <a:pt x="47" y="363"/>
                    <a:pt x="43" y="363"/>
                    <a:pt x="43" y="363"/>
                  </a:cubicBezTo>
                  <a:cubicBezTo>
                    <a:pt x="43" y="362"/>
                    <a:pt x="41" y="360"/>
                    <a:pt x="41" y="360"/>
                  </a:cubicBezTo>
                  <a:cubicBezTo>
                    <a:pt x="40" y="356"/>
                    <a:pt x="40" y="354"/>
                    <a:pt x="40" y="351"/>
                  </a:cubicBezTo>
                  <a:cubicBezTo>
                    <a:pt x="39" y="347"/>
                    <a:pt x="39" y="342"/>
                    <a:pt x="38" y="338"/>
                  </a:cubicBezTo>
                  <a:cubicBezTo>
                    <a:pt x="25" y="288"/>
                    <a:pt x="0" y="89"/>
                    <a:pt x="93" y="68"/>
                  </a:cubicBezTo>
                  <a:close/>
                  <a:moveTo>
                    <a:pt x="224" y="135"/>
                  </a:moveTo>
                  <a:cubicBezTo>
                    <a:pt x="225" y="135"/>
                    <a:pt x="227" y="134"/>
                    <a:pt x="228" y="134"/>
                  </a:cubicBezTo>
                  <a:cubicBezTo>
                    <a:pt x="226" y="134"/>
                    <a:pt x="224" y="135"/>
                    <a:pt x="222" y="135"/>
                  </a:cubicBezTo>
                  <a:cubicBezTo>
                    <a:pt x="222" y="135"/>
                    <a:pt x="223" y="135"/>
                    <a:pt x="224" y="13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32"/>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33"/>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34"/>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D0A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35"/>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36"/>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37"/>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138"/>
            <p:cNvSpPr>
              <a:spLocks noChangeArrowheads="1"/>
            </p:cNvSpPr>
            <p:nvPr/>
          </p:nvSpPr>
          <p:spPr bwMode="auto">
            <a:xfrm>
              <a:off x="6219825" y="3329782"/>
              <a:ext cx="49213" cy="1588"/>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139"/>
            <p:cNvSpPr>
              <a:spLocks noChangeArrowheads="1"/>
            </p:cNvSpPr>
            <p:nvPr/>
          </p:nvSpPr>
          <p:spPr bwMode="auto">
            <a:xfrm>
              <a:off x="6219825" y="332978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40"/>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41"/>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749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42"/>
            <p:cNvSpPr>
              <a:spLocks/>
            </p:cNvSpPr>
            <p:nvPr/>
          </p:nvSpPr>
          <p:spPr bwMode="auto">
            <a:xfrm>
              <a:off x="4479925" y="2167732"/>
              <a:ext cx="268288" cy="558800"/>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43"/>
            <p:cNvSpPr>
              <a:spLocks/>
            </p:cNvSpPr>
            <p:nvPr/>
          </p:nvSpPr>
          <p:spPr bwMode="auto">
            <a:xfrm>
              <a:off x="4303713" y="213121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44"/>
            <p:cNvSpPr>
              <a:spLocks/>
            </p:cNvSpPr>
            <p:nvPr/>
          </p:nvSpPr>
          <p:spPr bwMode="auto">
            <a:xfrm>
              <a:off x="4811713" y="213121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45"/>
            <p:cNvSpPr>
              <a:spLocks/>
            </p:cNvSpPr>
            <p:nvPr/>
          </p:nvSpPr>
          <p:spPr bwMode="auto">
            <a:xfrm>
              <a:off x="4556125" y="270271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46"/>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47"/>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48"/>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49"/>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50"/>
            <p:cNvSpPr>
              <a:spLocks/>
            </p:cNvSpPr>
            <p:nvPr/>
          </p:nvSpPr>
          <p:spPr bwMode="auto">
            <a:xfrm>
              <a:off x="4479925" y="248046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51"/>
            <p:cNvSpPr>
              <a:spLocks/>
            </p:cNvSpPr>
            <p:nvPr/>
          </p:nvSpPr>
          <p:spPr bwMode="auto">
            <a:xfrm>
              <a:off x="4202113" y="1783557"/>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52"/>
            <p:cNvSpPr>
              <a:spLocks noEditPoints="1"/>
            </p:cNvSpPr>
            <p:nvPr/>
          </p:nvSpPr>
          <p:spPr bwMode="auto">
            <a:xfrm>
              <a:off x="4319588" y="1670844"/>
              <a:ext cx="633413" cy="598488"/>
            </a:xfrm>
            <a:custGeom>
              <a:avLst/>
              <a:gdLst>
                <a:gd name="T0" fmla="*/ 302 w 394"/>
                <a:gd name="T1" fmla="*/ 78 h 373"/>
                <a:gd name="T2" fmla="*/ 0 w 394"/>
                <a:gd name="T3" fmla="*/ 156 h 373"/>
                <a:gd name="T4" fmla="*/ 20 w 394"/>
                <a:gd name="T5" fmla="*/ 367 h 373"/>
                <a:gd name="T6" fmla="*/ 20 w 394"/>
                <a:gd name="T7" fmla="*/ 367 h 373"/>
                <a:gd name="T8" fmla="*/ 21 w 394"/>
                <a:gd name="T9" fmla="*/ 370 h 373"/>
                <a:gd name="T10" fmla="*/ 23 w 394"/>
                <a:gd name="T11" fmla="*/ 373 h 373"/>
                <a:gd name="T12" fmla="*/ 27 w 394"/>
                <a:gd name="T13" fmla="*/ 372 h 373"/>
                <a:gd name="T14" fmla="*/ 28 w 394"/>
                <a:gd name="T15" fmla="*/ 371 h 373"/>
                <a:gd name="T16" fmla="*/ 28 w 394"/>
                <a:gd name="T17" fmla="*/ 349 h 373"/>
                <a:gd name="T18" fmla="*/ 27 w 394"/>
                <a:gd name="T19" fmla="*/ 316 h 373"/>
                <a:gd name="T20" fmla="*/ 56 w 394"/>
                <a:gd name="T21" fmla="*/ 212 h 373"/>
                <a:gd name="T22" fmla="*/ 76 w 394"/>
                <a:gd name="T23" fmla="*/ 188 h 373"/>
                <a:gd name="T24" fmla="*/ 183 w 394"/>
                <a:gd name="T25" fmla="*/ 218 h 373"/>
                <a:gd name="T26" fmla="*/ 243 w 394"/>
                <a:gd name="T27" fmla="*/ 225 h 373"/>
                <a:gd name="T28" fmla="*/ 301 w 394"/>
                <a:gd name="T29" fmla="*/ 186 h 373"/>
                <a:gd name="T30" fmla="*/ 350 w 394"/>
                <a:gd name="T31" fmla="*/ 325 h 373"/>
                <a:gd name="T32" fmla="*/ 346 w 394"/>
                <a:gd name="T33" fmla="*/ 349 h 373"/>
                <a:gd name="T34" fmla="*/ 346 w 394"/>
                <a:gd name="T35" fmla="*/ 371 h 373"/>
                <a:gd name="T36" fmla="*/ 347 w 394"/>
                <a:gd name="T37" fmla="*/ 372 h 373"/>
                <a:gd name="T38" fmla="*/ 351 w 394"/>
                <a:gd name="T39" fmla="*/ 373 h 373"/>
                <a:gd name="T40" fmla="*/ 353 w 394"/>
                <a:gd name="T41" fmla="*/ 370 h 373"/>
                <a:gd name="T42" fmla="*/ 354 w 394"/>
                <a:gd name="T43" fmla="*/ 361 h 373"/>
                <a:gd name="T44" fmla="*/ 356 w 394"/>
                <a:gd name="T45" fmla="*/ 348 h 373"/>
                <a:gd name="T46" fmla="*/ 302 w 394"/>
                <a:gd name="T47" fmla="*/ 78 h 373"/>
                <a:gd name="T48" fmla="*/ 170 w 394"/>
                <a:gd name="T49" fmla="*/ 145 h 373"/>
                <a:gd name="T50" fmla="*/ 166 w 394"/>
                <a:gd name="T51" fmla="*/ 144 h 373"/>
                <a:gd name="T52" fmla="*/ 173 w 394"/>
                <a:gd name="T53" fmla="*/ 145 h 373"/>
                <a:gd name="T54" fmla="*/ 170 w 39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373">
                  <a:moveTo>
                    <a:pt x="302" y="78"/>
                  </a:moveTo>
                  <a:cubicBezTo>
                    <a:pt x="213" y="0"/>
                    <a:pt x="40" y="100"/>
                    <a:pt x="0" y="156"/>
                  </a:cubicBezTo>
                  <a:cubicBezTo>
                    <a:pt x="16" y="213"/>
                    <a:pt x="8" y="286"/>
                    <a:pt x="20" y="367"/>
                  </a:cubicBezTo>
                  <a:cubicBezTo>
                    <a:pt x="20" y="367"/>
                    <a:pt x="20" y="367"/>
                    <a:pt x="20" y="367"/>
                  </a:cubicBezTo>
                  <a:cubicBezTo>
                    <a:pt x="20" y="368"/>
                    <a:pt x="21" y="369"/>
                    <a:pt x="21" y="370"/>
                  </a:cubicBezTo>
                  <a:cubicBezTo>
                    <a:pt x="21" y="370"/>
                    <a:pt x="22" y="372"/>
                    <a:pt x="23" y="373"/>
                  </a:cubicBezTo>
                  <a:cubicBezTo>
                    <a:pt x="23" y="373"/>
                    <a:pt x="26" y="373"/>
                    <a:pt x="27" y="372"/>
                  </a:cubicBezTo>
                  <a:cubicBezTo>
                    <a:pt x="28" y="372"/>
                    <a:pt x="28" y="371"/>
                    <a:pt x="28" y="371"/>
                  </a:cubicBezTo>
                  <a:cubicBezTo>
                    <a:pt x="28" y="364"/>
                    <a:pt x="28" y="350"/>
                    <a:pt x="28" y="349"/>
                  </a:cubicBezTo>
                  <a:cubicBezTo>
                    <a:pt x="27" y="338"/>
                    <a:pt x="29" y="327"/>
                    <a:pt x="27" y="316"/>
                  </a:cubicBezTo>
                  <a:cubicBezTo>
                    <a:pt x="35" y="265"/>
                    <a:pt x="28" y="263"/>
                    <a:pt x="56" y="212"/>
                  </a:cubicBezTo>
                  <a:cubicBezTo>
                    <a:pt x="59" y="207"/>
                    <a:pt x="74" y="190"/>
                    <a:pt x="76" y="188"/>
                  </a:cubicBezTo>
                  <a:cubicBezTo>
                    <a:pt x="122" y="171"/>
                    <a:pt x="139" y="200"/>
                    <a:pt x="183" y="218"/>
                  </a:cubicBezTo>
                  <a:cubicBezTo>
                    <a:pt x="199" y="225"/>
                    <a:pt x="225" y="225"/>
                    <a:pt x="243" y="225"/>
                  </a:cubicBezTo>
                  <a:cubicBezTo>
                    <a:pt x="272" y="225"/>
                    <a:pt x="300" y="193"/>
                    <a:pt x="301" y="186"/>
                  </a:cubicBezTo>
                  <a:cubicBezTo>
                    <a:pt x="336" y="240"/>
                    <a:pt x="340" y="279"/>
                    <a:pt x="350" y="325"/>
                  </a:cubicBezTo>
                  <a:cubicBezTo>
                    <a:pt x="348" y="333"/>
                    <a:pt x="347" y="341"/>
                    <a:pt x="346" y="349"/>
                  </a:cubicBezTo>
                  <a:cubicBezTo>
                    <a:pt x="346" y="350"/>
                    <a:pt x="346" y="364"/>
                    <a:pt x="346" y="371"/>
                  </a:cubicBezTo>
                  <a:cubicBezTo>
                    <a:pt x="346" y="371"/>
                    <a:pt x="346" y="372"/>
                    <a:pt x="347" y="372"/>
                  </a:cubicBezTo>
                  <a:cubicBezTo>
                    <a:pt x="348" y="373"/>
                    <a:pt x="351" y="373"/>
                    <a:pt x="351" y="373"/>
                  </a:cubicBezTo>
                  <a:cubicBezTo>
                    <a:pt x="352" y="372"/>
                    <a:pt x="353" y="370"/>
                    <a:pt x="353" y="370"/>
                  </a:cubicBezTo>
                  <a:cubicBezTo>
                    <a:pt x="354" y="366"/>
                    <a:pt x="354" y="364"/>
                    <a:pt x="354" y="361"/>
                  </a:cubicBezTo>
                  <a:cubicBezTo>
                    <a:pt x="355" y="357"/>
                    <a:pt x="356" y="352"/>
                    <a:pt x="356" y="348"/>
                  </a:cubicBezTo>
                  <a:cubicBezTo>
                    <a:pt x="369" y="298"/>
                    <a:pt x="394" y="99"/>
                    <a:pt x="302" y="78"/>
                  </a:cubicBezTo>
                  <a:close/>
                  <a:moveTo>
                    <a:pt x="170" y="145"/>
                  </a:moveTo>
                  <a:cubicBezTo>
                    <a:pt x="169" y="145"/>
                    <a:pt x="168" y="144"/>
                    <a:pt x="166" y="144"/>
                  </a:cubicBezTo>
                  <a:cubicBezTo>
                    <a:pt x="168" y="144"/>
                    <a:pt x="170" y="145"/>
                    <a:pt x="173" y="145"/>
                  </a:cubicBezTo>
                  <a:cubicBezTo>
                    <a:pt x="172" y="145"/>
                    <a:pt x="171" y="145"/>
                    <a:pt x="170" y="145"/>
                  </a:cubicBezTo>
                  <a:close/>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53"/>
            <p:cNvSpPr>
              <a:spLocks noEditPoints="1"/>
            </p:cNvSpPr>
            <p:nvPr/>
          </p:nvSpPr>
          <p:spPr bwMode="auto">
            <a:xfrm>
              <a:off x="3124200" y="1610519"/>
              <a:ext cx="647700" cy="598488"/>
            </a:xfrm>
            <a:custGeom>
              <a:avLst/>
              <a:gdLst>
                <a:gd name="T0" fmla="*/ 95 w 404"/>
                <a:gd name="T1" fmla="*/ 78 h 373"/>
                <a:gd name="T2" fmla="*/ 404 w 404"/>
                <a:gd name="T3" fmla="*/ 156 h 373"/>
                <a:gd name="T4" fmla="*/ 383 w 404"/>
                <a:gd name="T5" fmla="*/ 367 h 373"/>
                <a:gd name="T6" fmla="*/ 383 w 404"/>
                <a:gd name="T7" fmla="*/ 367 h 373"/>
                <a:gd name="T8" fmla="*/ 382 w 404"/>
                <a:gd name="T9" fmla="*/ 369 h 373"/>
                <a:gd name="T10" fmla="*/ 380 w 404"/>
                <a:gd name="T11" fmla="*/ 372 h 373"/>
                <a:gd name="T12" fmla="*/ 376 w 404"/>
                <a:gd name="T13" fmla="*/ 372 h 373"/>
                <a:gd name="T14" fmla="*/ 375 w 404"/>
                <a:gd name="T15" fmla="*/ 371 h 373"/>
                <a:gd name="T16" fmla="*/ 375 w 404"/>
                <a:gd name="T17" fmla="*/ 349 h 373"/>
                <a:gd name="T18" fmla="*/ 376 w 404"/>
                <a:gd name="T19" fmla="*/ 316 h 373"/>
                <a:gd name="T20" fmla="*/ 346 w 404"/>
                <a:gd name="T21" fmla="*/ 211 h 373"/>
                <a:gd name="T22" fmla="*/ 326 w 404"/>
                <a:gd name="T23" fmla="*/ 188 h 373"/>
                <a:gd name="T24" fmla="*/ 217 w 404"/>
                <a:gd name="T25" fmla="*/ 217 h 373"/>
                <a:gd name="T26" fmla="*/ 154 w 404"/>
                <a:gd name="T27" fmla="*/ 225 h 373"/>
                <a:gd name="T28" fmla="*/ 95 w 404"/>
                <a:gd name="T29" fmla="*/ 186 h 373"/>
                <a:gd name="T30" fmla="*/ 45 w 404"/>
                <a:gd name="T31" fmla="*/ 325 h 373"/>
                <a:gd name="T32" fmla="*/ 49 w 404"/>
                <a:gd name="T33" fmla="*/ 349 h 373"/>
                <a:gd name="T34" fmla="*/ 49 w 404"/>
                <a:gd name="T35" fmla="*/ 371 h 373"/>
                <a:gd name="T36" fmla="*/ 48 w 404"/>
                <a:gd name="T37" fmla="*/ 372 h 373"/>
                <a:gd name="T38" fmla="*/ 44 w 404"/>
                <a:gd name="T39" fmla="*/ 372 h 373"/>
                <a:gd name="T40" fmla="*/ 42 w 404"/>
                <a:gd name="T41" fmla="*/ 369 h 373"/>
                <a:gd name="T42" fmla="*/ 41 w 404"/>
                <a:gd name="T43" fmla="*/ 361 h 373"/>
                <a:gd name="T44" fmla="*/ 39 w 404"/>
                <a:gd name="T45" fmla="*/ 348 h 373"/>
                <a:gd name="T46" fmla="*/ 95 w 404"/>
                <a:gd name="T47" fmla="*/ 78 h 373"/>
                <a:gd name="T48" fmla="*/ 229 w 404"/>
                <a:gd name="T49" fmla="*/ 145 h 373"/>
                <a:gd name="T50" fmla="*/ 233 w 404"/>
                <a:gd name="T51" fmla="*/ 143 h 373"/>
                <a:gd name="T52" fmla="*/ 227 w 404"/>
                <a:gd name="T53" fmla="*/ 145 h 373"/>
                <a:gd name="T54" fmla="*/ 229 w 40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373">
                  <a:moveTo>
                    <a:pt x="95" y="78"/>
                  </a:moveTo>
                  <a:cubicBezTo>
                    <a:pt x="185" y="0"/>
                    <a:pt x="362" y="99"/>
                    <a:pt x="404" y="156"/>
                  </a:cubicBezTo>
                  <a:cubicBezTo>
                    <a:pt x="387" y="213"/>
                    <a:pt x="395" y="286"/>
                    <a:pt x="383" y="367"/>
                  </a:cubicBezTo>
                  <a:cubicBezTo>
                    <a:pt x="383" y="367"/>
                    <a:pt x="383" y="367"/>
                    <a:pt x="383" y="367"/>
                  </a:cubicBezTo>
                  <a:cubicBezTo>
                    <a:pt x="383" y="368"/>
                    <a:pt x="383" y="368"/>
                    <a:pt x="382" y="369"/>
                  </a:cubicBezTo>
                  <a:cubicBezTo>
                    <a:pt x="382" y="370"/>
                    <a:pt x="381" y="372"/>
                    <a:pt x="380" y="372"/>
                  </a:cubicBezTo>
                  <a:cubicBezTo>
                    <a:pt x="380" y="373"/>
                    <a:pt x="377" y="372"/>
                    <a:pt x="376" y="372"/>
                  </a:cubicBezTo>
                  <a:cubicBezTo>
                    <a:pt x="375" y="372"/>
                    <a:pt x="375" y="371"/>
                    <a:pt x="375" y="371"/>
                  </a:cubicBezTo>
                  <a:cubicBezTo>
                    <a:pt x="375" y="364"/>
                    <a:pt x="375" y="349"/>
                    <a:pt x="375" y="349"/>
                  </a:cubicBezTo>
                  <a:cubicBezTo>
                    <a:pt x="376" y="338"/>
                    <a:pt x="374" y="327"/>
                    <a:pt x="376" y="316"/>
                  </a:cubicBezTo>
                  <a:cubicBezTo>
                    <a:pt x="368" y="265"/>
                    <a:pt x="375" y="263"/>
                    <a:pt x="346" y="211"/>
                  </a:cubicBezTo>
                  <a:cubicBezTo>
                    <a:pt x="343" y="207"/>
                    <a:pt x="328" y="190"/>
                    <a:pt x="326" y="188"/>
                  </a:cubicBezTo>
                  <a:cubicBezTo>
                    <a:pt x="278" y="171"/>
                    <a:pt x="262" y="200"/>
                    <a:pt x="217" y="217"/>
                  </a:cubicBezTo>
                  <a:cubicBezTo>
                    <a:pt x="199" y="224"/>
                    <a:pt x="173" y="225"/>
                    <a:pt x="154" y="225"/>
                  </a:cubicBezTo>
                  <a:cubicBezTo>
                    <a:pt x="125" y="225"/>
                    <a:pt x="96" y="193"/>
                    <a:pt x="95" y="186"/>
                  </a:cubicBezTo>
                  <a:cubicBezTo>
                    <a:pt x="59" y="240"/>
                    <a:pt x="56" y="279"/>
                    <a:pt x="45" y="325"/>
                  </a:cubicBezTo>
                  <a:cubicBezTo>
                    <a:pt x="47" y="333"/>
                    <a:pt x="48" y="341"/>
                    <a:pt x="49" y="349"/>
                  </a:cubicBezTo>
                  <a:cubicBezTo>
                    <a:pt x="49" y="349"/>
                    <a:pt x="50" y="364"/>
                    <a:pt x="49" y="371"/>
                  </a:cubicBezTo>
                  <a:cubicBezTo>
                    <a:pt x="49" y="371"/>
                    <a:pt x="49" y="372"/>
                    <a:pt x="48" y="372"/>
                  </a:cubicBezTo>
                  <a:cubicBezTo>
                    <a:pt x="47" y="372"/>
                    <a:pt x="44" y="373"/>
                    <a:pt x="44" y="372"/>
                  </a:cubicBezTo>
                  <a:cubicBezTo>
                    <a:pt x="43" y="372"/>
                    <a:pt x="42" y="370"/>
                    <a:pt x="42" y="369"/>
                  </a:cubicBezTo>
                  <a:cubicBezTo>
                    <a:pt x="41" y="366"/>
                    <a:pt x="41" y="364"/>
                    <a:pt x="41" y="361"/>
                  </a:cubicBezTo>
                  <a:cubicBezTo>
                    <a:pt x="40" y="356"/>
                    <a:pt x="39" y="352"/>
                    <a:pt x="39" y="348"/>
                  </a:cubicBezTo>
                  <a:cubicBezTo>
                    <a:pt x="25" y="298"/>
                    <a:pt x="0" y="99"/>
                    <a:pt x="95" y="78"/>
                  </a:cubicBezTo>
                  <a:close/>
                  <a:moveTo>
                    <a:pt x="229" y="145"/>
                  </a:moveTo>
                  <a:cubicBezTo>
                    <a:pt x="230" y="144"/>
                    <a:pt x="232" y="144"/>
                    <a:pt x="233" y="143"/>
                  </a:cubicBezTo>
                  <a:cubicBezTo>
                    <a:pt x="231" y="144"/>
                    <a:pt x="229" y="145"/>
                    <a:pt x="227" y="145"/>
                  </a:cubicBezTo>
                  <a:cubicBezTo>
                    <a:pt x="228" y="145"/>
                    <a:pt x="228" y="145"/>
                    <a:pt x="229" y="145"/>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54"/>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55"/>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6"/>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close/>
                </a:path>
              </a:pathLst>
            </a:custGeom>
            <a:solidFill>
              <a:srgbClr val="E9CE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57"/>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58"/>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6882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59"/>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60"/>
            <p:cNvSpPr>
              <a:spLocks noChangeArrowheads="1"/>
            </p:cNvSpPr>
            <p:nvPr/>
          </p:nvSpPr>
          <p:spPr bwMode="auto">
            <a:xfrm>
              <a:off x="4589463" y="2815432"/>
              <a:ext cx="49213" cy="1588"/>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61"/>
            <p:cNvSpPr>
              <a:spLocks noChangeArrowheads="1"/>
            </p:cNvSpPr>
            <p:nvPr/>
          </p:nvSpPr>
          <p:spPr bwMode="auto">
            <a:xfrm>
              <a:off x="4589463" y="281543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62"/>
            <p:cNvSpPr>
              <a:spLocks/>
            </p:cNvSpPr>
            <p:nvPr/>
          </p:nvSpPr>
          <p:spPr bwMode="auto">
            <a:xfrm>
              <a:off x="5054600" y="2539207"/>
              <a:ext cx="796925" cy="1042988"/>
            </a:xfrm>
            <a:custGeom>
              <a:avLst/>
              <a:gdLst>
                <a:gd name="T0" fmla="*/ 179 w 496"/>
                <a:gd name="T1" fmla="*/ 59 h 650"/>
                <a:gd name="T2" fmla="*/ 401 w 496"/>
                <a:gd name="T3" fmla="*/ 112 h 650"/>
                <a:gd name="T4" fmla="*/ 463 w 496"/>
                <a:gd name="T5" fmla="*/ 303 h 650"/>
                <a:gd name="T6" fmla="*/ 442 w 496"/>
                <a:gd name="T7" fmla="*/ 442 h 650"/>
                <a:gd name="T8" fmla="*/ 440 w 496"/>
                <a:gd name="T9" fmla="*/ 495 h 650"/>
                <a:gd name="T10" fmla="*/ 237 w 496"/>
                <a:gd name="T11" fmla="*/ 649 h 650"/>
                <a:gd name="T12" fmla="*/ 54 w 496"/>
                <a:gd name="T13" fmla="*/ 499 h 650"/>
                <a:gd name="T14" fmla="*/ 58 w 496"/>
                <a:gd name="T15" fmla="*/ 446 h 650"/>
                <a:gd name="T16" fmla="*/ 38 w 496"/>
                <a:gd name="T17" fmla="*/ 295 h 650"/>
                <a:gd name="T18" fmla="*/ 179 w 496"/>
                <a:gd name="T19"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50">
                  <a:moveTo>
                    <a:pt x="179" y="59"/>
                  </a:moveTo>
                  <a:cubicBezTo>
                    <a:pt x="197" y="27"/>
                    <a:pt x="342" y="0"/>
                    <a:pt x="401" y="112"/>
                  </a:cubicBezTo>
                  <a:cubicBezTo>
                    <a:pt x="460" y="224"/>
                    <a:pt x="430" y="263"/>
                    <a:pt x="463" y="303"/>
                  </a:cubicBezTo>
                  <a:cubicBezTo>
                    <a:pt x="496" y="343"/>
                    <a:pt x="465" y="434"/>
                    <a:pt x="442" y="442"/>
                  </a:cubicBezTo>
                  <a:cubicBezTo>
                    <a:pt x="420" y="450"/>
                    <a:pt x="429" y="481"/>
                    <a:pt x="440" y="495"/>
                  </a:cubicBezTo>
                  <a:cubicBezTo>
                    <a:pt x="487" y="552"/>
                    <a:pt x="419" y="650"/>
                    <a:pt x="237" y="649"/>
                  </a:cubicBezTo>
                  <a:cubicBezTo>
                    <a:pt x="42" y="647"/>
                    <a:pt x="4" y="534"/>
                    <a:pt x="54" y="499"/>
                  </a:cubicBezTo>
                  <a:cubicBezTo>
                    <a:pt x="70" y="488"/>
                    <a:pt x="76" y="466"/>
                    <a:pt x="58" y="446"/>
                  </a:cubicBezTo>
                  <a:cubicBezTo>
                    <a:pt x="41" y="427"/>
                    <a:pt x="0" y="354"/>
                    <a:pt x="38" y="295"/>
                  </a:cubicBezTo>
                  <a:cubicBezTo>
                    <a:pt x="77" y="235"/>
                    <a:pt x="43" y="59"/>
                    <a:pt x="179" y="59"/>
                  </a:cubicBezTo>
                </a:path>
              </a:pathLst>
            </a:custGeom>
            <a:solidFill>
              <a:srgbClr val="806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63"/>
            <p:cNvSpPr>
              <a:spLocks/>
            </p:cNvSpPr>
            <p:nvPr/>
          </p:nvSpPr>
          <p:spPr bwMode="auto">
            <a:xfrm>
              <a:off x="4859338" y="3375819"/>
              <a:ext cx="1182688" cy="468313"/>
            </a:xfrm>
            <a:custGeom>
              <a:avLst/>
              <a:gdLst>
                <a:gd name="T0" fmla="*/ 438 w 737"/>
                <a:gd name="T1" fmla="*/ 0 h 292"/>
                <a:gd name="T2" fmla="*/ 295 w 737"/>
                <a:gd name="T3" fmla="*/ 7 h 292"/>
                <a:gd name="T4" fmla="*/ 79 w 737"/>
                <a:gd name="T5" fmla="*/ 115 h 292"/>
                <a:gd name="T6" fmla="*/ 0 w 737"/>
                <a:gd name="T7" fmla="*/ 292 h 292"/>
                <a:gd name="T8" fmla="*/ 737 w 737"/>
                <a:gd name="T9" fmla="*/ 292 h 292"/>
                <a:gd name="T10" fmla="*/ 658 w 737"/>
                <a:gd name="T11" fmla="*/ 115 h 292"/>
                <a:gd name="T12" fmla="*/ 438 w 737"/>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737" h="292">
                  <a:moveTo>
                    <a:pt x="438" y="0"/>
                  </a:moveTo>
                  <a:cubicBezTo>
                    <a:pt x="437" y="3"/>
                    <a:pt x="296" y="5"/>
                    <a:pt x="295" y="7"/>
                  </a:cubicBezTo>
                  <a:cubicBezTo>
                    <a:pt x="250" y="70"/>
                    <a:pt x="155" y="98"/>
                    <a:pt x="79" y="115"/>
                  </a:cubicBezTo>
                  <a:cubicBezTo>
                    <a:pt x="3" y="132"/>
                    <a:pt x="0" y="228"/>
                    <a:pt x="0" y="292"/>
                  </a:cubicBezTo>
                  <a:cubicBezTo>
                    <a:pt x="737" y="292"/>
                    <a:pt x="737" y="292"/>
                    <a:pt x="737" y="292"/>
                  </a:cubicBezTo>
                  <a:cubicBezTo>
                    <a:pt x="737" y="228"/>
                    <a:pt x="736" y="132"/>
                    <a:pt x="658" y="115"/>
                  </a:cubicBezTo>
                  <a:cubicBezTo>
                    <a:pt x="581" y="97"/>
                    <a:pt x="480" y="66"/>
                    <a:pt x="438" y="0"/>
                  </a:cubicBezTo>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64"/>
            <p:cNvSpPr>
              <a:spLocks/>
            </p:cNvSpPr>
            <p:nvPr/>
          </p:nvSpPr>
          <p:spPr bwMode="auto">
            <a:xfrm>
              <a:off x="5332413" y="3002757"/>
              <a:ext cx="236538"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65"/>
            <p:cNvSpPr>
              <a:spLocks/>
            </p:cNvSpPr>
            <p:nvPr/>
          </p:nvSpPr>
          <p:spPr bwMode="auto">
            <a:xfrm>
              <a:off x="5670550" y="3012282"/>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66"/>
            <p:cNvSpPr>
              <a:spLocks/>
            </p:cNvSpPr>
            <p:nvPr/>
          </p:nvSpPr>
          <p:spPr bwMode="auto">
            <a:xfrm>
              <a:off x="5110163" y="3012282"/>
              <a:ext cx="120650"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67"/>
            <p:cNvSpPr>
              <a:spLocks/>
            </p:cNvSpPr>
            <p:nvPr/>
          </p:nvSpPr>
          <p:spPr bwMode="auto">
            <a:xfrm>
              <a:off x="5332413" y="3304382"/>
              <a:ext cx="236538"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4A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68"/>
            <p:cNvSpPr>
              <a:spLocks/>
            </p:cNvSpPr>
            <p:nvPr/>
          </p:nvSpPr>
          <p:spPr bwMode="auto">
            <a:xfrm>
              <a:off x="5126038" y="2639219"/>
              <a:ext cx="650875"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69"/>
            <p:cNvSpPr>
              <a:spLocks/>
            </p:cNvSpPr>
            <p:nvPr/>
          </p:nvSpPr>
          <p:spPr bwMode="auto">
            <a:xfrm>
              <a:off x="5122863" y="2618582"/>
              <a:ext cx="688975" cy="496888"/>
            </a:xfrm>
            <a:custGeom>
              <a:avLst/>
              <a:gdLst>
                <a:gd name="T0" fmla="*/ 170 w 430"/>
                <a:gd name="T1" fmla="*/ 148 h 310"/>
                <a:gd name="T2" fmla="*/ 73 w 430"/>
                <a:gd name="T3" fmla="*/ 226 h 310"/>
                <a:gd name="T4" fmla="*/ 43 w 430"/>
                <a:gd name="T5" fmla="*/ 301 h 310"/>
                <a:gd name="T6" fmla="*/ 18 w 430"/>
                <a:gd name="T7" fmla="*/ 145 h 310"/>
                <a:gd name="T8" fmla="*/ 173 w 430"/>
                <a:gd name="T9" fmla="*/ 4 h 310"/>
                <a:gd name="T10" fmla="*/ 326 w 430"/>
                <a:gd name="T11" fmla="*/ 47 h 310"/>
                <a:gd name="T12" fmla="*/ 367 w 430"/>
                <a:gd name="T13" fmla="*/ 310 h 310"/>
                <a:gd name="T14" fmla="*/ 282 w 430"/>
                <a:gd name="T15" fmla="*/ 105 h 310"/>
                <a:gd name="T16" fmla="*/ 170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170" y="148"/>
                  </a:moveTo>
                  <a:cubicBezTo>
                    <a:pt x="135" y="223"/>
                    <a:pt x="120" y="246"/>
                    <a:pt x="73" y="226"/>
                  </a:cubicBezTo>
                  <a:cubicBezTo>
                    <a:pt x="25" y="206"/>
                    <a:pt x="34" y="262"/>
                    <a:pt x="43" y="301"/>
                  </a:cubicBezTo>
                  <a:cubicBezTo>
                    <a:pt x="0" y="248"/>
                    <a:pt x="5" y="197"/>
                    <a:pt x="18" y="145"/>
                  </a:cubicBezTo>
                  <a:cubicBezTo>
                    <a:pt x="33" y="88"/>
                    <a:pt x="105" y="2"/>
                    <a:pt x="173" y="4"/>
                  </a:cubicBezTo>
                  <a:cubicBezTo>
                    <a:pt x="210" y="0"/>
                    <a:pt x="266" y="5"/>
                    <a:pt x="326" y="47"/>
                  </a:cubicBezTo>
                  <a:cubicBezTo>
                    <a:pt x="430" y="122"/>
                    <a:pt x="395" y="290"/>
                    <a:pt x="367" y="310"/>
                  </a:cubicBezTo>
                  <a:cubicBezTo>
                    <a:pt x="394" y="155"/>
                    <a:pt x="328" y="186"/>
                    <a:pt x="282" y="105"/>
                  </a:cubicBezTo>
                  <a:cubicBezTo>
                    <a:pt x="267" y="69"/>
                    <a:pt x="209" y="67"/>
                    <a:pt x="170" y="148"/>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70"/>
            <p:cNvSpPr>
              <a:spLocks noChangeArrowheads="1"/>
            </p:cNvSpPr>
            <p:nvPr/>
          </p:nvSpPr>
          <p:spPr bwMode="auto">
            <a:xfrm>
              <a:off x="5435600" y="3544094"/>
              <a:ext cx="23813" cy="300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71"/>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72"/>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73"/>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74"/>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75"/>
            <p:cNvSpPr>
              <a:spLocks noEditPoints="1"/>
            </p:cNvSpPr>
            <p:nvPr/>
          </p:nvSpPr>
          <p:spPr bwMode="auto">
            <a:xfrm>
              <a:off x="5200650" y="2972594"/>
              <a:ext cx="508000" cy="184150"/>
            </a:xfrm>
            <a:custGeom>
              <a:avLst/>
              <a:gdLst>
                <a:gd name="T0" fmla="*/ 236 w 316"/>
                <a:gd name="T1" fmla="*/ 114 h 115"/>
                <a:gd name="T2" fmla="*/ 240 w 316"/>
                <a:gd name="T3" fmla="*/ 114 h 115"/>
                <a:gd name="T4" fmla="*/ 297 w 316"/>
                <a:gd name="T5" fmla="*/ 68 h 115"/>
                <a:gd name="T6" fmla="*/ 310 w 316"/>
                <a:gd name="T7" fmla="*/ 30 h 115"/>
                <a:gd name="T8" fmla="*/ 316 w 316"/>
                <a:gd name="T9" fmla="*/ 16 h 115"/>
                <a:gd name="T10" fmla="*/ 307 w 316"/>
                <a:gd name="T11" fmla="*/ 5 h 115"/>
                <a:gd name="T12" fmla="*/ 238 w 316"/>
                <a:gd name="T13" fmla="*/ 2 h 115"/>
                <a:gd name="T14" fmla="*/ 238 w 316"/>
                <a:gd name="T15" fmla="*/ 9 h 115"/>
                <a:gd name="T16" fmla="*/ 285 w 316"/>
                <a:gd name="T17" fmla="*/ 14 h 115"/>
                <a:gd name="T18" fmla="*/ 283 w 316"/>
                <a:gd name="T19" fmla="*/ 86 h 115"/>
                <a:gd name="T20" fmla="*/ 236 w 316"/>
                <a:gd name="T21" fmla="*/ 108 h 115"/>
                <a:gd name="T22" fmla="*/ 236 w 316"/>
                <a:gd name="T23" fmla="*/ 114 h 115"/>
                <a:gd name="T24" fmla="*/ 158 w 316"/>
                <a:gd name="T25" fmla="*/ 15 h 115"/>
                <a:gd name="T26" fmla="*/ 84 w 316"/>
                <a:gd name="T27" fmla="*/ 2 h 115"/>
                <a:gd name="T28" fmla="*/ 78 w 316"/>
                <a:gd name="T29" fmla="*/ 2 h 115"/>
                <a:gd name="T30" fmla="*/ 78 w 316"/>
                <a:gd name="T31" fmla="*/ 9 h 115"/>
                <a:gd name="T32" fmla="*/ 130 w 316"/>
                <a:gd name="T33" fmla="*/ 27 h 115"/>
                <a:gd name="T34" fmla="*/ 99 w 316"/>
                <a:gd name="T35" fmla="*/ 103 h 115"/>
                <a:gd name="T36" fmla="*/ 76 w 316"/>
                <a:gd name="T37" fmla="*/ 108 h 115"/>
                <a:gd name="T38" fmla="*/ 76 w 316"/>
                <a:gd name="T39" fmla="*/ 115 h 115"/>
                <a:gd name="T40" fmla="*/ 130 w 316"/>
                <a:gd name="T41" fmla="*/ 80 h 115"/>
                <a:gd name="T42" fmla="*/ 157 w 316"/>
                <a:gd name="T43" fmla="*/ 41 h 115"/>
                <a:gd name="T44" fmla="*/ 183 w 316"/>
                <a:gd name="T45" fmla="*/ 79 h 115"/>
                <a:gd name="T46" fmla="*/ 236 w 316"/>
                <a:gd name="T47" fmla="*/ 114 h 115"/>
                <a:gd name="T48" fmla="*/ 236 w 316"/>
                <a:gd name="T49" fmla="*/ 108 h 115"/>
                <a:gd name="T50" fmla="*/ 211 w 316"/>
                <a:gd name="T51" fmla="*/ 103 h 115"/>
                <a:gd name="T52" fmla="*/ 185 w 316"/>
                <a:gd name="T53" fmla="*/ 27 h 115"/>
                <a:gd name="T54" fmla="*/ 238 w 316"/>
                <a:gd name="T55" fmla="*/ 9 h 115"/>
                <a:gd name="T56" fmla="*/ 238 w 316"/>
                <a:gd name="T57" fmla="*/ 2 h 115"/>
                <a:gd name="T58" fmla="*/ 233 w 316"/>
                <a:gd name="T59" fmla="*/ 2 h 115"/>
                <a:gd name="T60" fmla="*/ 158 w 316"/>
                <a:gd name="T61" fmla="*/ 15 h 115"/>
                <a:gd name="T62" fmla="*/ 78 w 316"/>
                <a:gd name="T63" fmla="*/ 2 h 115"/>
                <a:gd name="T64" fmla="*/ 9 w 316"/>
                <a:gd name="T65" fmla="*/ 6 h 115"/>
                <a:gd name="T66" fmla="*/ 0 w 316"/>
                <a:gd name="T67" fmla="*/ 17 h 115"/>
                <a:gd name="T68" fmla="*/ 5 w 316"/>
                <a:gd name="T69" fmla="*/ 31 h 115"/>
                <a:gd name="T70" fmla="*/ 15 w 316"/>
                <a:gd name="T71" fmla="*/ 69 h 115"/>
                <a:gd name="T72" fmla="*/ 69 w 316"/>
                <a:gd name="T73" fmla="*/ 114 h 115"/>
                <a:gd name="T74" fmla="*/ 76 w 316"/>
                <a:gd name="T75" fmla="*/ 115 h 115"/>
                <a:gd name="T76" fmla="*/ 76 w 316"/>
                <a:gd name="T77" fmla="*/ 108 h 115"/>
                <a:gd name="T78" fmla="*/ 28 w 316"/>
                <a:gd name="T79" fmla="*/ 86 h 115"/>
                <a:gd name="T80" fmla="*/ 31 w 316"/>
                <a:gd name="T81" fmla="*/ 14 h 115"/>
                <a:gd name="T82" fmla="*/ 78 w 316"/>
                <a:gd name="T83" fmla="*/ 9 h 115"/>
                <a:gd name="T84" fmla="*/ 78 w 316"/>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 h="115">
                  <a:moveTo>
                    <a:pt x="236" y="114"/>
                  </a:moveTo>
                  <a:cubicBezTo>
                    <a:pt x="237" y="114"/>
                    <a:pt x="239" y="114"/>
                    <a:pt x="240" y="114"/>
                  </a:cubicBezTo>
                  <a:cubicBezTo>
                    <a:pt x="282" y="110"/>
                    <a:pt x="293" y="92"/>
                    <a:pt x="297" y="68"/>
                  </a:cubicBezTo>
                  <a:cubicBezTo>
                    <a:pt x="302" y="42"/>
                    <a:pt x="303" y="33"/>
                    <a:pt x="310" y="30"/>
                  </a:cubicBezTo>
                  <a:cubicBezTo>
                    <a:pt x="314" y="28"/>
                    <a:pt x="316" y="23"/>
                    <a:pt x="316" y="16"/>
                  </a:cubicBezTo>
                  <a:cubicBezTo>
                    <a:pt x="315" y="9"/>
                    <a:pt x="315" y="8"/>
                    <a:pt x="307" y="5"/>
                  </a:cubicBezTo>
                  <a:cubicBezTo>
                    <a:pt x="301" y="3"/>
                    <a:pt x="265" y="0"/>
                    <a:pt x="238" y="2"/>
                  </a:cubicBezTo>
                  <a:cubicBezTo>
                    <a:pt x="238" y="9"/>
                    <a:pt x="238" y="9"/>
                    <a:pt x="238" y="9"/>
                  </a:cubicBezTo>
                  <a:cubicBezTo>
                    <a:pt x="259" y="8"/>
                    <a:pt x="279" y="10"/>
                    <a:pt x="285" y="14"/>
                  </a:cubicBezTo>
                  <a:cubicBezTo>
                    <a:pt x="299" y="23"/>
                    <a:pt x="295" y="65"/>
                    <a:pt x="283" y="86"/>
                  </a:cubicBezTo>
                  <a:cubicBezTo>
                    <a:pt x="276" y="100"/>
                    <a:pt x="255" y="107"/>
                    <a:pt x="236" y="108"/>
                  </a:cubicBezTo>
                  <a:lnTo>
                    <a:pt x="236" y="114"/>
                  </a:lnTo>
                  <a:close/>
                  <a:moveTo>
                    <a:pt x="158" y="15"/>
                  </a:moveTo>
                  <a:cubicBezTo>
                    <a:pt x="148" y="16"/>
                    <a:pt x="110" y="5"/>
                    <a:pt x="84" y="2"/>
                  </a:cubicBezTo>
                  <a:cubicBezTo>
                    <a:pt x="82" y="2"/>
                    <a:pt x="80" y="2"/>
                    <a:pt x="78" y="2"/>
                  </a:cubicBezTo>
                  <a:cubicBezTo>
                    <a:pt x="78" y="9"/>
                    <a:pt x="78" y="9"/>
                    <a:pt x="78" y="9"/>
                  </a:cubicBezTo>
                  <a:cubicBezTo>
                    <a:pt x="99" y="10"/>
                    <a:pt x="122" y="15"/>
                    <a:pt x="130" y="27"/>
                  </a:cubicBezTo>
                  <a:cubicBezTo>
                    <a:pt x="143" y="46"/>
                    <a:pt x="120" y="93"/>
                    <a:pt x="99" y="103"/>
                  </a:cubicBezTo>
                  <a:cubicBezTo>
                    <a:pt x="93" y="106"/>
                    <a:pt x="84" y="108"/>
                    <a:pt x="76" y="108"/>
                  </a:cubicBezTo>
                  <a:cubicBezTo>
                    <a:pt x="76" y="115"/>
                    <a:pt x="76" y="115"/>
                    <a:pt x="76" y="115"/>
                  </a:cubicBezTo>
                  <a:cubicBezTo>
                    <a:pt x="112" y="115"/>
                    <a:pt x="125" y="89"/>
                    <a:pt x="130" y="80"/>
                  </a:cubicBezTo>
                  <a:cubicBezTo>
                    <a:pt x="138" y="63"/>
                    <a:pt x="136" y="41"/>
                    <a:pt x="157" y="41"/>
                  </a:cubicBezTo>
                  <a:cubicBezTo>
                    <a:pt x="178" y="41"/>
                    <a:pt x="175" y="63"/>
                    <a:pt x="183" y="79"/>
                  </a:cubicBezTo>
                  <a:cubicBezTo>
                    <a:pt x="187" y="88"/>
                    <a:pt x="198" y="115"/>
                    <a:pt x="236" y="114"/>
                  </a:cubicBezTo>
                  <a:cubicBezTo>
                    <a:pt x="236" y="108"/>
                    <a:pt x="236" y="108"/>
                    <a:pt x="236" y="108"/>
                  </a:cubicBezTo>
                  <a:cubicBezTo>
                    <a:pt x="227" y="108"/>
                    <a:pt x="218" y="106"/>
                    <a:pt x="211" y="103"/>
                  </a:cubicBezTo>
                  <a:cubicBezTo>
                    <a:pt x="191" y="93"/>
                    <a:pt x="171" y="46"/>
                    <a:pt x="185" y="27"/>
                  </a:cubicBezTo>
                  <a:cubicBezTo>
                    <a:pt x="194" y="15"/>
                    <a:pt x="216" y="10"/>
                    <a:pt x="238" y="9"/>
                  </a:cubicBezTo>
                  <a:cubicBezTo>
                    <a:pt x="238" y="2"/>
                    <a:pt x="238" y="2"/>
                    <a:pt x="238" y="2"/>
                  </a:cubicBezTo>
                  <a:cubicBezTo>
                    <a:pt x="236" y="2"/>
                    <a:pt x="235" y="2"/>
                    <a:pt x="233" y="2"/>
                  </a:cubicBezTo>
                  <a:cubicBezTo>
                    <a:pt x="209" y="4"/>
                    <a:pt x="179" y="15"/>
                    <a:pt x="158" y="15"/>
                  </a:cubicBezTo>
                  <a:close/>
                  <a:moveTo>
                    <a:pt x="78" y="2"/>
                  </a:moveTo>
                  <a:cubicBezTo>
                    <a:pt x="51" y="1"/>
                    <a:pt x="16" y="4"/>
                    <a:pt x="9" y="6"/>
                  </a:cubicBezTo>
                  <a:cubicBezTo>
                    <a:pt x="1" y="9"/>
                    <a:pt x="1" y="10"/>
                    <a:pt x="0" y="17"/>
                  </a:cubicBezTo>
                  <a:cubicBezTo>
                    <a:pt x="0" y="23"/>
                    <a:pt x="0" y="29"/>
                    <a:pt x="5" y="31"/>
                  </a:cubicBezTo>
                  <a:cubicBezTo>
                    <a:pt x="12" y="33"/>
                    <a:pt x="12" y="42"/>
                    <a:pt x="15" y="69"/>
                  </a:cubicBezTo>
                  <a:cubicBezTo>
                    <a:pt x="18" y="92"/>
                    <a:pt x="28" y="111"/>
                    <a:pt x="69" y="114"/>
                  </a:cubicBezTo>
                  <a:cubicBezTo>
                    <a:pt x="72" y="115"/>
                    <a:pt x="74" y="115"/>
                    <a:pt x="76" y="115"/>
                  </a:cubicBezTo>
                  <a:cubicBezTo>
                    <a:pt x="76" y="108"/>
                    <a:pt x="76" y="108"/>
                    <a:pt x="76" y="108"/>
                  </a:cubicBezTo>
                  <a:cubicBezTo>
                    <a:pt x="57" y="108"/>
                    <a:pt x="35" y="101"/>
                    <a:pt x="28" y="86"/>
                  </a:cubicBezTo>
                  <a:cubicBezTo>
                    <a:pt x="18" y="65"/>
                    <a:pt x="17" y="23"/>
                    <a:pt x="31" y="14"/>
                  </a:cubicBezTo>
                  <a:cubicBezTo>
                    <a:pt x="37" y="11"/>
                    <a:pt x="57" y="8"/>
                    <a:pt x="78" y="9"/>
                  </a:cubicBezTo>
                  <a:lnTo>
                    <a:pt x="78" y="2"/>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76"/>
            <p:cNvSpPr>
              <a:spLocks/>
            </p:cNvSpPr>
            <p:nvPr/>
          </p:nvSpPr>
          <p:spPr bwMode="auto">
            <a:xfrm>
              <a:off x="5448300" y="35425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47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77"/>
            <p:cNvSpPr>
              <a:spLocks/>
            </p:cNvSpPr>
            <p:nvPr/>
          </p:nvSpPr>
          <p:spPr bwMode="auto">
            <a:xfrm>
              <a:off x="5332413" y="3382169"/>
              <a:ext cx="236538" cy="160338"/>
            </a:xfrm>
            <a:custGeom>
              <a:avLst/>
              <a:gdLst>
                <a:gd name="T0" fmla="*/ 147 w 147"/>
                <a:gd name="T1" fmla="*/ 0 h 100"/>
                <a:gd name="T2" fmla="*/ 72 w 147"/>
                <a:gd name="T3" fmla="*/ 97 h 100"/>
                <a:gd name="T4" fmla="*/ 0 w 147"/>
                <a:gd name="T5" fmla="*/ 0 h 100"/>
                <a:gd name="T6" fmla="*/ 0 w 147"/>
                <a:gd name="T7" fmla="*/ 3 h 100"/>
                <a:gd name="T8" fmla="*/ 72 w 147"/>
                <a:gd name="T9" fmla="*/ 100 h 100"/>
                <a:gd name="T10" fmla="*/ 72 w 147"/>
                <a:gd name="T11" fmla="*/ 100 h 100"/>
                <a:gd name="T12" fmla="*/ 147 w 147"/>
                <a:gd name="T13" fmla="*/ 2 h 100"/>
                <a:gd name="T14" fmla="*/ 147 w 147"/>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00">
                  <a:moveTo>
                    <a:pt x="147" y="0"/>
                  </a:moveTo>
                  <a:cubicBezTo>
                    <a:pt x="72" y="97"/>
                    <a:pt x="72" y="97"/>
                    <a:pt x="72" y="97"/>
                  </a:cubicBezTo>
                  <a:cubicBezTo>
                    <a:pt x="0" y="0"/>
                    <a:pt x="0" y="0"/>
                    <a:pt x="0" y="0"/>
                  </a:cubicBezTo>
                  <a:cubicBezTo>
                    <a:pt x="0" y="3"/>
                    <a:pt x="0" y="3"/>
                    <a:pt x="0" y="3"/>
                  </a:cubicBezTo>
                  <a:cubicBezTo>
                    <a:pt x="72" y="100"/>
                    <a:pt x="72" y="100"/>
                    <a:pt x="72" y="100"/>
                  </a:cubicBezTo>
                  <a:cubicBezTo>
                    <a:pt x="72" y="100"/>
                    <a:pt x="72" y="100"/>
                    <a:pt x="72" y="100"/>
                  </a:cubicBezTo>
                  <a:cubicBezTo>
                    <a:pt x="147" y="2"/>
                    <a:pt x="147" y="2"/>
                    <a:pt x="147" y="2"/>
                  </a:cubicBezTo>
                  <a:cubicBezTo>
                    <a:pt x="147" y="0"/>
                    <a:pt x="147" y="0"/>
                    <a:pt x="147" y="0"/>
                  </a:cubicBezTo>
                </a:path>
              </a:pathLst>
            </a:custGeom>
            <a:solidFill>
              <a:srgbClr val="E9C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78"/>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79"/>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80"/>
            <p:cNvSpPr>
              <a:spLocks/>
            </p:cNvSpPr>
            <p:nvPr/>
          </p:nvSpPr>
          <p:spPr bwMode="auto">
            <a:xfrm>
              <a:off x="3775075" y="2902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81"/>
            <p:cNvSpPr>
              <a:spLocks/>
            </p:cNvSpPr>
            <p:nvPr/>
          </p:nvSpPr>
          <p:spPr bwMode="auto">
            <a:xfrm>
              <a:off x="3597275" y="2866232"/>
              <a:ext cx="112713" cy="165100"/>
            </a:xfrm>
            <a:custGeom>
              <a:avLst/>
              <a:gdLst>
                <a:gd name="T0" fmla="*/ 20 w 70"/>
                <a:gd name="T1" fmla="*/ 5 h 102"/>
                <a:gd name="T2" fmla="*/ 62 w 70"/>
                <a:gd name="T3" fmla="*/ 42 h 102"/>
                <a:gd name="T4" fmla="*/ 50 w 70"/>
                <a:gd name="T5" fmla="*/ 97 h 102"/>
                <a:gd name="T6" fmla="*/ 8 w 70"/>
                <a:gd name="T7" fmla="*/ 59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3" y="17"/>
                    <a:pt x="62" y="42"/>
                  </a:cubicBezTo>
                  <a:cubicBezTo>
                    <a:pt x="70" y="67"/>
                    <a:pt x="65" y="92"/>
                    <a:pt x="50" y="97"/>
                  </a:cubicBezTo>
                  <a:cubicBezTo>
                    <a:pt x="35" y="102"/>
                    <a:pt x="17" y="85"/>
                    <a:pt x="8" y="59"/>
                  </a:cubicBezTo>
                  <a:cubicBezTo>
                    <a:pt x="0" y="34"/>
                    <a:pt x="5" y="10"/>
                    <a:pt x="20" y="5"/>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82"/>
            <p:cNvSpPr>
              <a:spLocks/>
            </p:cNvSpPr>
            <p:nvPr/>
          </p:nvSpPr>
          <p:spPr bwMode="auto">
            <a:xfrm>
              <a:off x="4106863" y="2866232"/>
              <a:ext cx="112713" cy="165100"/>
            </a:xfrm>
            <a:custGeom>
              <a:avLst/>
              <a:gdLst>
                <a:gd name="T0" fmla="*/ 50 w 70"/>
                <a:gd name="T1" fmla="*/ 5 h 102"/>
                <a:gd name="T2" fmla="*/ 8 w 70"/>
                <a:gd name="T3" fmla="*/ 42 h 102"/>
                <a:gd name="T4" fmla="*/ 20 w 70"/>
                <a:gd name="T5" fmla="*/ 97 h 102"/>
                <a:gd name="T6" fmla="*/ 61 w 70"/>
                <a:gd name="T7" fmla="*/ 59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5" y="0"/>
                    <a:pt x="16" y="17"/>
                    <a:pt x="8" y="42"/>
                  </a:cubicBezTo>
                  <a:cubicBezTo>
                    <a:pt x="0" y="67"/>
                    <a:pt x="5" y="92"/>
                    <a:pt x="20" y="97"/>
                  </a:cubicBezTo>
                  <a:cubicBezTo>
                    <a:pt x="34" y="102"/>
                    <a:pt x="53" y="85"/>
                    <a:pt x="61" y="59"/>
                  </a:cubicBezTo>
                  <a:cubicBezTo>
                    <a:pt x="70" y="34"/>
                    <a:pt x="65" y="10"/>
                    <a:pt x="50" y="5"/>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83"/>
            <p:cNvSpPr>
              <a:spLocks/>
            </p:cNvSpPr>
            <p:nvPr/>
          </p:nvSpPr>
          <p:spPr bwMode="auto">
            <a:xfrm>
              <a:off x="3722688" y="3437732"/>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84"/>
            <p:cNvSpPr>
              <a:spLocks/>
            </p:cNvSpPr>
            <p:nvPr/>
          </p:nvSpPr>
          <p:spPr bwMode="auto">
            <a:xfrm>
              <a:off x="3598863" y="3312319"/>
              <a:ext cx="234950" cy="560388"/>
            </a:xfrm>
            <a:custGeom>
              <a:avLst/>
              <a:gdLst>
                <a:gd name="T0" fmla="*/ 111 w 148"/>
                <a:gd name="T1" fmla="*/ 0 h 353"/>
                <a:gd name="T2" fmla="*/ 111 w 148"/>
                <a:gd name="T3" fmla="*/ 38 h 353"/>
                <a:gd name="T4" fmla="*/ 148 w 148"/>
                <a:gd name="T5" fmla="*/ 353 h 353"/>
                <a:gd name="T6" fmla="*/ 84 w 148"/>
                <a:gd name="T7" fmla="*/ 353 h 353"/>
                <a:gd name="T8" fmla="*/ 15 w 148"/>
                <a:gd name="T9" fmla="*/ 213 h 353"/>
                <a:gd name="T10" fmla="*/ 81 w 148"/>
                <a:gd name="T11" fmla="*/ 168 h 353"/>
                <a:gd name="T12" fmla="*/ 0 w 148"/>
                <a:gd name="T13" fmla="*/ 131 h 353"/>
                <a:gd name="T14" fmla="*/ 75 w 148"/>
                <a:gd name="T15" fmla="*/ 16 h 353"/>
                <a:gd name="T16" fmla="*/ 111 w 148"/>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3">
                  <a:moveTo>
                    <a:pt x="111" y="0"/>
                  </a:moveTo>
                  <a:lnTo>
                    <a:pt x="111" y="38"/>
                  </a:lnTo>
                  <a:lnTo>
                    <a:pt x="148" y="353"/>
                  </a:lnTo>
                  <a:lnTo>
                    <a:pt x="84" y="353"/>
                  </a:lnTo>
                  <a:lnTo>
                    <a:pt x="15" y="213"/>
                  </a:lnTo>
                  <a:lnTo>
                    <a:pt x="81" y="168"/>
                  </a:lnTo>
                  <a:lnTo>
                    <a:pt x="0" y="131"/>
                  </a:lnTo>
                  <a:lnTo>
                    <a:pt x="75" y="16"/>
                  </a:lnTo>
                  <a:lnTo>
                    <a:pt x="111" y="0"/>
                  </a:lnTo>
                  <a:close/>
                </a:path>
              </a:pathLst>
            </a:custGeom>
            <a:solidFill>
              <a:srgbClr val="605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85"/>
            <p:cNvSpPr>
              <a:spLocks/>
            </p:cNvSpPr>
            <p:nvPr/>
          </p:nvSpPr>
          <p:spPr bwMode="auto">
            <a:xfrm>
              <a:off x="3984625" y="3312319"/>
              <a:ext cx="233363" cy="560388"/>
            </a:xfrm>
            <a:custGeom>
              <a:avLst/>
              <a:gdLst>
                <a:gd name="T0" fmla="*/ 36 w 147"/>
                <a:gd name="T1" fmla="*/ 0 h 353"/>
                <a:gd name="T2" fmla="*/ 36 w 147"/>
                <a:gd name="T3" fmla="*/ 38 h 353"/>
                <a:gd name="T4" fmla="*/ 0 w 147"/>
                <a:gd name="T5" fmla="*/ 353 h 353"/>
                <a:gd name="T6" fmla="*/ 63 w 147"/>
                <a:gd name="T7" fmla="*/ 353 h 353"/>
                <a:gd name="T8" fmla="*/ 131 w 147"/>
                <a:gd name="T9" fmla="*/ 213 h 353"/>
                <a:gd name="T10" fmla="*/ 66 w 147"/>
                <a:gd name="T11" fmla="*/ 168 h 353"/>
                <a:gd name="T12" fmla="*/ 147 w 147"/>
                <a:gd name="T13" fmla="*/ 131 h 353"/>
                <a:gd name="T14" fmla="*/ 81 w 147"/>
                <a:gd name="T15" fmla="*/ 19 h 353"/>
                <a:gd name="T16" fmla="*/ 36 w 147"/>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3">
                  <a:moveTo>
                    <a:pt x="36" y="0"/>
                  </a:moveTo>
                  <a:lnTo>
                    <a:pt x="36" y="38"/>
                  </a:lnTo>
                  <a:lnTo>
                    <a:pt x="0" y="353"/>
                  </a:lnTo>
                  <a:lnTo>
                    <a:pt x="63" y="353"/>
                  </a:lnTo>
                  <a:lnTo>
                    <a:pt x="131" y="213"/>
                  </a:lnTo>
                  <a:lnTo>
                    <a:pt x="66" y="168"/>
                  </a:lnTo>
                  <a:lnTo>
                    <a:pt x="147" y="131"/>
                  </a:lnTo>
                  <a:lnTo>
                    <a:pt x="81" y="19"/>
                  </a:lnTo>
                  <a:lnTo>
                    <a:pt x="36" y="0"/>
                  </a:lnTo>
                  <a:close/>
                </a:path>
              </a:pathLst>
            </a:custGeom>
            <a:solidFill>
              <a:srgbClr val="605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86"/>
            <p:cNvSpPr>
              <a:spLocks/>
            </p:cNvSpPr>
            <p:nvPr/>
          </p:nvSpPr>
          <p:spPr bwMode="auto">
            <a:xfrm>
              <a:off x="3851275" y="3437732"/>
              <a:ext cx="115888" cy="112713"/>
            </a:xfrm>
            <a:custGeom>
              <a:avLst/>
              <a:gdLst>
                <a:gd name="T0" fmla="*/ 0 w 72"/>
                <a:gd name="T1" fmla="*/ 39 h 70"/>
                <a:gd name="T2" fmla="*/ 20 w 72"/>
                <a:gd name="T3" fmla="*/ 70 h 70"/>
                <a:gd name="T4" fmla="*/ 51 w 72"/>
                <a:gd name="T5" fmla="*/ 70 h 70"/>
                <a:gd name="T6" fmla="*/ 72 w 72"/>
                <a:gd name="T7" fmla="*/ 39 h 70"/>
                <a:gd name="T8" fmla="*/ 36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0" y="70"/>
                    <a:pt x="41" y="70"/>
                    <a:pt x="51" y="70"/>
                  </a:cubicBezTo>
                  <a:cubicBezTo>
                    <a:pt x="72" y="39"/>
                    <a:pt x="72" y="39"/>
                    <a:pt x="72" y="39"/>
                  </a:cubicBezTo>
                  <a:cubicBezTo>
                    <a:pt x="36" y="0"/>
                    <a:pt x="36" y="0"/>
                    <a:pt x="36" y="0"/>
                  </a:cubicBezTo>
                  <a:cubicBezTo>
                    <a:pt x="0" y="39"/>
                    <a:pt x="0" y="39"/>
                    <a:pt x="0" y="39"/>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87"/>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88"/>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89"/>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90"/>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91"/>
            <p:cNvSpPr>
              <a:spLocks/>
            </p:cNvSpPr>
            <p:nvPr/>
          </p:nvSpPr>
          <p:spPr bwMode="auto">
            <a:xfrm>
              <a:off x="3775075" y="3215482"/>
              <a:ext cx="266700" cy="92075"/>
            </a:xfrm>
            <a:custGeom>
              <a:avLst/>
              <a:gdLst>
                <a:gd name="T0" fmla="*/ 0 w 167"/>
                <a:gd name="T1" fmla="*/ 0 h 58"/>
                <a:gd name="T2" fmla="*/ 0 w 167"/>
                <a:gd name="T3" fmla="*/ 6 h 58"/>
                <a:gd name="T4" fmla="*/ 84 w 167"/>
                <a:gd name="T5" fmla="*/ 58 h 58"/>
                <a:gd name="T6" fmla="*/ 86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4" y="58"/>
                  </a:cubicBezTo>
                  <a:cubicBezTo>
                    <a:pt x="84" y="58"/>
                    <a:pt x="85" y="58"/>
                    <a:pt x="86" y="58"/>
                  </a:cubicBezTo>
                  <a:cubicBezTo>
                    <a:pt x="126" y="58"/>
                    <a:pt x="167" y="9"/>
                    <a:pt x="167" y="9"/>
                  </a:cubicBezTo>
                  <a:cubicBezTo>
                    <a:pt x="167" y="0"/>
                    <a:pt x="167" y="0"/>
                    <a:pt x="167" y="0"/>
                  </a:cubicBezTo>
                  <a:cubicBezTo>
                    <a:pt x="0" y="0"/>
                    <a:pt x="0" y="0"/>
                    <a:pt x="0" y="0"/>
                  </a:cubicBezTo>
                </a:path>
              </a:pathLst>
            </a:custGeom>
            <a:solidFill>
              <a:srgbClr val="CCA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92"/>
            <p:cNvSpPr>
              <a:spLocks/>
            </p:cNvSpPr>
            <p:nvPr/>
          </p:nvSpPr>
          <p:spPr bwMode="auto">
            <a:xfrm>
              <a:off x="3582988" y="2442369"/>
              <a:ext cx="685800" cy="682625"/>
            </a:xfrm>
            <a:custGeom>
              <a:avLst/>
              <a:gdLst>
                <a:gd name="T0" fmla="*/ 335 w 427"/>
                <a:gd name="T1" fmla="*/ 61 h 425"/>
                <a:gd name="T2" fmla="*/ 403 w 427"/>
                <a:gd name="T3" fmla="*/ 129 h 425"/>
                <a:gd name="T4" fmla="*/ 207 w 427"/>
                <a:gd name="T5" fmla="*/ 424 h 425"/>
                <a:gd name="T6" fmla="*/ 33 w 427"/>
                <a:gd name="T7" fmla="*/ 332 h 425"/>
                <a:gd name="T8" fmla="*/ 50 w 427"/>
                <a:gd name="T9" fmla="*/ 82 h 425"/>
                <a:gd name="T10" fmla="*/ 335 w 427"/>
                <a:gd name="T11" fmla="*/ 61 h 425"/>
              </a:gdLst>
              <a:ahLst/>
              <a:cxnLst>
                <a:cxn ang="0">
                  <a:pos x="T0" y="T1"/>
                </a:cxn>
                <a:cxn ang="0">
                  <a:pos x="T2" y="T3"/>
                </a:cxn>
                <a:cxn ang="0">
                  <a:pos x="T4" y="T5"/>
                </a:cxn>
                <a:cxn ang="0">
                  <a:pos x="T6" y="T7"/>
                </a:cxn>
                <a:cxn ang="0">
                  <a:pos x="T8" y="T9"/>
                </a:cxn>
                <a:cxn ang="0">
                  <a:pos x="T10" y="T11"/>
                </a:cxn>
              </a:cxnLst>
              <a:rect l="0" t="0" r="r" b="b"/>
              <a:pathLst>
                <a:path w="427" h="425">
                  <a:moveTo>
                    <a:pt x="335" y="61"/>
                  </a:moveTo>
                  <a:cubicBezTo>
                    <a:pt x="373" y="67"/>
                    <a:pt x="394" y="93"/>
                    <a:pt x="403" y="129"/>
                  </a:cubicBezTo>
                  <a:cubicBezTo>
                    <a:pt x="427" y="221"/>
                    <a:pt x="377" y="422"/>
                    <a:pt x="207" y="424"/>
                  </a:cubicBezTo>
                  <a:cubicBezTo>
                    <a:pt x="119" y="425"/>
                    <a:pt x="56" y="403"/>
                    <a:pt x="33" y="332"/>
                  </a:cubicBezTo>
                  <a:cubicBezTo>
                    <a:pt x="10" y="261"/>
                    <a:pt x="0" y="146"/>
                    <a:pt x="50" y="82"/>
                  </a:cubicBezTo>
                  <a:cubicBezTo>
                    <a:pt x="113" y="1"/>
                    <a:pt x="246" y="0"/>
                    <a:pt x="335" y="61"/>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93"/>
            <p:cNvSpPr>
              <a:spLocks/>
            </p:cNvSpPr>
            <p:nvPr/>
          </p:nvSpPr>
          <p:spPr bwMode="auto">
            <a:xfrm>
              <a:off x="3497263" y="2518569"/>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9"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94"/>
            <p:cNvSpPr>
              <a:spLocks/>
            </p:cNvSpPr>
            <p:nvPr/>
          </p:nvSpPr>
          <p:spPr bwMode="auto">
            <a:xfrm>
              <a:off x="3560763" y="2497932"/>
              <a:ext cx="692150" cy="449263"/>
            </a:xfrm>
            <a:custGeom>
              <a:avLst/>
              <a:gdLst>
                <a:gd name="T0" fmla="*/ 93 w 431"/>
                <a:gd name="T1" fmla="*/ 123 h 280"/>
                <a:gd name="T2" fmla="*/ 215 w 431"/>
                <a:gd name="T3" fmla="*/ 127 h 280"/>
                <a:gd name="T4" fmla="*/ 392 w 431"/>
                <a:gd name="T5" fmla="*/ 247 h 280"/>
                <a:gd name="T6" fmla="*/ 223 w 431"/>
                <a:gd name="T7" fmla="*/ 7 h 280"/>
                <a:gd name="T8" fmla="*/ 44 w 431"/>
                <a:gd name="T9" fmla="*/ 280 h 280"/>
                <a:gd name="T10" fmla="*/ 93 w 431"/>
                <a:gd name="T11" fmla="*/ 123 h 280"/>
              </a:gdLst>
              <a:ahLst/>
              <a:cxnLst>
                <a:cxn ang="0">
                  <a:pos x="T0" y="T1"/>
                </a:cxn>
                <a:cxn ang="0">
                  <a:pos x="T2" y="T3"/>
                </a:cxn>
                <a:cxn ang="0">
                  <a:pos x="T4" y="T5"/>
                </a:cxn>
                <a:cxn ang="0">
                  <a:pos x="T6" y="T7"/>
                </a:cxn>
                <a:cxn ang="0">
                  <a:pos x="T8" y="T9"/>
                </a:cxn>
                <a:cxn ang="0">
                  <a:pos x="T10" y="T11"/>
                </a:cxn>
              </a:cxnLst>
              <a:rect l="0" t="0" r="r" b="b"/>
              <a:pathLst>
                <a:path w="431" h="280">
                  <a:moveTo>
                    <a:pt x="93" y="123"/>
                  </a:moveTo>
                  <a:cubicBezTo>
                    <a:pt x="138" y="151"/>
                    <a:pt x="174" y="109"/>
                    <a:pt x="215" y="127"/>
                  </a:cubicBezTo>
                  <a:cubicBezTo>
                    <a:pt x="256" y="145"/>
                    <a:pt x="368" y="59"/>
                    <a:pt x="392" y="247"/>
                  </a:cubicBezTo>
                  <a:cubicBezTo>
                    <a:pt x="431" y="111"/>
                    <a:pt x="372" y="14"/>
                    <a:pt x="223" y="7"/>
                  </a:cubicBezTo>
                  <a:cubicBezTo>
                    <a:pt x="64" y="0"/>
                    <a:pt x="0" y="145"/>
                    <a:pt x="44" y="280"/>
                  </a:cubicBezTo>
                  <a:cubicBezTo>
                    <a:pt x="41" y="207"/>
                    <a:pt x="59" y="159"/>
                    <a:pt x="93" y="123"/>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95"/>
            <p:cNvSpPr>
              <a:spLocks/>
            </p:cNvSpPr>
            <p:nvPr/>
          </p:nvSpPr>
          <p:spPr bwMode="auto">
            <a:xfrm>
              <a:off x="3703638" y="2658269"/>
              <a:ext cx="261938" cy="63500"/>
            </a:xfrm>
            <a:custGeom>
              <a:avLst/>
              <a:gdLst>
                <a:gd name="T0" fmla="*/ 0 w 163"/>
                <a:gd name="T1" fmla="*/ 11 h 40"/>
                <a:gd name="T2" fmla="*/ 58 w 163"/>
                <a:gd name="T3" fmla="*/ 39 h 40"/>
                <a:gd name="T4" fmla="*/ 104 w 163"/>
                <a:gd name="T5" fmla="*/ 33 h 40"/>
                <a:gd name="T6" fmla="*/ 162 w 163"/>
                <a:gd name="T7" fmla="*/ 9 h 40"/>
                <a:gd name="T8" fmla="*/ 161 w 163"/>
                <a:gd name="T9" fmla="*/ 4 h 40"/>
                <a:gd name="T10" fmla="*/ 73 w 163"/>
                <a:gd name="T11" fmla="*/ 26 h 40"/>
                <a:gd name="T12" fmla="*/ 3 w 163"/>
                <a:gd name="T13" fmla="*/ 10 h 40"/>
                <a:gd name="T14" fmla="*/ 0 w 163"/>
                <a:gd name="T15" fmla="*/ 1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40">
                  <a:moveTo>
                    <a:pt x="0" y="11"/>
                  </a:moveTo>
                  <a:cubicBezTo>
                    <a:pt x="1" y="35"/>
                    <a:pt x="41" y="38"/>
                    <a:pt x="58" y="39"/>
                  </a:cubicBezTo>
                  <a:cubicBezTo>
                    <a:pt x="74" y="40"/>
                    <a:pt x="89" y="38"/>
                    <a:pt x="104" y="33"/>
                  </a:cubicBezTo>
                  <a:cubicBezTo>
                    <a:pt x="123" y="28"/>
                    <a:pt x="147" y="21"/>
                    <a:pt x="162" y="9"/>
                  </a:cubicBezTo>
                  <a:cubicBezTo>
                    <a:pt x="163" y="7"/>
                    <a:pt x="163" y="5"/>
                    <a:pt x="161" y="4"/>
                  </a:cubicBezTo>
                  <a:cubicBezTo>
                    <a:pt x="132" y="0"/>
                    <a:pt x="102" y="23"/>
                    <a:pt x="73" y="26"/>
                  </a:cubicBezTo>
                  <a:cubicBezTo>
                    <a:pt x="50" y="28"/>
                    <a:pt x="20" y="25"/>
                    <a:pt x="3" y="10"/>
                  </a:cubicBezTo>
                  <a:cubicBezTo>
                    <a:pt x="1" y="9"/>
                    <a:pt x="0" y="9"/>
                    <a:pt x="0" y="11"/>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96"/>
            <p:cNvSpPr>
              <a:spLocks noEditPoints="1"/>
            </p:cNvSpPr>
            <p:nvPr/>
          </p:nvSpPr>
          <p:spPr bwMode="auto">
            <a:xfrm>
              <a:off x="3659188" y="2859882"/>
              <a:ext cx="504825" cy="185738"/>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97"/>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98"/>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99"/>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close/>
                </a:path>
              </a:pathLst>
            </a:custGeom>
            <a:solidFill>
              <a:srgbClr val="F2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00"/>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01"/>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02"/>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203"/>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close/>
                </a:path>
              </a:pathLst>
            </a:custGeom>
            <a:solidFill>
              <a:srgbClr val="B5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204"/>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06"/>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7"/>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08"/>
            <p:cNvSpPr>
              <a:spLocks/>
            </p:cNvSpPr>
            <p:nvPr/>
          </p:nvSpPr>
          <p:spPr bwMode="auto">
            <a:xfrm>
              <a:off x="4460875" y="3066256"/>
              <a:ext cx="268288" cy="560388"/>
            </a:xfrm>
            <a:custGeom>
              <a:avLst/>
              <a:gdLst>
                <a:gd name="T0" fmla="*/ 0 w 167"/>
                <a:gd name="T1" fmla="*/ 103 h 349"/>
                <a:gd name="T2" fmla="*/ 0 w 167"/>
                <a:gd name="T3" fmla="*/ 230 h 349"/>
                <a:gd name="T4" fmla="*/ 0 w 167"/>
                <a:gd name="T5" fmla="*/ 293 h 349"/>
                <a:gd name="T6" fmla="*/ 167 w 167"/>
                <a:gd name="T7" fmla="*/ 293 h 349"/>
                <a:gd name="T8" fmla="*/ 167 w 167"/>
                <a:gd name="T9" fmla="*/ 230 h 349"/>
                <a:gd name="T10" fmla="*/ 167 w 167"/>
                <a:gd name="T11" fmla="*/ 103 h 349"/>
                <a:gd name="T12" fmla="*/ 0 w 167"/>
                <a:gd name="T13" fmla="*/ 103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3"/>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3"/>
                    <a:pt x="167" y="103"/>
                    <a:pt x="167" y="103"/>
                  </a:cubicBezTo>
                  <a:cubicBezTo>
                    <a:pt x="167" y="0"/>
                    <a:pt x="0" y="0"/>
                    <a:pt x="0" y="103"/>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09"/>
            <p:cNvSpPr>
              <a:spLocks/>
            </p:cNvSpPr>
            <p:nvPr/>
          </p:nvSpPr>
          <p:spPr bwMode="auto">
            <a:xfrm>
              <a:off x="4283075" y="3031331"/>
              <a:ext cx="112713" cy="163513"/>
            </a:xfrm>
            <a:custGeom>
              <a:avLst/>
              <a:gdLst>
                <a:gd name="T0" fmla="*/ 20 w 70"/>
                <a:gd name="T1" fmla="*/ 5 h 102"/>
                <a:gd name="T2" fmla="*/ 62 w 70"/>
                <a:gd name="T3" fmla="*/ 42 h 102"/>
                <a:gd name="T4" fmla="*/ 51 w 70"/>
                <a:gd name="T5" fmla="*/ 97 h 102"/>
                <a:gd name="T6" fmla="*/ 9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4" y="17"/>
                    <a:pt x="62" y="42"/>
                  </a:cubicBezTo>
                  <a:cubicBezTo>
                    <a:pt x="70" y="68"/>
                    <a:pt x="65" y="92"/>
                    <a:pt x="51" y="97"/>
                  </a:cubicBezTo>
                  <a:cubicBezTo>
                    <a:pt x="36" y="102"/>
                    <a:pt x="17" y="85"/>
                    <a:pt x="9" y="60"/>
                  </a:cubicBezTo>
                  <a:cubicBezTo>
                    <a:pt x="0" y="34"/>
                    <a:pt x="6" y="10"/>
                    <a:pt x="20" y="5"/>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10"/>
            <p:cNvSpPr>
              <a:spLocks/>
            </p:cNvSpPr>
            <p:nvPr/>
          </p:nvSpPr>
          <p:spPr bwMode="auto">
            <a:xfrm>
              <a:off x="4791075" y="3031331"/>
              <a:ext cx="112713"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8"/>
                    <a:pt x="5" y="92"/>
                    <a:pt x="20" y="97"/>
                  </a:cubicBezTo>
                  <a:cubicBezTo>
                    <a:pt x="35" y="102"/>
                    <a:pt x="53" y="85"/>
                    <a:pt x="62" y="60"/>
                  </a:cubicBezTo>
                  <a:cubicBezTo>
                    <a:pt x="70" y="34"/>
                    <a:pt x="65" y="10"/>
                    <a:pt x="50" y="5"/>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11"/>
            <p:cNvSpPr>
              <a:spLocks/>
            </p:cNvSpPr>
            <p:nvPr/>
          </p:nvSpPr>
          <p:spPr bwMode="auto">
            <a:xfrm>
              <a:off x="4408488" y="3602831"/>
              <a:ext cx="354013" cy="434975"/>
            </a:xfrm>
            <a:custGeom>
              <a:avLst/>
              <a:gdLst>
                <a:gd name="T0" fmla="*/ 117 w 221"/>
                <a:gd name="T1" fmla="*/ 0 h 271"/>
                <a:gd name="T2" fmla="*/ 0 w 221"/>
                <a:gd name="T3" fmla="*/ 35 h 271"/>
                <a:gd name="T4" fmla="*/ 45 w 221"/>
                <a:gd name="T5" fmla="*/ 271 h 271"/>
                <a:gd name="T6" fmla="*/ 202 w 221"/>
                <a:gd name="T7" fmla="*/ 271 h 271"/>
                <a:gd name="T8" fmla="*/ 221 w 221"/>
                <a:gd name="T9" fmla="*/ 36 h 271"/>
                <a:gd name="T10" fmla="*/ 117 w 221"/>
                <a:gd name="T11" fmla="*/ 0 h 271"/>
              </a:gdLst>
              <a:ahLst/>
              <a:cxnLst>
                <a:cxn ang="0">
                  <a:pos x="T0" y="T1"/>
                </a:cxn>
                <a:cxn ang="0">
                  <a:pos x="T2" y="T3"/>
                </a:cxn>
                <a:cxn ang="0">
                  <a:pos x="T4" y="T5"/>
                </a:cxn>
                <a:cxn ang="0">
                  <a:pos x="T6" y="T7"/>
                </a:cxn>
                <a:cxn ang="0">
                  <a:pos x="T8" y="T9"/>
                </a:cxn>
                <a:cxn ang="0">
                  <a:pos x="T10" y="T11"/>
                </a:cxn>
              </a:cxnLst>
              <a:rect l="0" t="0" r="r" b="b"/>
              <a:pathLst>
                <a:path w="221" h="271">
                  <a:moveTo>
                    <a:pt x="117" y="0"/>
                  </a:moveTo>
                  <a:cubicBezTo>
                    <a:pt x="117" y="0"/>
                    <a:pt x="0" y="28"/>
                    <a:pt x="0" y="35"/>
                  </a:cubicBezTo>
                  <a:cubicBezTo>
                    <a:pt x="0" y="42"/>
                    <a:pt x="45" y="271"/>
                    <a:pt x="45" y="271"/>
                  </a:cubicBezTo>
                  <a:cubicBezTo>
                    <a:pt x="202" y="271"/>
                    <a:pt x="202" y="271"/>
                    <a:pt x="202" y="271"/>
                  </a:cubicBezTo>
                  <a:cubicBezTo>
                    <a:pt x="221" y="36"/>
                    <a:pt x="221" y="36"/>
                    <a:pt x="221" y="36"/>
                  </a:cubicBezTo>
                  <a:cubicBezTo>
                    <a:pt x="117" y="0"/>
                    <a:pt x="117" y="0"/>
                    <a:pt x="117" y="0"/>
                  </a:cubicBezTo>
                </a:path>
              </a:pathLst>
            </a:custGeom>
            <a:solidFill>
              <a:srgbClr val="9FB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212"/>
            <p:cNvSpPr>
              <a:spLocks/>
            </p:cNvSpPr>
            <p:nvPr/>
          </p:nvSpPr>
          <p:spPr bwMode="auto">
            <a:xfrm>
              <a:off x="4286250" y="3475831"/>
              <a:ext cx="233363" cy="561975"/>
            </a:xfrm>
            <a:custGeom>
              <a:avLst/>
              <a:gdLst>
                <a:gd name="T0" fmla="*/ 110 w 147"/>
                <a:gd name="T1" fmla="*/ 0 h 354"/>
                <a:gd name="T2" fmla="*/ 110 w 147"/>
                <a:gd name="T3" fmla="*/ 38 h 354"/>
                <a:gd name="T4" fmla="*/ 147 w 147"/>
                <a:gd name="T5" fmla="*/ 354 h 354"/>
                <a:gd name="T6" fmla="*/ 84 w 147"/>
                <a:gd name="T7" fmla="*/ 354 h 354"/>
                <a:gd name="T8" fmla="*/ 14 w 147"/>
                <a:gd name="T9" fmla="*/ 213 h 354"/>
                <a:gd name="T10" fmla="*/ 81 w 147"/>
                <a:gd name="T11" fmla="*/ 170 h 354"/>
                <a:gd name="T12" fmla="*/ 0 w 147"/>
                <a:gd name="T13" fmla="*/ 131 h 354"/>
                <a:gd name="T14" fmla="*/ 74 w 147"/>
                <a:gd name="T15" fmla="*/ 16 h 354"/>
                <a:gd name="T16" fmla="*/ 110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0" y="0"/>
                  </a:moveTo>
                  <a:lnTo>
                    <a:pt x="110" y="38"/>
                  </a:lnTo>
                  <a:lnTo>
                    <a:pt x="147" y="354"/>
                  </a:lnTo>
                  <a:lnTo>
                    <a:pt x="84" y="354"/>
                  </a:lnTo>
                  <a:lnTo>
                    <a:pt x="14" y="213"/>
                  </a:lnTo>
                  <a:lnTo>
                    <a:pt x="81" y="170"/>
                  </a:lnTo>
                  <a:lnTo>
                    <a:pt x="0" y="131"/>
                  </a:lnTo>
                  <a:lnTo>
                    <a:pt x="74" y="16"/>
                  </a:lnTo>
                  <a:lnTo>
                    <a:pt x="11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213"/>
            <p:cNvSpPr>
              <a:spLocks/>
            </p:cNvSpPr>
            <p:nvPr/>
          </p:nvSpPr>
          <p:spPr bwMode="auto">
            <a:xfrm>
              <a:off x="4670425" y="3475831"/>
              <a:ext cx="231775" cy="561975"/>
            </a:xfrm>
            <a:custGeom>
              <a:avLst/>
              <a:gdLst>
                <a:gd name="T0" fmla="*/ 37 w 146"/>
                <a:gd name="T1" fmla="*/ 0 h 354"/>
                <a:gd name="T2" fmla="*/ 37 w 146"/>
                <a:gd name="T3" fmla="*/ 38 h 354"/>
                <a:gd name="T4" fmla="*/ 0 w 146"/>
                <a:gd name="T5" fmla="*/ 354 h 354"/>
                <a:gd name="T6" fmla="*/ 62 w 146"/>
                <a:gd name="T7" fmla="*/ 354 h 354"/>
                <a:gd name="T8" fmla="*/ 132 w 146"/>
                <a:gd name="T9" fmla="*/ 213 h 354"/>
                <a:gd name="T10" fmla="*/ 65 w 146"/>
                <a:gd name="T11" fmla="*/ 170 h 354"/>
                <a:gd name="T12" fmla="*/ 146 w 146"/>
                <a:gd name="T13" fmla="*/ 131 h 354"/>
                <a:gd name="T14" fmla="*/ 80 w 146"/>
                <a:gd name="T15" fmla="*/ 20 h 354"/>
                <a:gd name="T16" fmla="*/ 37 w 146"/>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54">
                  <a:moveTo>
                    <a:pt x="37" y="0"/>
                  </a:moveTo>
                  <a:lnTo>
                    <a:pt x="37" y="38"/>
                  </a:lnTo>
                  <a:lnTo>
                    <a:pt x="0" y="354"/>
                  </a:lnTo>
                  <a:lnTo>
                    <a:pt x="62" y="354"/>
                  </a:lnTo>
                  <a:lnTo>
                    <a:pt x="132" y="213"/>
                  </a:lnTo>
                  <a:lnTo>
                    <a:pt x="65" y="170"/>
                  </a:lnTo>
                  <a:lnTo>
                    <a:pt x="146" y="131"/>
                  </a:lnTo>
                  <a:lnTo>
                    <a:pt x="80" y="20"/>
                  </a:lnTo>
                  <a:lnTo>
                    <a:pt x="37" y="0"/>
                  </a:lnTo>
                  <a:close/>
                </a:path>
              </a:pathLst>
            </a:cu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214"/>
            <p:cNvSpPr>
              <a:spLocks/>
            </p:cNvSpPr>
            <p:nvPr/>
          </p:nvSpPr>
          <p:spPr bwMode="auto">
            <a:xfrm>
              <a:off x="4537075" y="3602831"/>
              <a:ext cx="114300" cy="111125"/>
            </a:xfrm>
            <a:custGeom>
              <a:avLst/>
              <a:gdLst>
                <a:gd name="T0" fmla="*/ 0 w 72"/>
                <a:gd name="T1" fmla="*/ 39 h 70"/>
                <a:gd name="T2" fmla="*/ 20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1" y="70"/>
                    <a:pt x="41" y="70"/>
                    <a:pt x="52" y="70"/>
                  </a:cubicBezTo>
                  <a:cubicBezTo>
                    <a:pt x="72" y="39"/>
                    <a:pt x="72" y="39"/>
                    <a:pt x="72" y="39"/>
                  </a:cubicBezTo>
                  <a:cubicBezTo>
                    <a:pt x="37" y="0"/>
                    <a:pt x="37" y="0"/>
                    <a:pt x="37" y="0"/>
                  </a:cubicBezTo>
                  <a:cubicBezTo>
                    <a:pt x="0" y="39"/>
                    <a:pt x="0" y="39"/>
                    <a:pt x="0" y="39"/>
                  </a:cubicBezTo>
                </a:path>
              </a:pathLst>
            </a:custGeom>
            <a:solidFill>
              <a:srgbClr val="28A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215"/>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close/>
                </a:path>
              </a:pathLst>
            </a:custGeom>
            <a:solidFill>
              <a:srgbClr val="28A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16"/>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7"/>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18"/>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19"/>
            <p:cNvSpPr>
              <a:spLocks/>
            </p:cNvSpPr>
            <p:nvPr/>
          </p:nvSpPr>
          <p:spPr bwMode="auto">
            <a:xfrm>
              <a:off x="4460875" y="3378994"/>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2" y="56"/>
                    <a:pt x="83" y="58"/>
                  </a:cubicBezTo>
                  <a:cubicBezTo>
                    <a:pt x="84" y="58"/>
                    <a:pt x="84" y="58"/>
                    <a:pt x="85" y="58"/>
                  </a:cubicBezTo>
                  <a:cubicBezTo>
                    <a:pt x="125" y="58"/>
                    <a:pt x="167" y="9"/>
                    <a:pt x="167" y="9"/>
                  </a:cubicBezTo>
                  <a:cubicBezTo>
                    <a:pt x="167" y="0"/>
                    <a:pt x="167" y="0"/>
                    <a:pt x="167" y="0"/>
                  </a:cubicBezTo>
                  <a:cubicBezTo>
                    <a:pt x="0" y="0"/>
                    <a:pt x="0" y="0"/>
                    <a:pt x="0" y="0"/>
                  </a:cubicBezTo>
                </a:path>
              </a:pathLst>
            </a:custGeom>
            <a:solidFill>
              <a:srgbClr val="C59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20"/>
            <p:cNvSpPr>
              <a:spLocks/>
            </p:cNvSpPr>
            <p:nvPr/>
          </p:nvSpPr>
          <p:spPr bwMode="auto">
            <a:xfrm>
              <a:off x="4183063" y="2682081"/>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3" y="408"/>
                    <a:pt x="215" y="473"/>
                    <a:pt x="256" y="473"/>
                  </a:cubicBezTo>
                  <a:cubicBezTo>
                    <a:pt x="298" y="473"/>
                    <a:pt x="379" y="408"/>
                    <a:pt x="398" y="378"/>
                  </a:cubicBezTo>
                  <a:cubicBezTo>
                    <a:pt x="414" y="351"/>
                    <a:pt x="513" y="0"/>
                    <a:pt x="256" y="0"/>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21"/>
            <p:cNvSpPr>
              <a:spLocks noEditPoints="1"/>
            </p:cNvSpPr>
            <p:nvPr/>
          </p:nvSpPr>
          <p:spPr bwMode="auto">
            <a:xfrm>
              <a:off x="4279900" y="2585244"/>
              <a:ext cx="647700" cy="584200"/>
            </a:xfrm>
            <a:custGeom>
              <a:avLst/>
              <a:gdLst>
                <a:gd name="T0" fmla="*/ 311 w 404"/>
                <a:gd name="T1" fmla="*/ 68 h 363"/>
                <a:gd name="T2" fmla="*/ 51 w 404"/>
                <a:gd name="T3" fmla="*/ 97 h 363"/>
                <a:gd name="T4" fmla="*/ 30 w 404"/>
                <a:gd name="T5" fmla="*/ 357 h 363"/>
                <a:gd name="T6" fmla="*/ 30 w 404"/>
                <a:gd name="T7" fmla="*/ 357 h 363"/>
                <a:gd name="T8" fmla="*/ 30 w 404"/>
                <a:gd name="T9" fmla="*/ 360 h 363"/>
                <a:gd name="T10" fmla="*/ 32 w 404"/>
                <a:gd name="T11" fmla="*/ 363 h 363"/>
                <a:gd name="T12" fmla="*/ 37 w 404"/>
                <a:gd name="T13" fmla="*/ 362 h 363"/>
                <a:gd name="T14" fmla="*/ 37 w 404"/>
                <a:gd name="T15" fmla="*/ 361 h 363"/>
                <a:gd name="T16" fmla="*/ 37 w 404"/>
                <a:gd name="T17" fmla="*/ 340 h 363"/>
                <a:gd name="T18" fmla="*/ 32 w 404"/>
                <a:gd name="T19" fmla="*/ 307 h 363"/>
                <a:gd name="T20" fmla="*/ 77 w 404"/>
                <a:gd name="T21" fmla="*/ 183 h 363"/>
                <a:gd name="T22" fmla="*/ 86 w 404"/>
                <a:gd name="T23" fmla="*/ 171 h 363"/>
                <a:gd name="T24" fmla="*/ 97 w 404"/>
                <a:gd name="T25" fmla="*/ 159 h 363"/>
                <a:gd name="T26" fmla="*/ 103 w 404"/>
                <a:gd name="T27" fmla="*/ 154 h 363"/>
                <a:gd name="T28" fmla="*/ 242 w 404"/>
                <a:gd name="T29" fmla="*/ 176 h 363"/>
                <a:gd name="T30" fmla="*/ 296 w 404"/>
                <a:gd name="T31" fmla="*/ 189 h 363"/>
                <a:gd name="T32" fmla="*/ 311 w 404"/>
                <a:gd name="T33" fmla="*/ 177 h 363"/>
                <a:gd name="T34" fmla="*/ 359 w 404"/>
                <a:gd name="T35" fmla="*/ 315 h 363"/>
                <a:gd name="T36" fmla="*/ 356 w 404"/>
                <a:gd name="T37" fmla="*/ 340 h 363"/>
                <a:gd name="T38" fmla="*/ 356 w 404"/>
                <a:gd name="T39" fmla="*/ 361 h 363"/>
                <a:gd name="T40" fmla="*/ 356 w 404"/>
                <a:gd name="T41" fmla="*/ 362 h 363"/>
                <a:gd name="T42" fmla="*/ 361 w 404"/>
                <a:gd name="T43" fmla="*/ 363 h 363"/>
                <a:gd name="T44" fmla="*/ 363 w 404"/>
                <a:gd name="T45" fmla="*/ 360 h 363"/>
                <a:gd name="T46" fmla="*/ 364 w 404"/>
                <a:gd name="T47" fmla="*/ 351 h 363"/>
                <a:gd name="T48" fmla="*/ 366 w 404"/>
                <a:gd name="T49" fmla="*/ 338 h 363"/>
                <a:gd name="T50" fmla="*/ 311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1" y="68"/>
                  </a:moveTo>
                  <a:cubicBezTo>
                    <a:pt x="225" y="0"/>
                    <a:pt x="91" y="41"/>
                    <a:pt x="51" y="97"/>
                  </a:cubicBezTo>
                  <a:cubicBezTo>
                    <a:pt x="0" y="168"/>
                    <a:pt x="18" y="276"/>
                    <a:pt x="30" y="357"/>
                  </a:cubicBezTo>
                  <a:cubicBezTo>
                    <a:pt x="30" y="357"/>
                    <a:pt x="30" y="357"/>
                    <a:pt x="30" y="357"/>
                  </a:cubicBezTo>
                  <a:cubicBezTo>
                    <a:pt x="30" y="358"/>
                    <a:pt x="30" y="359"/>
                    <a:pt x="30" y="360"/>
                  </a:cubicBezTo>
                  <a:cubicBezTo>
                    <a:pt x="31" y="360"/>
                    <a:pt x="32" y="362"/>
                    <a:pt x="32" y="363"/>
                  </a:cubicBezTo>
                  <a:cubicBezTo>
                    <a:pt x="33" y="363"/>
                    <a:pt x="36" y="363"/>
                    <a:pt x="37" y="362"/>
                  </a:cubicBezTo>
                  <a:cubicBezTo>
                    <a:pt x="37" y="362"/>
                    <a:pt x="37" y="361"/>
                    <a:pt x="37" y="361"/>
                  </a:cubicBezTo>
                  <a:cubicBezTo>
                    <a:pt x="38" y="354"/>
                    <a:pt x="37" y="340"/>
                    <a:pt x="37" y="340"/>
                  </a:cubicBezTo>
                  <a:cubicBezTo>
                    <a:pt x="37" y="328"/>
                    <a:pt x="34" y="318"/>
                    <a:pt x="32" y="307"/>
                  </a:cubicBezTo>
                  <a:cubicBezTo>
                    <a:pt x="41" y="256"/>
                    <a:pt x="65" y="245"/>
                    <a:pt x="77" y="183"/>
                  </a:cubicBezTo>
                  <a:cubicBezTo>
                    <a:pt x="80" y="179"/>
                    <a:pt x="83" y="175"/>
                    <a:pt x="86" y="171"/>
                  </a:cubicBezTo>
                  <a:cubicBezTo>
                    <a:pt x="89" y="167"/>
                    <a:pt x="93" y="162"/>
                    <a:pt x="97" y="159"/>
                  </a:cubicBezTo>
                  <a:cubicBezTo>
                    <a:pt x="99" y="157"/>
                    <a:pt x="101" y="156"/>
                    <a:pt x="103" y="154"/>
                  </a:cubicBezTo>
                  <a:cubicBezTo>
                    <a:pt x="150" y="137"/>
                    <a:pt x="198" y="158"/>
                    <a:pt x="242" y="176"/>
                  </a:cubicBezTo>
                  <a:cubicBezTo>
                    <a:pt x="259" y="182"/>
                    <a:pt x="278" y="191"/>
                    <a:pt x="296" y="189"/>
                  </a:cubicBezTo>
                  <a:cubicBezTo>
                    <a:pt x="304" y="189"/>
                    <a:pt x="310" y="183"/>
                    <a:pt x="311" y="177"/>
                  </a:cubicBezTo>
                  <a:cubicBezTo>
                    <a:pt x="332" y="240"/>
                    <a:pt x="349" y="269"/>
                    <a:pt x="359" y="315"/>
                  </a:cubicBezTo>
                  <a:cubicBezTo>
                    <a:pt x="358" y="323"/>
                    <a:pt x="356" y="331"/>
                    <a:pt x="356" y="340"/>
                  </a:cubicBezTo>
                  <a:cubicBezTo>
                    <a:pt x="356" y="340"/>
                    <a:pt x="355" y="354"/>
                    <a:pt x="356" y="361"/>
                  </a:cubicBezTo>
                  <a:cubicBezTo>
                    <a:pt x="356" y="361"/>
                    <a:pt x="356" y="362"/>
                    <a:pt x="356" y="362"/>
                  </a:cubicBezTo>
                  <a:cubicBezTo>
                    <a:pt x="357" y="363"/>
                    <a:pt x="360" y="363"/>
                    <a:pt x="361" y="363"/>
                  </a:cubicBezTo>
                  <a:cubicBezTo>
                    <a:pt x="361" y="362"/>
                    <a:pt x="363" y="360"/>
                    <a:pt x="363" y="360"/>
                  </a:cubicBezTo>
                  <a:cubicBezTo>
                    <a:pt x="364" y="357"/>
                    <a:pt x="364" y="354"/>
                    <a:pt x="364" y="351"/>
                  </a:cubicBezTo>
                  <a:cubicBezTo>
                    <a:pt x="364" y="347"/>
                    <a:pt x="365" y="342"/>
                    <a:pt x="366" y="338"/>
                  </a:cubicBezTo>
                  <a:cubicBezTo>
                    <a:pt x="379" y="288"/>
                    <a:pt x="404" y="90"/>
                    <a:pt x="311" y="68"/>
                  </a:cubicBezTo>
                  <a:close/>
                  <a:moveTo>
                    <a:pt x="180" y="135"/>
                  </a:moveTo>
                  <a:cubicBezTo>
                    <a:pt x="179" y="135"/>
                    <a:pt x="177" y="134"/>
                    <a:pt x="176" y="134"/>
                  </a:cubicBezTo>
                  <a:cubicBezTo>
                    <a:pt x="178" y="134"/>
                    <a:pt x="180" y="135"/>
                    <a:pt x="182" y="135"/>
                  </a:cubicBezTo>
                  <a:cubicBezTo>
                    <a:pt x="181" y="135"/>
                    <a:pt x="181" y="135"/>
                    <a:pt x="180" y="135"/>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22"/>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23"/>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24"/>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close/>
                </a:path>
              </a:pathLst>
            </a:custGeom>
            <a:solidFill>
              <a:srgbClr val="E9BB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25"/>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226"/>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8FA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27"/>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228"/>
            <p:cNvSpPr>
              <a:spLocks noChangeArrowheads="1"/>
            </p:cNvSpPr>
            <p:nvPr/>
          </p:nvSpPr>
          <p:spPr bwMode="auto">
            <a:xfrm>
              <a:off x="4568825" y="3713956"/>
              <a:ext cx="50800" cy="1588"/>
            </a:xfrm>
            <a:prstGeom prst="rect">
              <a:avLst/>
            </a:prstGeom>
            <a:solidFill>
              <a:srgbClr val="249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229"/>
            <p:cNvSpPr>
              <a:spLocks noChangeArrowheads="1"/>
            </p:cNvSpPr>
            <p:nvPr/>
          </p:nvSpPr>
          <p:spPr bwMode="auto">
            <a:xfrm>
              <a:off x="4568825" y="3713956"/>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5"/>
          <p:cNvSpPr/>
          <p:nvPr userDrawn="1"/>
        </p:nvSpPr>
        <p:spPr>
          <a:xfrm>
            <a:off x="0" y="990600"/>
            <a:ext cx="9144000" cy="4152900"/>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58839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Footer withou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t>‹#›</a:t>
            </a:fld>
            <a:endParaRPr lang="en-US" dirty="0"/>
          </a:p>
        </p:txBody>
      </p:sp>
      <p:sp>
        <p:nvSpPr>
          <p:cNvPr id="6" name="Rectangle 5"/>
          <p:cNvSpPr/>
          <p:nvPr userDrawn="1"/>
        </p:nvSpPr>
        <p:spPr>
          <a:xfrm>
            <a:off x="0" y="-85047"/>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64833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793" y="130723"/>
            <a:ext cx="6096000" cy="356085"/>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40232"/>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4723820"/>
            <a:ext cx="2133600" cy="273844"/>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D60D1EDE-7116-2443-9BDD-368CE5B37660}" type="slidenum">
              <a:rPr lang="en-US" smtClean="0"/>
              <a:pPr/>
              <a:t>‹#›</a:t>
            </a:fld>
            <a:endParaRPr lang="en-US" dirty="0"/>
          </a:p>
        </p:txBody>
      </p:sp>
      <p:sp>
        <p:nvSpPr>
          <p:cNvPr id="32" name="Date Placeholder 3"/>
          <p:cNvSpPr txBox="1">
            <a:spLocks/>
          </p:cNvSpPr>
          <p:nvPr userDrawn="1"/>
        </p:nvSpPr>
        <p:spPr>
          <a:xfrm>
            <a:off x="457200" y="4723820"/>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Raleway"/>
                <a:ea typeface="+mn-ea"/>
                <a:cs typeface="Raleway"/>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i="0" dirty="0" err="1" smtClean="0">
                <a:latin typeface="Calibri Light" panose="020F0302020204030204" pitchFamily="34" charset="0"/>
              </a:rPr>
              <a:t>www.coral-club.com</a:t>
            </a:r>
            <a:endParaRPr lang="en-US" i="0" dirty="0">
              <a:latin typeface="Calibri Light" panose="020F0302020204030204" pitchFamily="34" charset="0"/>
            </a:endParaRPr>
          </a:p>
        </p:txBody>
      </p:sp>
      <p:grpSp>
        <p:nvGrpSpPr>
          <p:cNvPr id="27" name="Group 26"/>
          <p:cNvGrpSpPr/>
          <p:nvPr userDrawn="1"/>
        </p:nvGrpSpPr>
        <p:grpSpPr>
          <a:xfrm>
            <a:off x="4257731" y="4720365"/>
            <a:ext cx="628539" cy="280755"/>
            <a:chOff x="3256504" y="4721279"/>
            <a:chExt cx="628539" cy="280755"/>
          </a:xfrm>
        </p:grpSpPr>
        <p:sp>
          <p:nvSpPr>
            <p:cNvPr id="5" name="Oval 4"/>
            <p:cNvSpPr/>
            <p:nvPr userDrawn="1"/>
          </p:nvSpPr>
          <p:spPr>
            <a:xfrm>
              <a:off x="3256504" y="4721279"/>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userDrawn="1"/>
          </p:nvSpPr>
          <p:spPr>
            <a:xfrm>
              <a:off x="3608196" y="4725187"/>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3365891" y="4826243"/>
              <a:ext cx="45719" cy="73401"/>
              <a:chOff x="3345327" y="4804129"/>
              <a:chExt cx="74099" cy="118964"/>
            </a:xfrm>
          </p:grpSpPr>
          <p:cxnSp>
            <p:nvCxnSpPr>
              <p:cNvPr id="31" name="Straight Connector 30"/>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userDrawn="1"/>
          </p:nvGrpSpPr>
          <p:grpSpPr>
            <a:xfrm flipH="1" flipV="1">
              <a:off x="3727667" y="4823914"/>
              <a:ext cx="45719" cy="73401"/>
              <a:chOff x="3345327" y="4804129"/>
              <a:chExt cx="74099" cy="118964"/>
            </a:xfrm>
          </p:grpSpPr>
          <p:cxnSp>
            <p:nvCxnSpPr>
              <p:cNvPr id="35" name="Straight Connector 34"/>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cxnSp>
        <p:nvCxnSpPr>
          <p:cNvPr id="37" name="Straight Connector 36"/>
          <p:cNvCxnSpPr/>
          <p:nvPr userDrawn="1"/>
        </p:nvCxnSpPr>
        <p:spPr>
          <a:xfrm flipH="1">
            <a:off x="399803" y="562064"/>
            <a:ext cx="8318131" cy="0"/>
          </a:xfrm>
          <a:prstGeom prst="line">
            <a:avLst/>
          </a:prstGeom>
          <a:ln w="9525" cmpd="sng">
            <a:solidFill>
              <a:srgbClr val="E0E0E0"/>
            </a:solidFill>
          </a:ln>
          <a:effectLst/>
        </p:spPr>
        <p:style>
          <a:lnRef idx="2">
            <a:schemeClr val="accent1"/>
          </a:lnRef>
          <a:fillRef idx="0">
            <a:schemeClr val="accent1"/>
          </a:fillRef>
          <a:effectRef idx="1">
            <a:schemeClr val="accent1"/>
          </a:effectRef>
          <a:fontRef idx="minor">
            <a:schemeClr val="tx1"/>
          </a:fontRef>
        </p:style>
      </p:cxnSp>
      <p:pic>
        <p:nvPicPr>
          <p:cNvPr id="40" name="Изображение 39" descr="CC_Logo_Green.eps"/>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149314" y="130723"/>
            <a:ext cx="461049" cy="304887"/>
          </a:xfrm>
          <a:prstGeom prst="rect">
            <a:avLst/>
          </a:prstGeom>
        </p:spPr>
      </p:pic>
    </p:spTree>
    <p:extLst>
      <p:ext uri="{BB962C8B-B14F-4D97-AF65-F5344CB8AC3E}">
        <p14:creationId xmlns:p14="http://schemas.microsoft.com/office/powerpoint/2010/main" val="1221053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3" r:id="rId6"/>
    <p:sldLayoutId id="2147483666" r:id="rId7"/>
    <p:sldLayoutId id="2147483668" r:id="rId8"/>
    <p:sldLayoutId id="2147483667" r:id="rId9"/>
    <p:sldLayoutId id="2147483660" r:id="rId10"/>
    <p:sldLayoutId id="2147483663" r:id="rId11"/>
  </p:sldLayoutIdLst>
  <p:timing>
    <p:tnLst>
      <p:par>
        <p:cTn id="1" dur="indefinite" restart="never" nodeType="tmRoot"/>
      </p:par>
    </p:tnLst>
  </p:timing>
  <p:hf hdr="0" ftr="0" dt="0"/>
  <p:txStyles>
    <p:titleStyle>
      <a:lvl1pPr algn="l" defTabSz="457200" rtl="0" eaLnBrk="1" latinLnBrk="0" hangingPunct="1">
        <a:spcBef>
          <a:spcPct val="0"/>
        </a:spcBef>
        <a:buNone/>
        <a:defRPr sz="1400" b="1" kern="1200">
          <a:solidFill>
            <a:schemeClr val="tx1"/>
          </a:solidFill>
          <a:latin typeface="Raleway"/>
          <a:ea typeface="+mj-ea"/>
          <a:cs typeface="Raleway"/>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Raleway"/>
          <a:ea typeface="+mn-ea"/>
          <a:cs typeface="Raleway"/>
        </a:defRPr>
      </a:lvl1pPr>
      <a:lvl2pPr marL="742950" indent="-285750" algn="l" defTabSz="457200" rtl="0" eaLnBrk="1" latinLnBrk="0" hangingPunct="1">
        <a:spcBef>
          <a:spcPct val="20000"/>
        </a:spcBef>
        <a:buFont typeface="Arial"/>
        <a:buChar char="–"/>
        <a:defRPr sz="2000" kern="1200">
          <a:solidFill>
            <a:schemeClr val="tx1"/>
          </a:solidFill>
          <a:latin typeface="Raleway"/>
          <a:ea typeface="+mn-ea"/>
          <a:cs typeface="Raleway"/>
        </a:defRPr>
      </a:lvl2pPr>
      <a:lvl3pPr marL="1143000" indent="-228600" algn="l" defTabSz="457200" rtl="0" eaLnBrk="1" latinLnBrk="0" hangingPunct="1">
        <a:spcBef>
          <a:spcPct val="20000"/>
        </a:spcBef>
        <a:buFont typeface="Arial"/>
        <a:buChar char="•"/>
        <a:defRPr sz="1800" kern="1200">
          <a:solidFill>
            <a:schemeClr val="tx1"/>
          </a:solidFill>
          <a:latin typeface="Raleway"/>
          <a:ea typeface="+mn-ea"/>
          <a:cs typeface="Raleway"/>
        </a:defRPr>
      </a:lvl3pPr>
      <a:lvl4pPr marL="1600200" indent="-228600" algn="l" defTabSz="457200" rtl="0" eaLnBrk="1" latinLnBrk="0" hangingPunct="1">
        <a:spcBef>
          <a:spcPct val="20000"/>
        </a:spcBef>
        <a:buFont typeface="Arial"/>
        <a:buChar char="–"/>
        <a:defRPr sz="1600" kern="1200">
          <a:solidFill>
            <a:schemeClr val="tx1"/>
          </a:solidFill>
          <a:latin typeface="Raleway"/>
          <a:ea typeface="+mn-ea"/>
          <a:cs typeface="Raleway"/>
        </a:defRPr>
      </a:lvl4pPr>
      <a:lvl5pPr marL="2057400" indent="-228600" algn="l" defTabSz="457200" rtl="0" eaLnBrk="1" latinLnBrk="0" hangingPunct="1">
        <a:spcBef>
          <a:spcPct val="20000"/>
        </a:spcBef>
        <a:buFont typeface="Arial"/>
        <a:buChar char="»"/>
        <a:defRPr sz="1600" kern="1200">
          <a:solidFill>
            <a:schemeClr val="tx1"/>
          </a:solidFill>
          <a:latin typeface="Raleway"/>
          <a:ea typeface="+mn-ea"/>
          <a:cs typeface="Ralew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emf"/><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png"/><Relationship Id="rId10" Type="http://schemas.openxmlformats.org/officeDocument/2006/relationships/image" Target="../media/image33.jpeg"/><Relationship Id="rId4" Type="http://schemas.openxmlformats.org/officeDocument/2006/relationships/image" Target="../media/image28.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38.jp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emf"/><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emf"/><Relationship Id="rId9"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1833"/>
          <p:cNvSpPr/>
          <p:nvPr/>
        </p:nvSpPr>
        <p:spPr>
          <a:xfrm>
            <a:off x="-2" y="27992"/>
            <a:ext cx="9144000" cy="5143500"/>
          </a:xfrm>
          <a:prstGeom prst="rect">
            <a:avLst/>
          </a:prstGeom>
          <a:solidFill>
            <a:schemeClr val="bg1">
              <a:alpha val="69000"/>
            </a:schemeClr>
          </a:solidFill>
          <a:ln w="12700">
            <a:miter lim="400000"/>
          </a:ln>
        </p:spPr>
        <p:txBody>
          <a:bodyPr lIns="0" tIns="0" rIns="0" bIns="0" anchor="ctr"/>
          <a:lstStyle/>
          <a:p>
            <a:pPr lvl="0" algn="ctr">
              <a:defRPr sz="3200">
                <a:solidFill>
                  <a:srgbClr val="FFFFFF"/>
                </a:solidFill>
              </a:defRPr>
            </a:pPr>
            <a:endParaRPr dirty="0">
              <a:latin typeface="Raleway"/>
              <a:cs typeface="Raleway"/>
            </a:endParaRPr>
          </a:p>
        </p:txBody>
      </p:sp>
      <p:sp>
        <p:nvSpPr>
          <p:cNvPr id="6" name="Rectangle 5"/>
          <p:cNvSpPr/>
          <p:nvPr/>
        </p:nvSpPr>
        <p:spPr>
          <a:xfrm>
            <a:off x="1961686" y="314325"/>
            <a:ext cx="5220627" cy="609600"/>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endParaRPr lang="ru-RU" sz="1100" b="1" dirty="0" smtClean="0">
              <a:solidFill>
                <a:srgbClr val="EF1156"/>
              </a:solidFill>
              <a:latin typeface="Raleway"/>
              <a:cs typeface="Raleway"/>
            </a:endParaRPr>
          </a:p>
        </p:txBody>
      </p:sp>
      <p:sp>
        <p:nvSpPr>
          <p:cNvPr id="23" name="object 3"/>
          <p:cNvSpPr txBox="1">
            <a:spLocks/>
          </p:cNvSpPr>
          <p:nvPr/>
        </p:nvSpPr>
        <p:spPr>
          <a:xfrm>
            <a:off x="3328351" y="4461094"/>
            <a:ext cx="2487295" cy="307777"/>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lnSpc>
                <a:spcPts val="2375"/>
              </a:lnSpc>
            </a:pPr>
            <a:r>
              <a:rPr lang="en-US" sz="1100" spc="55" dirty="0" smtClean="0">
                <a:solidFill>
                  <a:srgbClr val="FF0000"/>
                </a:solidFill>
              </a:rPr>
              <a:t>CORAL-CLUB.COM</a:t>
            </a:r>
            <a:endParaRPr lang="en-US" sz="1100" spc="55" dirty="0">
              <a:solidFill>
                <a:srgbClr val="FF0000"/>
              </a:solidFill>
            </a:endParaRPr>
          </a:p>
        </p:txBody>
      </p:sp>
      <p:sp>
        <p:nvSpPr>
          <p:cNvPr id="7" name="Rectangle 5"/>
          <p:cNvSpPr/>
          <p:nvPr/>
        </p:nvSpPr>
        <p:spPr>
          <a:xfrm>
            <a:off x="3336022" y="1076325"/>
            <a:ext cx="4017278" cy="2006844"/>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600" b="1" dirty="0">
                <a:solidFill>
                  <a:srgbClr val="EF1156"/>
                </a:solidFill>
              </a:rPr>
              <a:t/>
            </a:r>
            <a:br>
              <a:rPr lang="ru-RU" sz="3600" b="1" dirty="0">
                <a:solidFill>
                  <a:srgbClr val="EF1156"/>
                </a:solidFill>
              </a:rPr>
            </a:br>
            <a:endParaRPr lang="ru-RU" sz="2800" b="1" dirty="0" smtClean="0">
              <a:solidFill>
                <a:srgbClr val="EF1156"/>
              </a:solidFill>
            </a:endParaRPr>
          </a:p>
          <a:p>
            <a:pPr algn="ctr"/>
            <a:endParaRPr lang="ru-RU" b="1" dirty="0" smtClean="0">
              <a:solidFill>
                <a:srgbClr val="EF1156"/>
              </a:solidFill>
              <a:latin typeface="Raleway"/>
              <a:cs typeface="Raleway"/>
            </a:endParaRPr>
          </a:p>
          <a:p>
            <a:r>
              <a:rPr lang="en-US" sz="4000" b="1" dirty="0" smtClean="0">
                <a:solidFill>
                  <a:srgbClr val="FFC000"/>
                </a:solidFill>
                <a:latin typeface="Raleway"/>
                <a:cs typeface="Raleway"/>
              </a:rPr>
              <a:t>TASTY B</a:t>
            </a:r>
            <a:r>
              <a:rPr lang="ru-RU" sz="4000" b="1" dirty="0" smtClean="0">
                <a:solidFill>
                  <a:srgbClr val="FFC000"/>
                </a:solidFill>
                <a:latin typeface="Raleway"/>
                <a:cs typeface="Raleway"/>
              </a:rPr>
              <a:t/>
            </a:r>
            <a:br>
              <a:rPr lang="ru-RU" sz="4000" b="1" dirty="0" smtClean="0">
                <a:solidFill>
                  <a:srgbClr val="FFC000"/>
                </a:solidFill>
                <a:latin typeface="Raleway"/>
                <a:cs typeface="Raleway"/>
              </a:rPr>
            </a:br>
            <a:r>
              <a:rPr lang="ru-RU" sz="4400" b="1" dirty="0" smtClean="0">
                <a:solidFill>
                  <a:srgbClr val="008000"/>
                </a:solidFill>
                <a:latin typeface="Raleway"/>
                <a:cs typeface="Raleway"/>
              </a:rPr>
              <a:t> </a:t>
            </a:r>
            <a:r>
              <a:rPr lang="ru-RU" b="1" dirty="0" smtClean="0">
                <a:solidFill>
                  <a:srgbClr val="008000"/>
                </a:solidFill>
                <a:latin typeface="Raleway"/>
                <a:cs typeface="Raleway"/>
              </a:rPr>
              <a:t/>
            </a:r>
            <a:br>
              <a:rPr lang="ru-RU" b="1" dirty="0" smtClean="0">
                <a:solidFill>
                  <a:srgbClr val="008000"/>
                </a:solidFill>
                <a:latin typeface="Raleway"/>
                <a:cs typeface="Raleway"/>
              </a:rPr>
            </a:br>
            <a:r>
              <a:rPr lang="en-US" sz="2400" b="1" dirty="0" smtClean="0">
                <a:solidFill>
                  <a:srgbClr val="008000"/>
                </a:solidFill>
              </a:rPr>
              <a:t>Chewable </a:t>
            </a:r>
            <a:r>
              <a:rPr lang="en-US" sz="2400" b="1" dirty="0">
                <a:solidFill>
                  <a:srgbClr val="008000"/>
                </a:solidFill>
              </a:rPr>
              <a:t>tablets with </a:t>
            </a:r>
            <a:r>
              <a:rPr lang="en-US" sz="2400" b="1" dirty="0" smtClean="0">
                <a:solidFill>
                  <a:srgbClr val="008000"/>
                </a:solidFill>
              </a:rPr>
              <a:t>B-Complex </a:t>
            </a:r>
            <a:r>
              <a:rPr lang="en-US" sz="2400" b="1" dirty="0">
                <a:solidFill>
                  <a:srgbClr val="008000"/>
                </a:solidFill>
              </a:rPr>
              <a:t>vitamins and </a:t>
            </a:r>
            <a:r>
              <a:rPr lang="en-US" sz="2400" b="1" dirty="0" smtClean="0">
                <a:solidFill>
                  <a:srgbClr val="008000"/>
                </a:solidFill>
              </a:rPr>
              <a:t>a pronounced lime flavor</a:t>
            </a:r>
            <a:endParaRPr lang="ru-RU" sz="2400" dirty="0">
              <a:solidFill>
                <a:srgbClr val="008000"/>
              </a:solidFill>
            </a:endParaRPr>
          </a:p>
          <a:p>
            <a:endParaRPr lang="ru-RU" sz="3200" b="1" dirty="0">
              <a:solidFill>
                <a:srgbClr val="EF1156"/>
              </a:solidFill>
            </a:endParaRPr>
          </a:p>
          <a:p>
            <a:pPr algn="ctr"/>
            <a:endParaRPr lang="ru-RU" sz="2800" b="1" dirty="0" smtClean="0">
              <a:solidFill>
                <a:srgbClr val="EF1156"/>
              </a:solidFill>
              <a:latin typeface="Raleway"/>
              <a:cs typeface="Raleway"/>
            </a:endParaRPr>
          </a:p>
        </p:txBody>
      </p:sp>
      <p:pic>
        <p:nvPicPr>
          <p:cNvPr id="8" name="Изображение 17" descr="CC_Logo_Green.eps"/>
          <p:cNvPicPr>
            <a:picLocks noChangeAspect="1"/>
          </p:cNvPicPr>
          <p:nvPr/>
        </p:nvPicPr>
        <p:blipFill>
          <a:blip r:embed="rId3" cstate="screen">
            <a:duotone>
              <a:prstClr val="black"/>
              <a:srgbClr val="EF1156">
                <a:tint val="45000"/>
                <a:satMod val="400000"/>
              </a:srgbClr>
            </a:duotone>
            <a:lum bright="27000" contrast="55000"/>
            <a:extLst>
              <a:ext uri="{28A0092B-C50C-407E-A947-70E740481C1C}">
                <a14:useLocalDpi xmlns:a14="http://schemas.microsoft.com/office/drawing/2010/main"/>
              </a:ext>
            </a:extLst>
          </a:blip>
          <a:stretch>
            <a:fillRect/>
          </a:stretch>
        </p:blipFill>
        <p:spPr>
          <a:xfrm>
            <a:off x="8086196" y="344016"/>
            <a:ext cx="689688" cy="456083"/>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6529" y="344016"/>
            <a:ext cx="2739493" cy="4110268"/>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5270" y="660652"/>
            <a:ext cx="1754549" cy="1427033"/>
          </a:xfrm>
          <a:prstGeom prst="rect">
            <a:avLst/>
          </a:prstGeom>
        </p:spPr>
      </p:pic>
    </p:spTree>
    <p:extLst>
      <p:ext uri="{BB962C8B-B14F-4D97-AF65-F5344CB8AC3E}">
        <p14:creationId xmlns:p14="http://schemas.microsoft.com/office/powerpoint/2010/main" val="197443255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9524" y="2569"/>
            <a:ext cx="9153524" cy="5143500"/>
          </a:xfrm>
          <a:prstGeom prst="rect">
            <a:avLst/>
          </a:prstGeom>
          <a:solidFill>
            <a:schemeClr val="bg1"/>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10</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5" name="TextBox 4"/>
          <p:cNvSpPr txBox="1"/>
          <p:nvPr/>
        </p:nvSpPr>
        <p:spPr>
          <a:xfrm>
            <a:off x="4191000" y="238126"/>
            <a:ext cx="4689475" cy="4832092"/>
          </a:xfrm>
          <a:prstGeom prst="rect">
            <a:avLst/>
          </a:prstGeom>
          <a:noFill/>
        </p:spPr>
        <p:txBody>
          <a:bodyPr wrap="square" rtlCol="0">
            <a:spAutoFit/>
          </a:bodyPr>
          <a:lstStyle/>
          <a:p>
            <a:pPr algn="ctr"/>
            <a:r>
              <a:rPr lang="en-US" sz="2000" b="1" dirty="0" smtClean="0"/>
              <a:t>We need B complex vitamins every day.</a:t>
            </a:r>
          </a:p>
          <a:p>
            <a:pPr algn="ctr"/>
            <a:r>
              <a:rPr lang="ru-RU" sz="2000" b="1" dirty="0" smtClean="0"/>
              <a:t/>
            </a:r>
            <a:br>
              <a:rPr lang="ru-RU" sz="2000" b="1" dirty="0" smtClean="0"/>
            </a:br>
            <a:r>
              <a:rPr lang="en-US" sz="2000" b="1" dirty="0" smtClean="0"/>
              <a:t>B vitamins are mostly important:</a:t>
            </a:r>
            <a:r>
              <a:rPr lang="ru-RU" b="1" dirty="0" smtClean="0">
                <a:solidFill>
                  <a:srgbClr val="C00000"/>
                </a:solidFill>
              </a:rPr>
              <a:t/>
            </a:r>
            <a:br>
              <a:rPr lang="ru-RU" b="1" dirty="0" smtClean="0">
                <a:solidFill>
                  <a:srgbClr val="C00000"/>
                </a:solidFill>
              </a:rPr>
            </a:br>
            <a:endParaRPr lang="ru-RU" b="1" dirty="0" smtClean="0">
              <a:solidFill>
                <a:srgbClr val="C00000"/>
              </a:solidFill>
            </a:endParaRPr>
          </a:p>
          <a:p>
            <a:pPr marL="342900" indent="-342900">
              <a:buFont typeface="Arial" panose="020B0604020202020204" pitchFamily="34" charset="0"/>
              <a:buChar char="•"/>
            </a:pPr>
            <a:r>
              <a:rPr lang="en-US" b="1" dirty="0">
                <a:solidFill>
                  <a:srgbClr val="C00000"/>
                </a:solidFill>
              </a:rPr>
              <a:t>f</a:t>
            </a:r>
            <a:r>
              <a:rPr lang="en-US" b="1" dirty="0" smtClean="0">
                <a:solidFill>
                  <a:srgbClr val="C00000"/>
                </a:solidFill>
              </a:rPr>
              <a:t>or athletes and active individuals;</a:t>
            </a:r>
            <a:r>
              <a:rPr lang="ru-RU" b="1" dirty="0" smtClean="0">
                <a:solidFill>
                  <a:srgbClr val="C00000"/>
                </a:solidFill>
              </a:rPr>
              <a:t/>
            </a:r>
            <a:br>
              <a:rPr lang="ru-RU" b="1" dirty="0" smtClean="0">
                <a:solidFill>
                  <a:srgbClr val="C00000"/>
                </a:solidFill>
              </a:rPr>
            </a:br>
            <a:endParaRPr lang="ru-RU" b="1" dirty="0" smtClean="0">
              <a:solidFill>
                <a:srgbClr val="C00000"/>
              </a:solidFill>
            </a:endParaRPr>
          </a:p>
          <a:p>
            <a:pPr marL="342900" indent="-342900">
              <a:buFont typeface="Arial" panose="020B0604020202020204" pitchFamily="34" charset="0"/>
              <a:buChar char="•"/>
            </a:pPr>
            <a:r>
              <a:rPr lang="en-US" b="1" dirty="0" smtClean="0">
                <a:solidFill>
                  <a:srgbClr val="C00000"/>
                </a:solidFill>
              </a:rPr>
              <a:t>when dealing with stress;</a:t>
            </a:r>
            <a:r>
              <a:rPr lang="ru-RU" b="1" dirty="0" smtClean="0">
                <a:solidFill>
                  <a:srgbClr val="C00000"/>
                </a:solidFill>
              </a:rPr>
              <a:t/>
            </a:r>
            <a:br>
              <a:rPr lang="ru-RU" b="1" dirty="0" smtClean="0">
                <a:solidFill>
                  <a:srgbClr val="C00000"/>
                </a:solidFill>
              </a:rPr>
            </a:br>
            <a:endParaRPr lang="ru-RU" b="1" dirty="0" smtClean="0">
              <a:solidFill>
                <a:srgbClr val="C00000"/>
              </a:solidFill>
            </a:endParaRPr>
          </a:p>
          <a:p>
            <a:pPr marL="342900" indent="-342900">
              <a:buFont typeface="Arial" panose="020B0604020202020204" pitchFamily="34" charset="0"/>
              <a:buChar char="•"/>
            </a:pPr>
            <a:r>
              <a:rPr lang="en-US" b="1" dirty="0" smtClean="0">
                <a:solidFill>
                  <a:srgbClr val="C00000"/>
                </a:solidFill>
              </a:rPr>
              <a:t>for people who drink coffee and energy drinks;</a:t>
            </a:r>
            <a:r>
              <a:rPr lang="ru-RU" b="1" dirty="0" smtClean="0">
                <a:solidFill>
                  <a:srgbClr val="C00000"/>
                </a:solidFill>
              </a:rPr>
              <a:t/>
            </a:r>
            <a:br>
              <a:rPr lang="ru-RU" b="1" dirty="0" smtClean="0">
                <a:solidFill>
                  <a:srgbClr val="C00000"/>
                </a:solidFill>
              </a:rPr>
            </a:br>
            <a:endParaRPr lang="ru-RU" sz="2400" b="1" dirty="0"/>
          </a:p>
          <a:p>
            <a:pPr marL="342900" indent="-342900">
              <a:buFont typeface="Arial" panose="020B0604020202020204" pitchFamily="34" charset="0"/>
              <a:buChar char="•"/>
            </a:pPr>
            <a:r>
              <a:rPr lang="en-US" b="1" dirty="0" smtClean="0">
                <a:solidFill>
                  <a:srgbClr val="C00000"/>
                </a:solidFill>
              </a:rPr>
              <a:t>for </a:t>
            </a:r>
            <a:r>
              <a:rPr lang="en-US" b="1" dirty="0">
                <a:solidFill>
                  <a:srgbClr val="C00000"/>
                </a:solidFill>
              </a:rPr>
              <a:t>people who smoke and drink alcohol.</a:t>
            </a:r>
            <a:r>
              <a:rPr lang="ru-RU" sz="2000" b="1" dirty="0" smtClean="0">
                <a:solidFill>
                  <a:srgbClr val="C00000"/>
                </a:solidFill>
              </a:rPr>
              <a:t/>
            </a:r>
            <a:br>
              <a:rPr lang="ru-RU" sz="2000" b="1" dirty="0" smtClean="0">
                <a:solidFill>
                  <a:srgbClr val="C00000"/>
                </a:solidFill>
              </a:rPr>
            </a:br>
            <a:endParaRPr lang="ru-RU" sz="2000" b="1" dirty="0" smtClean="0">
              <a:solidFill>
                <a:srgbClr val="C00000"/>
              </a:solidFill>
            </a:endParaRPr>
          </a:p>
          <a:p>
            <a:pPr marL="342900" indent="-342900">
              <a:buFont typeface="Arial" panose="020B0604020202020204" pitchFamily="34" charset="0"/>
              <a:buChar char="•"/>
            </a:pPr>
            <a:endParaRPr lang="ru-RU" sz="2000" b="1" dirty="0" smtClean="0">
              <a:solidFill>
                <a:srgbClr val="C00000"/>
              </a:solidFill>
            </a:endParaRPr>
          </a:p>
          <a:p>
            <a:endParaRPr lang="ru-RU" sz="2000" b="1" dirty="0">
              <a:solidFill>
                <a:srgbClr val="C00000"/>
              </a:solidFill>
            </a:endParaRPr>
          </a:p>
          <a:p>
            <a:endParaRPr lang="ru-RU" sz="2000" b="1" dirty="0" smtClean="0">
              <a:solidFill>
                <a:srgbClr val="C00000"/>
              </a:solidFill>
            </a:endParaRPr>
          </a:p>
        </p:txBody>
      </p:sp>
      <p:pic>
        <p:nvPicPr>
          <p:cNvPr id="8" name="Рисунок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24" y="2569"/>
            <a:ext cx="3676650" cy="2444069"/>
          </a:xfrm>
          <a:prstGeom prst="rect">
            <a:avLst/>
          </a:prstGeom>
        </p:spPr>
      </p:pic>
      <p:pic>
        <p:nvPicPr>
          <p:cNvPr id="9" name="Рисунок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862" y="2804985"/>
            <a:ext cx="3682988" cy="2338516"/>
          </a:xfrm>
          <a:prstGeom prst="rect">
            <a:avLst/>
          </a:prstGeom>
        </p:spPr>
      </p:pic>
    </p:spTree>
    <p:extLst>
      <p:ext uri="{BB962C8B-B14F-4D97-AF65-F5344CB8AC3E}">
        <p14:creationId xmlns:p14="http://schemas.microsoft.com/office/powerpoint/2010/main" val="348656075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762" y="2569"/>
            <a:ext cx="9153524" cy="5143500"/>
          </a:xfrm>
          <a:prstGeom prst="rect">
            <a:avLst/>
          </a:prstGeom>
          <a:solidFill>
            <a:srgbClr val="A6AAA9"/>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11</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2" name="Прямоугольник 1"/>
          <p:cNvSpPr/>
          <p:nvPr/>
        </p:nvSpPr>
        <p:spPr>
          <a:xfrm>
            <a:off x="5324137" y="-9463"/>
            <a:ext cx="3824625" cy="514092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TextBox 5"/>
          <p:cNvSpPr txBox="1"/>
          <p:nvPr/>
        </p:nvSpPr>
        <p:spPr>
          <a:xfrm>
            <a:off x="5324138" y="315442"/>
            <a:ext cx="3577309" cy="923330"/>
          </a:xfrm>
          <a:prstGeom prst="rect">
            <a:avLst/>
          </a:prstGeom>
          <a:noFill/>
        </p:spPr>
        <p:txBody>
          <a:bodyPr wrap="square" rtlCol="0">
            <a:spAutoFit/>
          </a:bodyPr>
          <a:lstStyle/>
          <a:p>
            <a:pPr marL="285750" indent="-285750">
              <a:buFont typeface="Arial" panose="020B0604020202020204" pitchFamily="34" charset="0"/>
              <a:buChar char="•"/>
            </a:pPr>
            <a:endParaRPr lang="ru-RU" dirty="0"/>
          </a:p>
          <a:p>
            <a:endParaRPr lang="ru-RU" dirty="0"/>
          </a:p>
          <a:p>
            <a:endParaRPr lang="ru-RU" dirty="0"/>
          </a:p>
        </p:txBody>
      </p:sp>
      <p:sp>
        <p:nvSpPr>
          <p:cNvPr id="5" name="TextBox 4"/>
          <p:cNvSpPr txBox="1"/>
          <p:nvPr/>
        </p:nvSpPr>
        <p:spPr>
          <a:xfrm>
            <a:off x="5582653" y="216833"/>
            <a:ext cx="3386722" cy="2677656"/>
          </a:xfrm>
          <a:prstGeom prst="rect">
            <a:avLst/>
          </a:prstGeom>
          <a:noFill/>
        </p:spPr>
        <p:txBody>
          <a:bodyPr wrap="square" rtlCol="0">
            <a:spAutoFit/>
          </a:bodyPr>
          <a:lstStyle/>
          <a:p>
            <a:pPr algn="ctr"/>
            <a:r>
              <a:rPr lang="en-US" sz="2400" b="1" dirty="0" smtClean="0"/>
              <a:t>That’s the reason why you feel tired all the time.</a:t>
            </a:r>
            <a:endParaRPr lang="ru-RU" sz="2400" b="1" dirty="0" smtClean="0"/>
          </a:p>
          <a:p>
            <a:pPr algn="ctr"/>
            <a:endParaRPr lang="en-US" sz="2400" b="1" dirty="0"/>
          </a:p>
          <a:p>
            <a:pPr algn="ctr"/>
            <a:r>
              <a:rPr lang="en-US" sz="2400" b="1" dirty="0" smtClean="0"/>
              <a:t>The body has a B complex vitamins deficiency .</a:t>
            </a:r>
            <a:endParaRPr lang="ru-RU" sz="2400" b="1" dirty="0"/>
          </a:p>
        </p:txBody>
      </p:sp>
      <p:pic>
        <p:nvPicPr>
          <p:cNvPr id="9" name="Рисунок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9464"/>
            <a:ext cx="5324137" cy="5140929"/>
          </a:xfrm>
          <a:prstGeom prst="rect">
            <a:avLst/>
          </a:prstGeom>
          <a:ln>
            <a:noFill/>
          </a:ln>
        </p:spPr>
      </p:pic>
    </p:spTree>
    <p:extLst>
      <p:ext uri="{BB962C8B-B14F-4D97-AF65-F5344CB8AC3E}">
        <p14:creationId xmlns:p14="http://schemas.microsoft.com/office/powerpoint/2010/main" val="362277285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144" y="1526495"/>
            <a:ext cx="2837910" cy="3617005"/>
          </a:xfrm>
          <a:prstGeom prst="rect">
            <a:avLst/>
          </a:prstGeom>
        </p:spPr>
      </p:pic>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12</a:t>
            </a:fld>
            <a:endParaRPr sz="1400" spc="36"/>
          </a:p>
        </p:txBody>
      </p:sp>
      <p:pic>
        <p:nvPicPr>
          <p:cNvPr id="33" name="Изображение 17" descr="CC_Logo_Green.eps"/>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6" name="Выноска-облако 5"/>
          <p:cNvSpPr/>
          <p:nvPr/>
        </p:nvSpPr>
        <p:spPr>
          <a:xfrm>
            <a:off x="3119305" y="76199"/>
            <a:ext cx="4953000" cy="2705100"/>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TextBox 6"/>
          <p:cNvSpPr txBox="1"/>
          <p:nvPr/>
        </p:nvSpPr>
        <p:spPr>
          <a:xfrm>
            <a:off x="3914775" y="847725"/>
            <a:ext cx="3562350" cy="707886"/>
          </a:xfrm>
          <a:prstGeom prst="rect">
            <a:avLst/>
          </a:prstGeom>
          <a:noFill/>
        </p:spPr>
        <p:txBody>
          <a:bodyPr wrap="square" rtlCol="0">
            <a:spAutoFit/>
          </a:bodyPr>
          <a:lstStyle/>
          <a:p>
            <a:r>
              <a:rPr lang="en-US" sz="4000" b="1" dirty="0" smtClean="0">
                <a:solidFill>
                  <a:schemeClr val="accent1">
                    <a:lumMod val="75000"/>
                  </a:schemeClr>
                </a:solidFill>
              </a:rPr>
              <a:t>What to do</a:t>
            </a:r>
            <a:r>
              <a:rPr lang="ru-RU" sz="4000" b="1" dirty="0" smtClean="0">
                <a:solidFill>
                  <a:schemeClr val="accent1">
                    <a:lumMod val="75000"/>
                  </a:schemeClr>
                </a:solidFill>
              </a:rPr>
              <a:t>?</a:t>
            </a:r>
            <a:endParaRPr lang="ru-RU" sz="4000" b="1" dirty="0">
              <a:solidFill>
                <a:schemeClr val="accent1">
                  <a:lumMod val="75000"/>
                </a:schemeClr>
              </a:solidFill>
            </a:endParaRPr>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6786" y="2707513"/>
            <a:ext cx="1533096" cy="2300219"/>
          </a:xfrm>
          <a:prstGeom prst="rect">
            <a:avLst/>
          </a:prstGeom>
        </p:spPr>
      </p:pic>
      <p:sp>
        <p:nvSpPr>
          <p:cNvPr id="9" name="TextBox 8"/>
          <p:cNvSpPr txBox="1"/>
          <p:nvPr/>
        </p:nvSpPr>
        <p:spPr>
          <a:xfrm>
            <a:off x="3667126" y="3857622"/>
            <a:ext cx="3830838" cy="707886"/>
          </a:xfrm>
          <a:prstGeom prst="rect">
            <a:avLst/>
          </a:prstGeom>
          <a:noFill/>
        </p:spPr>
        <p:txBody>
          <a:bodyPr wrap="square" rtlCol="0">
            <a:spAutoFit/>
          </a:bodyPr>
          <a:lstStyle/>
          <a:p>
            <a:pPr algn="ctr"/>
            <a:r>
              <a:rPr lang="en-US" sz="2000" b="1" dirty="0" smtClean="0">
                <a:solidFill>
                  <a:srgbClr val="008000"/>
                </a:solidFill>
              </a:rPr>
              <a:t>TASTY B</a:t>
            </a:r>
            <a:r>
              <a:rPr lang="ru-RU" sz="2000" b="1" dirty="0" smtClean="0">
                <a:solidFill>
                  <a:srgbClr val="008000"/>
                </a:solidFill>
              </a:rPr>
              <a:t> –</a:t>
            </a:r>
          </a:p>
          <a:p>
            <a:pPr algn="ctr"/>
            <a:r>
              <a:rPr lang="en-US" sz="2000" b="1" dirty="0" smtClean="0">
                <a:solidFill>
                  <a:srgbClr val="008000"/>
                </a:solidFill>
              </a:rPr>
              <a:t>THE RIGHT CHOICE</a:t>
            </a:r>
            <a:r>
              <a:rPr lang="ru-RU" sz="2000" b="1" dirty="0" smtClean="0">
                <a:solidFill>
                  <a:srgbClr val="008000"/>
                </a:solidFill>
              </a:rPr>
              <a:t>!</a:t>
            </a:r>
            <a:endParaRPr lang="ru-RU" sz="2000" b="1" dirty="0">
              <a:solidFill>
                <a:srgbClr val="008000"/>
              </a:solidFill>
            </a:endParaRPr>
          </a:p>
        </p:txBody>
      </p:sp>
    </p:spTree>
    <p:extLst>
      <p:ext uri="{BB962C8B-B14F-4D97-AF65-F5344CB8AC3E}">
        <p14:creationId xmlns:p14="http://schemas.microsoft.com/office/powerpoint/2010/main" val="490429801"/>
      </p:ext>
    </p:extLst>
  </p:cSld>
  <p:clrMapOvr>
    <a:masterClrMapping/>
  </p:clrMapOvr>
  <p:transition spd="slow">
    <p:push dir="u"/>
  </p:transition>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762" y="2569"/>
            <a:ext cx="9153524" cy="5143500"/>
          </a:xfrm>
          <a:prstGeom prst="rect">
            <a:avLst/>
          </a:prstGeom>
          <a:solidFill>
            <a:srgbClr val="A6AAA9"/>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13</a:t>
            </a:fld>
            <a:endParaRPr sz="1400" spc="36"/>
          </a:p>
        </p:txBody>
      </p:sp>
      <p:sp>
        <p:nvSpPr>
          <p:cNvPr id="10" name="TextBox 9"/>
          <p:cNvSpPr txBox="1"/>
          <p:nvPr/>
        </p:nvSpPr>
        <p:spPr>
          <a:xfrm>
            <a:off x="0" y="-34002"/>
            <a:ext cx="9148762" cy="5180071"/>
          </a:xfrm>
          <a:prstGeom prst="rect">
            <a:avLst/>
          </a:prstGeom>
          <a:solidFill>
            <a:srgbClr val="58B46A"/>
          </a:solidFill>
        </p:spPr>
        <p:txBody>
          <a:bodyPr wrap="square" lIns="0" numCol="1" spcCol="457200" rtlCol="0">
            <a:noAutofit/>
          </a:bodyPr>
          <a:lstStyle/>
          <a:p>
            <a:pPr algn="ctr">
              <a:buClr>
                <a:schemeClr val="accent2"/>
              </a:buClr>
            </a:pPr>
            <a:endParaRPr lang="ru-RU" sz="2000" b="1" dirty="0" smtClean="0">
              <a:solidFill>
                <a:srgbClr val="7030A0"/>
              </a:solidFill>
              <a:latin typeface="Raleway" panose="020B0003030101060003" pitchFamily="34" charset="0"/>
            </a:endParaRPr>
          </a:p>
          <a:p>
            <a:pPr algn="ctr">
              <a:buClr>
                <a:schemeClr val="accent2"/>
              </a:buClr>
            </a:pPr>
            <a:endParaRPr lang="ru-RU" sz="2000" b="1" dirty="0">
              <a:solidFill>
                <a:schemeClr val="bg1"/>
              </a:solidFill>
              <a:latin typeface="Raleway" panose="020B0003030101060003" pitchFamily="34" charset="0"/>
            </a:endParaRPr>
          </a:p>
          <a:p>
            <a:pPr algn="ctr">
              <a:buClr>
                <a:schemeClr val="accent2"/>
              </a:buClr>
            </a:pPr>
            <a:endParaRPr lang="ru-RU" sz="2000" b="1" dirty="0" smtClean="0">
              <a:solidFill>
                <a:srgbClr val="7030A0"/>
              </a:solidFill>
              <a:latin typeface="Raleway" panose="020B0003030101060003" pitchFamily="34" charset="0"/>
            </a:endParaRPr>
          </a:p>
          <a:p>
            <a:r>
              <a:rPr lang="ru-RU" sz="1400" b="1" dirty="0">
                <a:solidFill>
                  <a:srgbClr val="7030A0"/>
                </a:solidFill>
                <a:latin typeface="Raleway Light" panose="020B0403030101060003" pitchFamily="34" charset="-52"/>
                <a:ea typeface="Roboto Light" panose="02000000000000000000" pitchFamily="2" charset="0"/>
              </a:rPr>
              <a:t>	</a:t>
            </a:r>
            <a:endParaRPr lang="ru-RU" sz="1400" b="1" dirty="0" smtClean="0">
              <a:solidFill>
                <a:srgbClr val="7030A0"/>
              </a:solidFill>
              <a:latin typeface="Raleway Light" panose="020B0403030101060003" pitchFamily="34" charset="-52"/>
              <a:ea typeface="Roboto Light" panose="02000000000000000000" pitchFamily="2" charset="0"/>
            </a:endParaRPr>
          </a:p>
          <a:p>
            <a:r>
              <a:rPr lang="ru-RU" sz="1400" b="1" dirty="0">
                <a:solidFill>
                  <a:srgbClr val="7030A0"/>
                </a:solidFill>
                <a:latin typeface="Raleway Light" panose="020B0403030101060003" pitchFamily="34" charset="-52"/>
                <a:ea typeface="Roboto Light" panose="02000000000000000000" pitchFamily="2" charset="0"/>
              </a:rPr>
              <a:t>	</a:t>
            </a:r>
            <a:r>
              <a:rPr lang="ru-RU" sz="1400" b="1" dirty="0">
                <a:solidFill>
                  <a:srgbClr val="EF1156"/>
                </a:solidFill>
                <a:latin typeface="Raleway Light" panose="020B0403030101060003" pitchFamily="34" charset="-52"/>
                <a:ea typeface="Roboto Light" panose="02000000000000000000" pitchFamily="2" charset="0"/>
              </a:rPr>
              <a:t/>
            </a:r>
            <a:br>
              <a:rPr lang="ru-RU" sz="1400" b="1" dirty="0">
                <a:solidFill>
                  <a:srgbClr val="EF1156"/>
                </a:solidFill>
                <a:latin typeface="Raleway Light" panose="020B0403030101060003" pitchFamily="34" charset="-52"/>
                <a:ea typeface="Roboto Light" panose="02000000000000000000" pitchFamily="2" charset="0"/>
              </a:rPr>
            </a:br>
            <a:r>
              <a:rPr lang="ru-RU" sz="2400" b="1" dirty="0" smtClean="0">
                <a:solidFill>
                  <a:srgbClr val="EF1156"/>
                </a:solidFill>
                <a:latin typeface="Raleway" panose="020B0003030101060003" pitchFamily="34" charset="0"/>
              </a:rPr>
              <a:t/>
            </a:r>
            <a:br>
              <a:rPr lang="ru-RU" sz="2400" b="1" dirty="0" smtClean="0">
                <a:solidFill>
                  <a:srgbClr val="EF1156"/>
                </a:solidFill>
                <a:latin typeface="Raleway" panose="020B0003030101060003" pitchFamily="34" charset="0"/>
              </a:rPr>
            </a:br>
            <a:endParaRPr lang="ru-RU" sz="2400" b="1" dirty="0" smtClean="0">
              <a:solidFill>
                <a:srgbClr val="EF1156"/>
              </a:solidFill>
              <a:latin typeface="Raleway" panose="020B0003030101060003"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2604" y="383813"/>
            <a:ext cx="2715896" cy="40748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725" y="4458675"/>
            <a:ext cx="4190364" cy="338554"/>
          </a:xfrm>
          <a:prstGeom prst="rect">
            <a:avLst/>
          </a:prstGeom>
          <a:noFill/>
        </p:spPr>
        <p:txBody>
          <a:bodyPr wrap="square" rtlCol="0">
            <a:spAutoFit/>
          </a:bodyPr>
          <a:lstStyle/>
          <a:p>
            <a:pPr algn="ctr"/>
            <a:r>
              <a:rPr lang="ru-RU" sz="1600" dirty="0" smtClean="0">
                <a:solidFill>
                  <a:schemeClr val="bg1"/>
                </a:solidFill>
              </a:rPr>
              <a:t>1 </a:t>
            </a:r>
            <a:r>
              <a:rPr lang="en-US" sz="1600" dirty="0" smtClean="0">
                <a:solidFill>
                  <a:schemeClr val="bg1"/>
                </a:solidFill>
              </a:rPr>
              <a:t>bottle </a:t>
            </a:r>
            <a:r>
              <a:rPr lang="ru-RU" sz="1600" dirty="0" smtClean="0">
                <a:solidFill>
                  <a:schemeClr val="bg1"/>
                </a:solidFill>
              </a:rPr>
              <a:t>= </a:t>
            </a:r>
            <a:r>
              <a:rPr lang="ru-RU" sz="1600" dirty="0">
                <a:solidFill>
                  <a:schemeClr val="bg1"/>
                </a:solidFill>
              </a:rPr>
              <a:t>30 </a:t>
            </a:r>
            <a:r>
              <a:rPr lang="en-US" sz="1600" dirty="0" smtClean="0">
                <a:solidFill>
                  <a:schemeClr val="bg1"/>
                </a:solidFill>
              </a:rPr>
              <a:t>chewable tablets</a:t>
            </a:r>
            <a:endParaRPr lang="ru-RU" dirty="0">
              <a:solidFill>
                <a:schemeClr val="bg1"/>
              </a:solidFill>
            </a:endParaRPr>
          </a:p>
        </p:txBody>
      </p:sp>
      <p:sp>
        <p:nvSpPr>
          <p:cNvPr id="4" name="TextBox 3"/>
          <p:cNvSpPr txBox="1"/>
          <p:nvPr/>
        </p:nvSpPr>
        <p:spPr>
          <a:xfrm>
            <a:off x="3550778" y="285750"/>
            <a:ext cx="5345572" cy="3477875"/>
          </a:xfrm>
          <a:prstGeom prst="rect">
            <a:avLst/>
          </a:prstGeom>
          <a:noFill/>
        </p:spPr>
        <p:txBody>
          <a:bodyPr wrap="square" rtlCol="0">
            <a:spAutoFit/>
          </a:bodyPr>
          <a:lstStyle/>
          <a:p>
            <a:pPr algn="ctr"/>
            <a:r>
              <a:rPr lang="ru-RU" sz="2000" b="1" dirty="0" smtClean="0">
                <a:solidFill>
                  <a:srgbClr val="EF1156"/>
                </a:solidFill>
                <a:latin typeface="+mj-lt"/>
                <a:ea typeface="Roboto Light" panose="02000000000000000000" pitchFamily="2" charset="0"/>
              </a:rPr>
              <a:t>	</a:t>
            </a:r>
            <a:r>
              <a:rPr lang="ru-RU" sz="2800" b="1" dirty="0">
                <a:solidFill>
                  <a:srgbClr val="FFCC00"/>
                </a:solidFill>
                <a:latin typeface="+mj-lt"/>
                <a:ea typeface="Roboto Light" panose="02000000000000000000" pitchFamily="2" charset="0"/>
              </a:rPr>
              <a:t> </a:t>
            </a:r>
            <a:r>
              <a:rPr lang="en-US" sz="3600" b="1" dirty="0" smtClean="0">
                <a:solidFill>
                  <a:srgbClr val="FFCC00"/>
                </a:solidFill>
                <a:latin typeface="+mj-lt"/>
                <a:ea typeface="Roboto Light" panose="02000000000000000000" pitchFamily="2" charset="0"/>
              </a:rPr>
              <a:t>TASTY B</a:t>
            </a:r>
            <a:r>
              <a:rPr lang="en-US" sz="2800" b="1" dirty="0" smtClean="0">
                <a:solidFill>
                  <a:schemeClr val="bg1"/>
                </a:solidFill>
                <a:latin typeface="+mj-lt"/>
                <a:ea typeface="Roboto Light" panose="02000000000000000000" pitchFamily="2" charset="0"/>
              </a:rPr>
              <a:t/>
            </a:r>
            <a:br>
              <a:rPr lang="en-US" sz="2800" b="1" dirty="0" smtClean="0">
                <a:solidFill>
                  <a:schemeClr val="bg1"/>
                </a:solidFill>
                <a:latin typeface="+mj-lt"/>
                <a:ea typeface="Roboto Light" panose="02000000000000000000" pitchFamily="2" charset="0"/>
              </a:rPr>
            </a:br>
            <a:r>
              <a:rPr lang="en-US" sz="2400" b="1" dirty="0">
                <a:solidFill>
                  <a:schemeClr val="bg1"/>
                </a:solidFill>
                <a:ea typeface="Roboto Light" panose="02000000000000000000" pitchFamily="2" charset="0"/>
              </a:rPr>
              <a:t>Chewable tablets with </a:t>
            </a:r>
            <a:r>
              <a:rPr lang="en-US" sz="2400" b="1" dirty="0" smtClean="0">
                <a:solidFill>
                  <a:schemeClr val="bg1"/>
                </a:solidFill>
                <a:ea typeface="Roboto Light" panose="02000000000000000000" pitchFamily="2" charset="0"/>
              </a:rPr>
              <a:t>a balanced set of B-Complex </a:t>
            </a:r>
            <a:r>
              <a:rPr lang="en-US" sz="2400" b="1" dirty="0">
                <a:solidFill>
                  <a:schemeClr val="bg1"/>
                </a:solidFill>
                <a:ea typeface="Roboto Light" panose="02000000000000000000" pitchFamily="2" charset="0"/>
              </a:rPr>
              <a:t>vitamins and </a:t>
            </a:r>
            <a:r>
              <a:rPr lang="en-US" sz="2400" b="1" dirty="0" smtClean="0">
                <a:solidFill>
                  <a:schemeClr val="bg1"/>
                </a:solidFill>
                <a:ea typeface="Roboto Light" panose="02000000000000000000" pitchFamily="2" charset="0"/>
              </a:rPr>
              <a:t>a pronounced  </a:t>
            </a:r>
            <a:r>
              <a:rPr lang="en-US" sz="2400" b="1" dirty="0">
                <a:solidFill>
                  <a:schemeClr val="bg1"/>
                </a:solidFill>
                <a:ea typeface="Roboto Light" panose="02000000000000000000" pitchFamily="2" charset="0"/>
              </a:rPr>
              <a:t>lime </a:t>
            </a:r>
            <a:r>
              <a:rPr lang="en-US" sz="2400" b="1" dirty="0" smtClean="0">
                <a:solidFill>
                  <a:schemeClr val="bg1"/>
                </a:solidFill>
                <a:ea typeface="Roboto Light" panose="02000000000000000000" pitchFamily="2" charset="0"/>
              </a:rPr>
              <a:t>flavor</a:t>
            </a:r>
            <a:r>
              <a:rPr lang="ru-RU" sz="2400" b="1" dirty="0" smtClean="0">
                <a:solidFill>
                  <a:schemeClr val="bg1"/>
                </a:solidFill>
                <a:ea typeface="Roboto Light" panose="02000000000000000000" pitchFamily="2" charset="0"/>
              </a:rPr>
              <a:t>!</a:t>
            </a:r>
            <a:endParaRPr lang="ru-RU" sz="2000" b="1" dirty="0">
              <a:solidFill>
                <a:schemeClr val="bg1"/>
              </a:solidFill>
              <a:latin typeface="+mj-lt"/>
              <a:ea typeface="Roboto Light" panose="02000000000000000000" pitchFamily="2" charset="0"/>
            </a:endParaRPr>
          </a:p>
          <a:p>
            <a:endParaRPr lang="ru-RU" sz="1400" b="1" dirty="0">
              <a:solidFill>
                <a:schemeClr val="bg1"/>
              </a:solidFill>
              <a:latin typeface="Raleway Light" panose="020B0403030101060003" pitchFamily="34" charset="-52"/>
              <a:ea typeface="Roboto Light" panose="02000000000000000000" pitchFamily="2" charset="0"/>
            </a:endParaRPr>
          </a:p>
          <a:p>
            <a:pPr marL="285750" indent="-285750">
              <a:buFont typeface="Arial" panose="020B0604020202020204" pitchFamily="34" charset="0"/>
              <a:buChar char="•"/>
            </a:pPr>
            <a:r>
              <a:rPr lang="ru-RU" sz="1400" b="1" dirty="0">
                <a:solidFill>
                  <a:srgbClr val="FFFF00"/>
                </a:solidFill>
                <a:latin typeface="Raleway Light" panose="020B0403030101060003" pitchFamily="34" charset="-52"/>
                <a:ea typeface="Roboto Light" panose="02000000000000000000" pitchFamily="2" charset="0"/>
              </a:rPr>
              <a:t> </a:t>
            </a:r>
            <a:r>
              <a:rPr lang="ru-RU" sz="1400" b="1" dirty="0" smtClean="0">
                <a:solidFill>
                  <a:srgbClr val="FFFF00"/>
                </a:solidFill>
                <a:latin typeface="Raleway Light" panose="020B0403030101060003" pitchFamily="34" charset="-52"/>
                <a:ea typeface="Roboto Light" panose="02000000000000000000" pitchFamily="2" charset="0"/>
              </a:rPr>
              <a:t>  </a:t>
            </a:r>
            <a:r>
              <a:rPr lang="en-US" sz="1400" b="1" dirty="0" smtClean="0">
                <a:solidFill>
                  <a:srgbClr val="FFFF00"/>
                </a:solidFill>
                <a:latin typeface="Raleway Light" panose="020B0403030101060003" pitchFamily="34" charset="-52"/>
                <a:ea typeface="Roboto Light" panose="02000000000000000000" pitchFamily="2" charset="0"/>
              </a:rPr>
              <a:t>Helps to normalize nervous system function;</a:t>
            </a:r>
            <a:r>
              <a:rPr lang="ru-RU" sz="1400" b="1" dirty="0" smtClean="0">
                <a:solidFill>
                  <a:srgbClr val="FFFF00"/>
                </a:solidFill>
                <a:latin typeface="Raleway Light" panose="020B0403030101060003" pitchFamily="34" charset="-52"/>
                <a:ea typeface="Roboto Light" panose="02000000000000000000" pitchFamily="2" charset="0"/>
              </a:rPr>
              <a:t/>
            </a:r>
            <a:br>
              <a:rPr lang="ru-RU" sz="1400" b="1" dirty="0" smtClean="0">
                <a:solidFill>
                  <a:srgbClr val="FFFF00"/>
                </a:solidFill>
                <a:latin typeface="Raleway Light" panose="020B0403030101060003" pitchFamily="34" charset="-52"/>
                <a:ea typeface="Roboto Light" panose="02000000000000000000" pitchFamily="2" charset="0"/>
              </a:rPr>
            </a:br>
            <a:endParaRPr lang="ru-RU" sz="1400" b="1" dirty="0" smtClean="0">
              <a:solidFill>
                <a:srgbClr val="FFFF00"/>
              </a:solidFill>
              <a:latin typeface="Raleway Light" panose="020B0403030101060003" pitchFamily="34" charset="-52"/>
              <a:ea typeface="Roboto Light" panose="02000000000000000000" pitchFamily="2" charset="0"/>
            </a:endParaRPr>
          </a:p>
          <a:p>
            <a:pPr marL="285750" indent="-285750">
              <a:buFont typeface="Arial" panose="020B0604020202020204" pitchFamily="34" charset="0"/>
              <a:buChar char="•"/>
            </a:pPr>
            <a:r>
              <a:rPr lang="ru-RU" sz="1400" b="1" dirty="0">
                <a:solidFill>
                  <a:srgbClr val="FFFF00"/>
                </a:solidFill>
                <a:latin typeface="Raleway Light" panose="020B0403030101060003" pitchFamily="34" charset="-52"/>
                <a:ea typeface="Roboto Light" panose="02000000000000000000" pitchFamily="2" charset="0"/>
              </a:rPr>
              <a:t> </a:t>
            </a:r>
            <a:r>
              <a:rPr lang="ru-RU" sz="1400" b="1" dirty="0" smtClean="0">
                <a:solidFill>
                  <a:srgbClr val="FFFF00"/>
                </a:solidFill>
                <a:latin typeface="Raleway Light" panose="020B0403030101060003" pitchFamily="34" charset="-52"/>
                <a:ea typeface="Roboto Light" panose="02000000000000000000" pitchFamily="2" charset="0"/>
              </a:rPr>
              <a:t>  </a:t>
            </a:r>
            <a:r>
              <a:rPr lang="en-US" sz="1400" b="1" dirty="0" smtClean="0">
                <a:solidFill>
                  <a:srgbClr val="FFFF00"/>
                </a:solidFill>
                <a:latin typeface="Raleway Light" panose="020B0403030101060003" pitchFamily="34" charset="-52"/>
                <a:ea typeface="Roboto Light" panose="02000000000000000000" pitchFamily="2" charset="0"/>
              </a:rPr>
              <a:t>Energy storage;</a:t>
            </a:r>
            <a:r>
              <a:rPr lang="ru-RU" sz="1400" b="1" dirty="0">
                <a:solidFill>
                  <a:srgbClr val="FFFF00"/>
                </a:solidFill>
                <a:latin typeface="Raleway Light" panose="020B0403030101060003" pitchFamily="34" charset="-52"/>
                <a:ea typeface="Roboto Light" panose="02000000000000000000" pitchFamily="2" charset="0"/>
              </a:rPr>
              <a:t/>
            </a:r>
            <a:br>
              <a:rPr lang="ru-RU" sz="1400" b="1" dirty="0">
                <a:solidFill>
                  <a:srgbClr val="FFFF00"/>
                </a:solidFill>
                <a:latin typeface="Raleway Light" panose="020B0403030101060003" pitchFamily="34" charset="-52"/>
                <a:ea typeface="Roboto Light" panose="02000000000000000000" pitchFamily="2" charset="0"/>
              </a:rPr>
            </a:br>
            <a:endParaRPr lang="ru-RU" sz="1400" b="1" dirty="0">
              <a:solidFill>
                <a:srgbClr val="FFFF00"/>
              </a:solidFill>
              <a:latin typeface="Raleway Light" panose="020B0403030101060003" pitchFamily="34" charset="-52"/>
              <a:ea typeface="Roboto Light" panose="02000000000000000000" pitchFamily="2" charset="0"/>
            </a:endParaRPr>
          </a:p>
          <a:p>
            <a:pPr marL="285750" indent="-285750">
              <a:buFont typeface="Arial" panose="020B0604020202020204" pitchFamily="34" charset="0"/>
              <a:buChar char="•"/>
            </a:pPr>
            <a:r>
              <a:rPr lang="en-US" sz="1400" b="1" dirty="0" smtClean="0">
                <a:solidFill>
                  <a:srgbClr val="FFFF00"/>
                </a:solidFill>
                <a:latin typeface="Raleway Light" panose="020B0403030101060003" pitchFamily="34" charset="-52"/>
                <a:ea typeface="Roboto Light" panose="02000000000000000000" pitchFamily="2" charset="0"/>
              </a:rPr>
              <a:t>   Helps with red blood cell formation;</a:t>
            </a:r>
            <a:endParaRPr lang="ru-RU" sz="1400" b="1" dirty="0">
              <a:solidFill>
                <a:srgbClr val="FFFF00"/>
              </a:solidFill>
              <a:latin typeface="Raleway Light" panose="020B0403030101060003" pitchFamily="34" charset="-52"/>
              <a:ea typeface="Roboto Light" panose="02000000000000000000" pitchFamily="2" charset="0"/>
            </a:endParaRPr>
          </a:p>
          <a:p>
            <a:pPr marL="285750" indent="-285750">
              <a:buFont typeface="Arial" panose="020B0604020202020204" pitchFamily="34" charset="0"/>
              <a:buChar char="•"/>
            </a:pPr>
            <a:endParaRPr lang="ru-RU" sz="1400" b="1" dirty="0">
              <a:solidFill>
                <a:srgbClr val="FFFF00"/>
              </a:solidFill>
              <a:latin typeface="Raleway Light" panose="020B0403030101060003" pitchFamily="34" charset="-52"/>
              <a:ea typeface="Roboto Light" panose="02000000000000000000" pitchFamily="2" charset="0"/>
            </a:endParaRPr>
          </a:p>
          <a:p>
            <a:pPr marL="285750" indent="-285750">
              <a:buFont typeface="Arial" panose="020B0604020202020204" pitchFamily="34" charset="0"/>
              <a:buChar char="•"/>
            </a:pPr>
            <a:r>
              <a:rPr lang="ru-RU" sz="1400" b="1" dirty="0" smtClean="0">
                <a:solidFill>
                  <a:srgbClr val="FFFF00"/>
                </a:solidFill>
                <a:latin typeface="Raleway Light" panose="020B0403030101060003" pitchFamily="34" charset="-52"/>
                <a:ea typeface="Roboto Light" panose="02000000000000000000" pitchFamily="2" charset="0"/>
                <a:sym typeface="Symbol"/>
              </a:rPr>
              <a:t>	</a:t>
            </a:r>
            <a:r>
              <a:rPr lang="en-US" sz="1400" b="1" dirty="0" smtClean="0">
                <a:solidFill>
                  <a:srgbClr val="FFFF00"/>
                </a:solidFill>
                <a:latin typeface="Raleway Light" panose="020B0403030101060003" pitchFamily="34" charset="-52"/>
                <a:ea typeface="Roboto Light" panose="02000000000000000000" pitchFamily="2" charset="0"/>
                <a:sym typeface="Symbol"/>
              </a:rPr>
              <a:t>Benefits for skin, hair and nails.</a:t>
            </a:r>
            <a:endParaRPr lang="ru-RU" sz="1400" b="1" dirty="0">
              <a:solidFill>
                <a:srgbClr val="FFFF00"/>
              </a:solidFill>
              <a:latin typeface="Raleway Light" panose="020B0403030101060003" pitchFamily="34" charset="-52"/>
              <a:ea typeface="Roboto Light" panose="02000000000000000000" pitchFamily="2" charset="0"/>
            </a:endParaRPr>
          </a:p>
        </p:txBody>
      </p:sp>
    </p:spTree>
    <p:extLst>
      <p:ext uri="{BB962C8B-B14F-4D97-AF65-F5344CB8AC3E}">
        <p14:creationId xmlns:p14="http://schemas.microsoft.com/office/powerpoint/2010/main" val="2518387589"/>
      </p:ext>
    </p:extLst>
  </p:cSld>
  <p:clrMapOvr>
    <a:masterClrMapping/>
  </p:clrMapOvr>
  <p:transition spd="slow">
    <p:push dir="u"/>
  </p:transition>
  <p:timing>
    <p:tnLst>
      <p:par>
        <p:cTn id="1" dur="indefinite" restart="never" fill="hold"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14288" y="0"/>
            <a:ext cx="9158288" cy="3923629"/>
          </a:xfrm>
          <a:prstGeom prst="rect">
            <a:avLst/>
          </a:prstGeom>
          <a:solidFill>
            <a:schemeClr val="bg1"/>
          </a:solidFill>
          <a:ln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3" name="Изображение 22" descr="CC_Logo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sp>
        <p:nvSpPr>
          <p:cNvPr id="12" name="Rectangle 5"/>
          <p:cNvSpPr/>
          <p:nvPr/>
        </p:nvSpPr>
        <p:spPr>
          <a:xfrm>
            <a:off x="428625" y="4086225"/>
            <a:ext cx="8258175" cy="39766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8000"/>
                </a:solidFill>
                <a:latin typeface="Raleway"/>
                <a:cs typeface="Raleway"/>
              </a:rPr>
              <a:t>TASTY B</a:t>
            </a:r>
            <a:r>
              <a:rPr lang="ru-RU" b="1" dirty="0" smtClean="0">
                <a:solidFill>
                  <a:srgbClr val="008000"/>
                </a:solidFill>
                <a:latin typeface="Raleway"/>
                <a:cs typeface="Raleway"/>
              </a:rPr>
              <a:t> </a:t>
            </a:r>
            <a:r>
              <a:rPr lang="en-US" b="1" dirty="0" smtClean="0">
                <a:solidFill>
                  <a:srgbClr val="008000"/>
                </a:solidFill>
                <a:latin typeface="Raleway"/>
                <a:cs typeface="Raleway"/>
              </a:rPr>
              <a:t>CONTAINS B GROUP VITAMINS</a:t>
            </a:r>
            <a:r>
              <a:rPr lang="ru-RU" b="1" dirty="0" smtClean="0">
                <a:solidFill>
                  <a:srgbClr val="008000"/>
                </a:solidFill>
                <a:latin typeface="Raleway"/>
                <a:cs typeface="Raleway"/>
              </a:rPr>
              <a:t>: </a:t>
            </a:r>
            <a:r>
              <a:rPr lang="ru-RU" b="1" dirty="0" smtClean="0">
                <a:solidFill>
                  <a:srgbClr val="F4A32C"/>
                </a:solidFill>
                <a:latin typeface="Raleway"/>
                <a:cs typeface="Raleway"/>
              </a:rPr>
              <a:t/>
            </a:r>
            <a:br>
              <a:rPr lang="ru-RU" b="1" dirty="0" smtClean="0">
                <a:solidFill>
                  <a:srgbClr val="F4A32C"/>
                </a:solidFill>
                <a:latin typeface="Raleway"/>
                <a:cs typeface="Raleway"/>
              </a:rPr>
            </a:br>
            <a:r>
              <a:rPr lang="ru-RU" b="1" dirty="0" smtClean="0">
                <a:solidFill>
                  <a:srgbClr val="CFA803"/>
                </a:solidFill>
                <a:latin typeface="Raleway"/>
                <a:cs typeface="Raleway"/>
              </a:rPr>
              <a:t>В1, В2, В3, В5, В6, В7, В9, В12</a:t>
            </a:r>
            <a:endParaRPr lang="ru-RU" sz="1400" b="1" dirty="0" smtClean="0">
              <a:solidFill>
                <a:srgbClr val="C00000"/>
              </a:solidFill>
              <a:latin typeface="Raleway"/>
              <a:cs typeface="Raleway"/>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488" y="453209"/>
            <a:ext cx="4229100" cy="2341689"/>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625" y="-150181"/>
            <a:ext cx="2614068" cy="3922081"/>
          </a:xfrm>
          <a:prstGeom prst="rect">
            <a:avLst/>
          </a:prstGeom>
        </p:spPr>
      </p:pic>
      <p:pic>
        <p:nvPicPr>
          <p:cNvPr id="15" name="Рисунок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86852" y="2789173"/>
            <a:ext cx="875124" cy="812014"/>
          </a:xfrm>
          <a:prstGeom prst="rect">
            <a:avLst/>
          </a:prstGeom>
        </p:spPr>
      </p:pic>
      <p:pic>
        <p:nvPicPr>
          <p:cNvPr id="16" name="Рисунок 15"/>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3861976" y="2577360"/>
            <a:ext cx="1235639" cy="1235639"/>
          </a:xfrm>
          <a:prstGeom prst="rect">
            <a:avLst/>
          </a:prstGeom>
        </p:spPr>
      </p:pic>
      <p:pic>
        <p:nvPicPr>
          <p:cNvPr id="17" name="Рисунок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97615" y="2746209"/>
            <a:ext cx="938138" cy="938138"/>
          </a:xfrm>
          <a:prstGeom prst="rect">
            <a:avLst/>
          </a:prstGeom>
        </p:spPr>
      </p:pic>
      <p:pic>
        <p:nvPicPr>
          <p:cNvPr id="18" name="Рисунок 1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35753" y="2831884"/>
            <a:ext cx="779310" cy="819055"/>
          </a:xfrm>
          <a:prstGeom prst="rect">
            <a:avLst/>
          </a:prstGeom>
        </p:spPr>
      </p:pic>
      <p:pic>
        <p:nvPicPr>
          <p:cNvPr id="19" name="Рисунок 18"/>
          <p:cNvPicPr>
            <a:picLocks noChangeAspect="1"/>
          </p:cNvPicPr>
          <p:nvPr/>
        </p:nvPicPr>
        <p:blipFill>
          <a:blip r:embed="rId10"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815063" y="2665149"/>
            <a:ext cx="1152525" cy="1152525"/>
          </a:xfrm>
          <a:prstGeom prst="rect">
            <a:avLst/>
          </a:prstGeom>
        </p:spPr>
      </p:pic>
      <p:pic>
        <p:nvPicPr>
          <p:cNvPr id="20" name="Рисунок 19"/>
          <p:cNvPicPr>
            <a:picLocks noChangeAspect="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7984176" y="2831884"/>
            <a:ext cx="785811" cy="785811"/>
          </a:xfrm>
          <a:prstGeom prst="rect">
            <a:avLst/>
          </a:prstGeom>
        </p:spPr>
      </p:pic>
    </p:spTree>
    <p:extLst>
      <p:ext uri="{BB962C8B-B14F-4D97-AF65-F5344CB8AC3E}">
        <p14:creationId xmlns:p14="http://schemas.microsoft.com/office/powerpoint/2010/main" val="407150657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3" name="Изображение 22" descr="CC_Logo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sp>
        <p:nvSpPr>
          <p:cNvPr id="12" name="Rectangle 5"/>
          <p:cNvSpPr/>
          <p:nvPr/>
        </p:nvSpPr>
        <p:spPr>
          <a:xfrm>
            <a:off x="428625" y="3933825"/>
            <a:ext cx="8258175" cy="55006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8000"/>
                </a:solidFill>
                <a:latin typeface="Raleway"/>
                <a:cs typeface="Raleway"/>
              </a:rPr>
              <a:t>Natural</a:t>
            </a:r>
            <a:r>
              <a:rPr lang="ru-RU" b="1" dirty="0" smtClean="0">
                <a:solidFill>
                  <a:srgbClr val="008000"/>
                </a:solidFill>
                <a:latin typeface="Raleway"/>
                <a:cs typeface="Raleway"/>
              </a:rPr>
              <a:t> </a:t>
            </a:r>
            <a:r>
              <a:rPr lang="en-US" b="1" dirty="0" smtClean="0">
                <a:solidFill>
                  <a:srgbClr val="008000"/>
                </a:solidFill>
                <a:latin typeface="Raleway"/>
                <a:cs typeface="Raleway"/>
              </a:rPr>
              <a:t> Lime</a:t>
            </a:r>
            <a:r>
              <a:rPr lang="ru-RU" b="1" dirty="0" smtClean="0">
                <a:solidFill>
                  <a:srgbClr val="008000"/>
                </a:solidFill>
                <a:latin typeface="Raleway"/>
                <a:cs typeface="Raleway"/>
              </a:rPr>
              <a:t> </a:t>
            </a:r>
            <a:r>
              <a:rPr lang="en-US" b="1" dirty="0" smtClean="0">
                <a:solidFill>
                  <a:srgbClr val="008000"/>
                </a:solidFill>
                <a:latin typeface="Raleway"/>
                <a:cs typeface="Raleway"/>
              </a:rPr>
              <a:t>Flavor in Tasty B</a:t>
            </a:r>
            <a:endParaRPr lang="ru-RU" sz="1600" b="1" dirty="0" smtClean="0">
              <a:solidFill>
                <a:srgbClr val="C00000"/>
              </a:solidFill>
              <a:latin typeface="Raleway"/>
              <a:cs typeface="Raleway"/>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625" y="-150181"/>
            <a:ext cx="2614068" cy="3922081"/>
          </a:xfrm>
          <a:prstGeom prst="rect">
            <a:avLst/>
          </a:prstGeom>
        </p:spPr>
      </p:pic>
      <p:pic>
        <p:nvPicPr>
          <p:cNvPr id="8" name="Рисунок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5372" y="865936"/>
            <a:ext cx="3017301" cy="2314463"/>
          </a:xfrm>
          <a:prstGeom prst="rect">
            <a:avLst/>
          </a:prstGeom>
        </p:spPr>
      </p:pic>
    </p:spTree>
    <p:extLst>
      <p:ext uri="{BB962C8B-B14F-4D97-AF65-F5344CB8AC3E}">
        <p14:creationId xmlns:p14="http://schemas.microsoft.com/office/powerpoint/2010/main" val="183999891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3" name="Изображение 22" descr="CC_Logo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sp>
        <p:nvSpPr>
          <p:cNvPr id="12" name="Rectangle 5"/>
          <p:cNvSpPr/>
          <p:nvPr/>
        </p:nvSpPr>
        <p:spPr>
          <a:xfrm>
            <a:off x="352188" y="3933825"/>
            <a:ext cx="8258175" cy="55006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b="1" dirty="0" smtClean="0">
                <a:solidFill>
                  <a:srgbClr val="008000"/>
                </a:solidFill>
                <a:latin typeface="Raleway"/>
                <a:cs typeface="Raleway"/>
              </a:rPr>
              <a:t> </a:t>
            </a:r>
            <a:r>
              <a:rPr lang="en-US" b="1" dirty="0" smtClean="0">
                <a:solidFill>
                  <a:srgbClr val="008000"/>
                </a:solidFill>
                <a:latin typeface="Raleway"/>
                <a:cs typeface="Raleway"/>
              </a:rPr>
              <a:t>TASTY B CONTAINS NATURAL FLAVORING</a:t>
            </a:r>
            <a:r>
              <a:rPr lang="ru-RU" b="1" dirty="0" smtClean="0">
                <a:solidFill>
                  <a:srgbClr val="F4A32C"/>
                </a:solidFill>
                <a:latin typeface="Raleway"/>
                <a:cs typeface="Raleway"/>
              </a:rPr>
              <a:t/>
            </a:r>
            <a:br>
              <a:rPr lang="ru-RU" b="1" dirty="0" smtClean="0">
                <a:solidFill>
                  <a:srgbClr val="F4A32C"/>
                </a:solidFill>
                <a:latin typeface="Raleway"/>
                <a:cs typeface="Raleway"/>
              </a:rPr>
            </a:br>
            <a:r>
              <a:rPr lang="en-US" b="1" dirty="0" smtClean="0">
                <a:solidFill>
                  <a:srgbClr val="F4A32C"/>
                </a:solidFill>
                <a:latin typeface="Raleway"/>
                <a:cs typeface="Raleway"/>
              </a:rPr>
              <a:t>STEVIOL GLYCOSIDES (Stevia leaves)</a:t>
            </a:r>
            <a:endParaRPr lang="ru-RU" sz="1600" b="1" dirty="0" smtClean="0">
              <a:solidFill>
                <a:srgbClr val="C00000"/>
              </a:solidFill>
              <a:latin typeface="Raleway"/>
              <a:cs typeface="Raleway"/>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506852"/>
            <a:ext cx="5047843" cy="2652693"/>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625" y="-150181"/>
            <a:ext cx="2614068" cy="3922081"/>
          </a:xfrm>
          <a:prstGeom prst="rect">
            <a:avLst/>
          </a:prstGeom>
        </p:spPr>
      </p:pic>
    </p:spTree>
    <p:extLst>
      <p:ext uri="{BB962C8B-B14F-4D97-AF65-F5344CB8AC3E}">
        <p14:creationId xmlns:p14="http://schemas.microsoft.com/office/powerpoint/2010/main" val="419824949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568102" y="0"/>
            <a:ext cx="4544418" cy="3399934"/>
          </a:xfrm>
          <a:prstGeom prst="rect">
            <a:avLst/>
          </a:prstGeom>
          <a:noFill/>
          <a:extLst>
            <a:ext uri="{909E8E84-426E-40DD-AFC4-6F175D3DCCD1}">
              <a14:hiddenFill xmlns:a14="http://schemas.microsoft.com/office/drawing/2010/main">
                <a:solidFill>
                  <a:srgbClr val="FFFFFF"/>
                </a:solidFill>
              </a14:hiddenFill>
            </a:ext>
          </a:extLst>
        </p:spPr>
      </p:pic>
      <p:sp>
        <p:nvSpPr>
          <p:cNvPr id="23" name="object 3"/>
          <p:cNvSpPr txBox="1">
            <a:spLocks/>
          </p:cNvSpPr>
          <p:nvPr/>
        </p:nvSpPr>
        <p:spPr>
          <a:xfrm>
            <a:off x="3328351" y="4461094"/>
            <a:ext cx="2487295" cy="307777"/>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lnSpc>
                <a:spcPts val="2375"/>
              </a:lnSpc>
            </a:pPr>
            <a:r>
              <a:rPr lang="en-US" sz="1200" spc="55" dirty="0" smtClean="0">
                <a:solidFill>
                  <a:schemeClr val="bg1">
                    <a:lumMod val="95000"/>
                  </a:schemeClr>
                </a:solidFill>
              </a:rPr>
              <a:t>CORAL-CLUB.COM</a:t>
            </a:r>
            <a:endParaRPr lang="en-US" sz="1200" spc="55" dirty="0">
              <a:solidFill>
                <a:schemeClr val="bg1">
                  <a:lumMod val="95000"/>
                </a:schemeClr>
              </a:solidFill>
            </a:endParaRPr>
          </a:p>
        </p:txBody>
      </p:sp>
      <p:pic>
        <p:nvPicPr>
          <p:cNvPr id="7" name="Изображение 17" descr="CC_Logo_Green.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2305" y="145109"/>
            <a:ext cx="515154" cy="340666"/>
          </a:xfrm>
          <a:prstGeom prst="rect">
            <a:avLst/>
          </a:prstGeom>
        </p:spPr>
      </p:pic>
      <p:sp>
        <p:nvSpPr>
          <p:cNvPr id="6" name="object 2"/>
          <p:cNvSpPr txBox="1"/>
          <p:nvPr/>
        </p:nvSpPr>
        <p:spPr>
          <a:xfrm>
            <a:off x="666751" y="485775"/>
            <a:ext cx="3787262" cy="3026470"/>
          </a:xfrm>
          <a:prstGeom prst="rect">
            <a:avLst/>
          </a:prstGeom>
        </p:spPr>
        <p:txBody>
          <a:bodyPr vert="horz" wrap="square" lIns="0" tIns="0" rIns="0" bIns="0" rtlCol="0">
            <a:spAutoFit/>
          </a:bodyPr>
          <a:lstStyle/>
          <a:p>
            <a:pPr marL="12700" algn="ctr">
              <a:lnSpc>
                <a:spcPts val="5940"/>
              </a:lnSpc>
            </a:pPr>
            <a:r>
              <a:rPr lang="en-US" sz="3600" b="1" dirty="0" smtClean="0">
                <a:solidFill>
                  <a:srgbClr val="008000"/>
                </a:solidFill>
                <a:latin typeface="Raleway"/>
                <a:cs typeface="Raleway"/>
              </a:rPr>
              <a:t>TASTY </a:t>
            </a:r>
            <a:r>
              <a:rPr lang="en-US" sz="3600" b="1" dirty="0">
                <a:solidFill>
                  <a:srgbClr val="008000"/>
                </a:solidFill>
                <a:latin typeface="Raleway"/>
                <a:cs typeface="Raleway"/>
              </a:rPr>
              <a:t>B </a:t>
            </a:r>
            <a:r>
              <a:rPr lang="ru-RU" sz="3600" b="1" dirty="0" smtClean="0">
                <a:solidFill>
                  <a:srgbClr val="008000"/>
                </a:solidFill>
                <a:latin typeface="Raleway"/>
                <a:cs typeface="Raleway"/>
              </a:rPr>
              <a:t>–</a:t>
            </a:r>
          </a:p>
          <a:p>
            <a:pPr marL="12700" algn="ctr">
              <a:lnSpc>
                <a:spcPts val="5940"/>
              </a:lnSpc>
            </a:pPr>
            <a:r>
              <a:rPr lang="en-US" sz="3600" b="1" dirty="0" smtClean="0">
                <a:solidFill>
                  <a:srgbClr val="008000"/>
                </a:solidFill>
                <a:latin typeface="Raleway"/>
                <a:cs typeface="Raleway"/>
              </a:rPr>
              <a:t>A DELICIOUS WAY TO BOOST VITAMIN INTAKE</a:t>
            </a:r>
            <a:endParaRPr lang="ru-RU" sz="3600" b="1" dirty="0" smtClean="0">
              <a:solidFill>
                <a:srgbClr val="008000"/>
              </a:solidFill>
              <a:latin typeface="Raleway"/>
              <a:cs typeface="Raleway"/>
            </a:endParaRPr>
          </a:p>
        </p:txBody>
      </p:sp>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9868" y="3560876"/>
            <a:ext cx="1009649" cy="1415971"/>
          </a:xfrm>
          <a:prstGeom prst="rect">
            <a:avLst/>
          </a:prstGeom>
        </p:spPr>
      </p:pic>
    </p:spTree>
    <p:extLst>
      <p:ext uri="{BB962C8B-B14F-4D97-AF65-F5344CB8AC3E}">
        <p14:creationId xmlns:p14="http://schemas.microsoft.com/office/powerpoint/2010/main" val="100976627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32850" b="-2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328" y="-9525"/>
            <a:ext cx="9143999" cy="3918857"/>
          </a:xfrm>
          <a:prstGeom prst="rect">
            <a:avLst/>
          </a:prstGeom>
          <a:solidFill>
            <a:srgbClr val="FFCC00">
              <a:alpha val="4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11" name="Изображение 17" descr="CC_Logo_Green.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2305" y="145109"/>
            <a:ext cx="515154" cy="340666"/>
          </a:xfrm>
          <a:prstGeom prst="rect">
            <a:avLst/>
          </a:prstGeom>
        </p:spPr>
      </p:pic>
      <p:sp>
        <p:nvSpPr>
          <p:cNvPr id="5" name="Прямоугольник 4"/>
          <p:cNvSpPr/>
          <p:nvPr/>
        </p:nvSpPr>
        <p:spPr>
          <a:xfrm>
            <a:off x="0" y="3918857"/>
            <a:ext cx="9143999" cy="122464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TextBox 5"/>
          <p:cNvSpPr txBox="1"/>
          <p:nvPr/>
        </p:nvSpPr>
        <p:spPr>
          <a:xfrm>
            <a:off x="346229" y="4225771"/>
            <a:ext cx="8451542" cy="646331"/>
          </a:xfrm>
          <a:prstGeom prst="rect">
            <a:avLst/>
          </a:prstGeom>
          <a:noFill/>
        </p:spPr>
        <p:txBody>
          <a:bodyPr wrap="square" rtlCol="0">
            <a:spAutoFit/>
          </a:bodyPr>
          <a:lstStyle/>
          <a:p>
            <a:r>
              <a:rPr lang="en-US" sz="3600" b="1" dirty="0" smtClean="0">
                <a:solidFill>
                  <a:schemeClr val="bg1"/>
                </a:solidFill>
              </a:rPr>
              <a:t>Tasty B</a:t>
            </a:r>
            <a:r>
              <a:rPr lang="ru-RU" sz="3600" b="1" dirty="0" smtClean="0">
                <a:solidFill>
                  <a:schemeClr val="bg1"/>
                </a:solidFill>
              </a:rPr>
              <a:t>: </a:t>
            </a:r>
            <a:r>
              <a:rPr lang="en-US" sz="3600" b="1" dirty="0" smtClean="0">
                <a:solidFill>
                  <a:schemeClr val="bg1"/>
                </a:solidFill>
              </a:rPr>
              <a:t>the right choice</a:t>
            </a:r>
            <a:r>
              <a:rPr lang="ru-RU" sz="3600" b="1" dirty="0" smtClean="0">
                <a:solidFill>
                  <a:schemeClr val="bg1"/>
                </a:solidFill>
              </a:rPr>
              <a:t>!</a:t>
            </a:r>
            <a:endParaRPr lang="ru-RU" sz="3600" b="1" dirty="0">
              <a:solidFill>
                <a:schemeClr val="bg1"/>
              </a:solidFill>
            </a:endParaRPr>
          </a:p>
        </p:txBody>
      </p:sp>
      <p:sp>
        <p:nvSpPr>
          <p:cNvPr id="12" name="TextBox 11"/>
          <p:cNvSpPr txBox="1"/>
          <p:nvPr/>
        </p:nvSpPr>
        <p:spPr>
          <a:xfrm>
            <a:off x="2905540" y="224795"/>
            <a:ext cx="5681920" cy="3847207"/>
          </a:xfrm>
          <a:prstGeom prst="rect">
            <a:avLst/>
          </a:prstGeom>
          <a:noFill/>
        </p:spPr>
        <p:txBody>
          <a:bodyPr wrap="square" rtlCol="0">
            <a:spAutoFit/>
          </a:bodyPr>
          <a:lstStyle/>
          <a:p>
            <a:r>
              <a:rPr lang="en-US" sz="1600" b="1" dirty="0" smtClean="0">
                <a:solidFill>
                  <a:srgbClr val="CC0000"/>
                </a:solidFill>
              </a:rPr>
              <a:t>Balanced B complex vitamins</a:t>
            </a:r>
            <a:r>
              <a:rPr lang="ru-RU" sz="1600" b="1" dirty="0" smtClean="0">
                <a:solidFill>
                  <a:srgbClr val="CC0000"/>
                </a:solidFill>
              </a:rPr>
              <a:t>: </a:t>
            </a:r>
            <a:br>
              <a:rPr lang="ru-RU" sz="1600" b="1" dirty="0" smtClean="0">
                <a:solidFill>
                  <a:srgbClr val="CC0000"/>
                </a:solidFill>
              </a:rPr>
            </a:br>
            <a:r>
              <a:rPr lang="ru-RU" sz="1600" b="1" dirty="0" smtClean="0">
                <a:solidFill>
                  <a:srgbClr val="008000"/>
                </a:solidFill>
              </a:rPr>
              <a:t>В</a:t>
            </a:r>
            <a:r>
              <a:rPr lang="ru-RU" sz="1600" b="1" baseline="-25000" dirty="0" smtClean="0">
                <a:solidFill>
                  <a:srgbClr val="008000"/>
                </a:solidFill>
              </a:rPr>
              <a:t>1, </a:t>
            </a:r>
            <a:r>
              <a:rPr lang="ru-RU" sz="1600" b="1" dirty="0" smtClean="0">
                <a:solidFill>
                  <a:srgbClr val="008000"/>
                </a:solidFill>
              </a:rPr>
              <a:t>В</a:t>
            </a:r>
            <a:r>
              <a:rPr lang="ru-RU" sz="1600" b="1" baseline="-25000" dirty="0" smtClean="0">
                <a:solidFill>
                  <a:srgbClr val="008000"/>
                </a:solidFill>
              </a:rPr>
              <a:t>2,</a:t>
            </a:r>
            <a:r>
              <a:rPr lang="ru-RU" sz="1600" b="1" dirty="0" smtClean="0">
                <a:solidFill>
                  <a:srgbClr val="008000"/>
                </a:solidFill>
              </a:rPr>
              <a:t> В</a:t>
            </a:r>
            <a:r>
              <a:rPr lang="ru-RU" sz="1600" b="1" baseline="-25000" dirty="0" smtClean="0">
                <a:solidFill>
                  <a:srgbClr val="008000"/>
                </a:solidFill>
              </a:rPr>
              <a:t>3,</a:t>
            </a:r>
            <a:r>
              <a:rPr lang="ru-RU" sz="1600" b="1" dirty="0" smtClean="0">
                <a:solidFill>
                  <a:srgbClr val="008000"/>
                </a:solidFill>
              </a:rPr>
              <a:t> В</a:t>
            </a:r>
            <a:r>
              <a:rPr lang="ru-RU" sz="1600" b="1" baseline="-25000" dirty="0" smtClean="0">
                <a:solidFill>
                  <a:srgbClr val="008000"/>
                </a:solidFill>
              </a:rPr>
              <a:t>5,</a:t>
            </a:r>
            <a:r>
              <a:rPr lang="ru-RU" sz="1600" b="1" dirty="0" smtClean="0">
                <a:solidFill>
                  <a:srgbClr val="008000"/>
                </a:solidFill>
              </a:rPr>
              <a:t> В</a:t>
            </a:r>
            <a:r>
              <a:rPr lang="ru-RU" sz="1600" b="1" baseline="-25000" dirty="0" smtClean="0">
                <a:solidFill>
                  <a:srgbClr val="008000"/>
                </a:solidFill>
              </a:rPr>
              <a:t>6,</a:t>
            </a:r>
            <a:r>
              <a:rPr lang="ru-RU" sz="1600" b="1" dirty="0" smtClean="0">
                <a:solidFill>
                  <a:srgbClr val="008000"/>
                </a:solidFill>
              </a:rPr>
              <a:t> В</a:t>
            </a:r>
            <a:r>
              <a:rPr lang="ru-RU" sz="1600" b="1" baseline="-25000" dirty="0" smtClean="0">
                <a:solidFill>
                  <a:srgbClr val="008000"/>
                </a:solidFill>
              </a:rPr>
              <a:t>7,</a:t>
            </a:r>
            <a:r>
              <a:rPr lang="ru-RU" sz="1600" b="1" dirty="0" smtClean="0">
                <a:solidFill>
                  <a:srgbClr val="008000"/>
                </a:solidFill>
              </a:rPr>
              <a:t> В</a:t>
            </a:r>
            <a:r>
              <a:rPr lang="ru-RU" sz="1600" b="1" baseline="-25000" dirty="0" smtClean="0">
                <a:solidFill>
                  <a:srgbClr val="008000"/>
                </a:solidFill>
              </a:rPr>
              <a:t>9,</a:t>
            </a:r>
            <a:r>
              <a:rPr lang="ru-RU" sz="1600" b="1" dirty="0" smtClean="0">
                <a:solidFill>
                  <a:srgbClr val="008000"/>
                </a:solidFill>
              </a:rPr>
              <a:t> В</a:t>
            </a:r>
            <a:r>
              <a:rPr lang="ru-RU" sz="1600" b="1" baseline="-25000" dirty="0" smtClean="0">
                <a:solidFill>
                  <a:srgbClr val="008000"/>
                </a:solidFill>
              </a:rPr>
              <a:t>12</a:t>
            </a:r>
            <a:endParaRPr lang="ru-RU" sz="1600" b="1" u="sng" baseline="-25000" dirty="0" smtClean="0">
              <a:solidFill>
                <a:srgbClr val="008000"/>
              </a:solidFill>
            </a:endParaRPr>
          </a:p>
          <a:p>
            <a:endParaRPr lang="ru-RU" sz="1600" b="1" dirty="0"/>
          </a:p>
          <a:p>
            <a:r>
              <a:rPr lang="en-US" sz="1600" b="1" dirty="0" smtClean="0">
                <a:solidFill>
                  <a:srgbClr val="CC0000"/>
                </a:solidFill>
              </a:rPr>
              <a:t>Easy to take</a:t>
            </a:r>
            <a:r>
              <a:rPr lang="ru-RU" sz="1600" b="1" dirty="0" smtClean="0">
                <a:solidFill>
                  <a:srgbClr val="CC0000"/>
                </a:solidFill>
              </a:rPr>
              <a:t/>
            </a:r>
            <a:br>
              <a:rPr lang="ru-RU" sz="1600" b="1" dirty="0" smtClean="0">
                <a:solidFill>
                  <a:srgbClr val="CC0000"/>
                </a:solidFill>
              </a:rPr>
            </a:br>
            <a:r>
              <a:rPr lang="en-US" sz="1600" b="1" dirty="0" smtClean="0">
                <a:solidFill>
                  <a:srgbClr val="008000"/>
                </a:solidFill>
              </a:rPr>
              <a:t>1</a:t>
            </a:r>
            <a:r>
              <a:rPr lang="ru-RU" sz="1600" b="1" dirty="0" smtClean="0">
                <a:solidFill>
                  <a:srgbClr val="008000"/>
                </a:solidFill>
              </a:rPr>
              <a:t> </a:t>
            </a:r>
            <a:r>
              <a:rPr lang="en-US" sz="1600" b="1" dirty="0" smtClean="0">
                <a:solidFill>
                  <a:srgbClr val="008000"/>
                </a:solidFill>
              </a:rPr>
              <a:t>chewable tablet once a day</a:t>
            </a:r>
            <a:r>
              <a:rPr lang="ru-RU" sz="1600" b="1" dirty="0" smtClean="0">
                <a:solidFill>
                  <a:srgbClr val="008000"/>
                </a:solidFill>
              </a:rPr>
              <a:t>. </a:t>
            </a:r>
            <a:endParaRPr lang="en-US" sz="1600" b="1" dirty="0" smtClean="0">
              <a:solidFill>
                <a:srgbClr val="008000"/>
              </a:solidFill>
            </a:endParaRPr>
          </a:p>
          <a:p>
            <a:endParaRPr lang="ru-RU" sz="1600" b="1" u="sng" dirty="0" smtClean="0"/>
          </a:p>
          <a:p>
            <a:r>
              <a:rPr lang="en-US" sz="1600" b="1" dirty="0" smtClean="0">
                <a:solidFill>
                  <a:srgbClr val="CC0000"/>
                </a:solidFill>
              </a:rPr>
              <a:t>Nice flavor</a:t>
            </a:r>
            <a:r>
              <a:rPr lang="ru-RU" sz="1600" b="1" dirty="0" smtClean="0">
                <a:solidFill>
                  <a:srgbClr val="CC0000"/>
                </a:solidFill>
              </a:rPr>
              <a:t/>
            </a:r>
            <a:br>
              <a:rPr lang="ru-RU" sz="1600" b="1" dirty="0" smtClean="0">
                <a:solidFill>
                  <a:srgbClr val="CC0000"/>
                </a:solidFill>
              </a:rPr>
            </a:br>
            <a:r>
              <a:rPr lang="en-US" sz="1600" b="1" dirty="0" smtClean="0">
                <a:solidFill>
                  <a:srgbClr val="008000"/>
                </a:solidFill>
              </a:rPr>
              <a:t>Natural </a:t>
            </a:r>
            <a:r>
              <a:rPr lang="en-US" sz="1600" b="1" dirty="0">
                <a:solidFill>
                  <a:srgbClr val="008000"/>
                </a:solidFill>
              </a:rPr>
              <a:t>flavoring - steviol glycosides </a:t>
            </a:r>
            <a:endParaRPr lang="ru-RU" sz="1600" b="1" dirty="0" smtClean="0">
              <a:solidFill>
                <a:srgbClr val="008000"/>
              </a:solidFill>
            </a:endParaRPr>
          </a:p>
          <a:p>
            <a:endParaRPr lang="ru-RU" sz="1600" b="1" dirty="0"/>
          </a:p>
          <a:p>
            <a:r>
              <a:rPr lang="en-US" sz="1600" b="1" dirty="0" smtClean="0">
                <a:solidFill>
                  <a:srgbClr val="CC0000"/>
                </a:solidFill>
              </a:rPr>
              <a:t>Affordable price</a:t>
            </a:r>
            <a:r>
              <a:rPr lang="ru-RU" sz="1600" b="1" dirty="0" smtClean="0">
                <a:solidFill>
                  <a:srgbClr val="CC0000"/>
                </a:solidFill>
              </a:rPr>
              <a:t>!</a:t>
            </a:r>
            <a:r>
              <a:rPr lang="ru-RU" sz="1600" b="1" dirty="0">
                <a:solidFill>
                  <a:srgbClr val="CC0000"/>
                </a:solidFill>
              </a:rPr>
              <a:t/>
            </a:r>
            <a:br>
              <a:rPr lang="ru-RU" sz="1600" b="1" dirty="0">
                <a:solidFill>
                  <a:srgbClr val="CC0000"/>
                </a:solidFill>
              </a:rPr>
            </a:br>
            <a:endParaRPr lang="ru-RU" sz="1600" b="1" dirty="0">
              <a:solidFill>
                <a:srgbClr val="008000"/>
              </a:solidFill>
            </a:endParaRPr>
          </a:p>
          <a:p>
            <a:endParaRPr lang="ru-RU" sz="1600" b="1" dirty="0">
              <a:solidFill>
                <a:srgbClr val="008000"/>
              </a:solidFill>
            </a:endParaRPr>
          </a:p>
          <a:p>
            <a:r>
              <a:rPr lang="ru-RU" sz="1600" b="1" dirty="0" smtClean="0">
                <a:solidFill>
                  <a:srgbClr val="CC0000"/>
                </a:solidFill>
              </a:rPr>
              <a:t/>
            </a:r>
            <a:br>
              <a:rPr lang="ru-RU" sz="1600" b="1" dirty="0" smtClean="0">
                <a:solidFill>
                  <a:srgbClr val="CC0000"/>
                </a:solidFill>
              </a:rPr>
            </a:br>
            <a:r>
              <a:rPr lang="ru-RU" b="1" dirty="0" smtClean="0"/>
              <a:t/>
            </a:r>
            <a:br>
              <a:rPr lang="ru-RU" b="1" dirty="0" smtClean="0"/>
            </a:br>
            <a:endParaRPr lang="ru-RU" b="1" dirty="0" smtClean="0"/>
          </a:p>
        </p:txBody>
      </p:sp>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218" y="66249"/>
            <a:ext cx="2772322" cy="4159522"/>
          </a:xfrm>
          <a:prstGeom prst="rect">
            <a:avLst/>
          </a:prstGeom>
        </p:spPr>
      </p:pic>
    </p:spTree>
    <p:extLst>
      <p:ext uri="{BB962C8B-B14F-4D97-AF65-F5344CB8AC3E}">
        <p14:creationId xmlns:p14="http://schemas.microsoft.com/office/powerpoint/2010/main" val="199831760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762" y="2569"/>
            <a:ext cx="9153524" cy="5143500"/>
          </a:xfrm>
          <a:prstGeom prst="rect">
            <a:avLst/>
          </a:prstGeom>
          <a:solidFill>
            <a:srgbClr val="A6AAA9"/>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19</a:t>
            </a:fld>
            <a:endParaRPr sz="1400" spc="36"/>
          </a:p>
        </p:txBody>
      </p:sp>
      <p:sp>
        <p:nvSpPr>
          <p:cNvPr id="10" name="TextBox 9"/>
          <p:cNvSpPr txBox="1"/>
          <p:nvPr/>
        </p:nvSpPr>
        <p:spPr>
          <a:xfrm>
            <a:off x="0" y="-34002"/>
            <a:ext cx="9148762" cy="5180071"/>
          </a:xfrm>
          <a:prstGeom prst="rect">
            <a:avLst/>
          </a:prstGeom>
          <a:solidFill>
            <a:srgbClr val="58B46A"/>
          </a:solidFill>
        </p:spPr>
        <p:txBody>
          <a:bodyPr wrap="square" lIns="0" numCol="1" spcCol="457200" rtlCol="0">
            <a:noAutofit/>
          </a:bodyPr>
          <a:lstStyle/>
          <a:p>
            <a:pPr algn="ctr">
              <a:buClr>
                <a:schemeClr val="accent2"/>
              </a:buClr>
            </a:pPr>
            <a:endParaRPr lang="ru-RU" sz="2000" b="1" dirty="0" smtClean="0">
              <a:solidFill>
                <a:srgbClr val="7030A0"/>
              </a:solidFill>
              <a:latin typeface="Raleway" panose="020B0003030101060003" pitchFamily="34" charset="0"/>
            </a:endParaRPr>
          </a:p>
          <a:p>
            <a:pPr algn="ctr">
              <a:buClr>
                <a:schemeClr val="accent2"/>
              </a:buClr>
            </a:pPr>
            <a:endParaRPr lang="ru-RU" sz="2000" b="1" dirty="0">
              <a:solidFill>
                <a:schemeClr val="bg1"/>
              </a:solidFill>
              <a:latin typeface="Raleway" panose="020B0003030101060003" pitchFamily="34" charset="0"/>
            </a:endParaRPr>
          </a:p>
          <a:p>
            <a:pPr algn="ctr">
              <a:buClr>
                <a:schemeClr val="accent2"/>
              </a:buClr>
            </a:pPr>
            <a:endParaRPr lang="ru-RU" sz="2000" b="1" dirty="0" smtClean="0">
              <a:solidFill>
                <a:srgbClr val="7030A0"/>
              </a:solidFill>
              <a:latin typeface="Raleway" panose="020B0003030101060003" pitchFamily="34" charset="0"/>
            </a:endParaRPr>
          </a:p>
          <a:p>
            <a:r>
              <a:rPr lang="ru-RU" sz="1400" b="1" dirty="0">
                <a:solidFill>
                  <a:srgbClr val="7030A0"/>
                </a:solidFill>
                <a:latin typeface="Raleway Light" panose="020B0403030101060003" pitchFamily="34" charset="-52"/>
                <a:ea typeface="Roboto Light" panose="02000000000000000000" pitchFamily="2" charset="0"/>
              </a:rPr>
              <a:t>	</a:t>
            </a:r>
            <a:endParaRPr lang="ru-RU" sz="1400" b="1" dirty="0" smtClean="0">
              <a:solidFill>
                <a:srgbClr val="7030A0"/>
              </a:solidFill>
              <a:latin typeface="Raleway Light" panose="020B0403030101060003" pitchFamily="34" charset="-52"/>
              <a:ea typeface="Roboto Light" panose="02000000000000000000" pitchFamily="2" charset="0"/>
            </a:endParaRPr>
          </a:p>
          <a:p>
            <a:r>
              <a:rPr lang="ru-RU" sz="1400" b="1" dirty="0">
                <a:solidFill>
                  <a:srgbClr val="7030A0"/>
                </a:solidFill>
                <a:latin typeface="Raleway Light" panose="020B0403030101060003" pitchFamily="34" charset="-52"/>
                <a:ea typeface="Roboto Light" panose="02000000000000000000" pitchFamily="2" charset="0"/>
              </a:rPr>
              <a:t>	</a:t>
            </a:r>
            <a:r>
              <a:rPr lang="ru-RU" sz="1400" b="1" dirty="0">
                <a:solidFill>
                  <a:srgbClr val="EF1156"/>
                </a:solidFill>
                <a:latin typeface="Raleway Light" panose="020B0403030101060003" pitchFamily="34" charset="-52"/>
                <a:ea typeface="Roboto Light" panose="02000000000000000000" pitchFamily="2" charset="0"/>
              </a:rPr>
              <a:t/>
            </a:r>
            <a:br>
              <a:rPr lang="ru-RU" sz="1400" b="1" dirty="0">
                <a:solidFill>
                  <a:srgbClr val="EF1156"/>
                </a:solidFill>
                <a:latin typeface="Raleway Light" panose="020B0403030101060003" pitchFamily="34" charset="-52"/>
                <a:ea typeface="Roboto Light" panose="02000000000000000000" pitchFamily="2" charset="0"/>
              </a:rPr>
            </a:br>
            <a:r>
              <a:rPr lang="ru-RU" sz="2400" b="1" dirty="0" smtClean="0">
                <a:solidFill>
                  <a:srgbClr val="EF1156"/>
                </a:solidFill>
                <a:latin typeface="Raleway" panose="020B0003030101060003" pitchFamily="34" charset="0"/>
              </a:rPr>
              <a:t/>
            </a:r>
            <a:br>
              <a:rPr lang="ru-RU" sz="2400" b="1" dirty="0" smtClean="0">
                <a:solidFill>
                  <a:srgbClr val="EF1156"/>
                </a:solidFill>
                <a:latin typeface="Raleway" panose="020B0003030101060003" pitchFamily="34" charset="0"/>
              </a:rPr>
            </a:br>
            <a:endParaRPr lang="ru-RU" sz="2400" b="1" dirty="0" smtClean="0">
              <a:solidFill>
                <a:srgbClr val="EF1156"/>
              </a:solidFill>
              <a:latin typeface="Raleway" panose="020B0003030101060003"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2604" y="383813"/>
            <a:ext cx="2715896" cy="40748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61104" y="285750"/>
            <a:ext cx="4776683" cy="2277547"/>
          </a:xfrm>
          <a:prstGeom prst="rect">
            <a:avLst/>
          </a:prstGeom>
          <a:noFill/>
        </p:spPr>
        <p:txBody>
          <a:bodyPr wrap="square" rtlCol="0">
            <a:spAutoFit/>
          </a:bodyPr>
          <a:lstStyle/>
          <a:p>
            <a:pPr algn="ctr"/>
            <a:r>
              <a:rPr lang="ru-RU" sz="2000" b="1" dirty="0" smtClean="0">
                <a:solidFill>
                  <a:srgbClr val="EF1156"/>
                </a:solidFill>
                <a:latin typeface="+mj-lt"/>
                <a:ea typeface="Roboto Light" panose="02000000000000000000" pitchFamily="2" charset="0"/>
              </a:rPr>
              <a:t>	</a:t>
            </a:r>
            <a:r>
              <a:rPr lang="ru-RU" sz="2800" b="1" dirty="0" smtClean="0">
                <a:solidFill>
                  <a:srgbClr val="FFCC00"/>
                </a:solidFill>
                <a:latin typeface="+mj-lt"/>
                <a:ea typeface="Roboto Light" panose="02000000000000000000" pitchFamily="2" charset="0"/>
              </a:rPr>
              <a:t> </a:t>
            </a:r>
            <a:r>
              <a:rPr lang="en-US" sz="3600" b="1" dirty="0" smtClean="0">
                <a:solidFill>
                  <a:srgbClr val="FFCC00"/>
                </a:solidFill>
                <a:latin typeface="+mj-lt"/>
                <a:ea typeface="Roboto Light" panose="02000000000000000000" pitchFamily="2" charset="0"/>
              </a:rPr>
              <a:t>TASTY B</a:t>
            </a:r>
            <a:r>
              <a:rPr lang="en-US" sz="2800" b="1" dirty="0" smtClean="0">
                <a:solidFill>
                  <a:schemeClr val="bg1"/>
                </a:solidFill>
                <a:latin typeface="+mj-lt"/>
                <a:ea typeface="Roboto Light" panose="02000000000000000000" pitchFamily="2" charset="0"/>
              </a:rPr>
              <a:t/>
            </a:r>
            <a:br>
              <a:rPr lang="en-US" sz="2800" b="1" dirty="0" smtClean="0">
                <a:solidFill>
                  <a:schemeClr val="bg1"/>
                </a:solidFill>
                <a:latin typeface="+mj-lt"/>
                <a:ea typeface="Roboto Light" panose="02000000000000000000" pitchFamily="2" charset="0"/>
              </a:rPr>
            </a:br>
            <a:r>
              <a:rPr lang="en-US" sz="2400" b="1" dirty="0">
                <a:solidFill>
                  <a:schemeClr val="bg1"/>
                </a:solidFill>
                <a:latin typeface="+mj-lt"/>
                <a:ea typeface="Roboto Light" panose="02000000000000000000" pitchFamily="2" charset="0"/>
              </a:rPr>
              <a:t>Chewable tablets with balanced </a:t>
            </a:r>
            <a:r>
              <a:rPr lang="en-US" sz="2400" b="1" dirty="0" smtClean="0">
                <a:solidFill>
                  <a:schemeClr val="bg1"/>
                </a:solidFill>
                <a:latin typeface="+mj-lt"/>
                <a:ea typeface="Roboto Light" panose="02000000000000000000" pitchFamily="2" charset="0"/>
              </a:rPr>
              <a:t/>
            </a:r>
            <a:br>
              <a:rPr lang="en-US" sz="2400" b="1" dirty="0" smtClean="0">
                <a:solidFill>
                  <a:schemeClr val="bg1"/>
                </a:solidFill>
                <a:latin typeface="+mj-lt"/>
                <a:ea typeface="Roboto Light" panose="02000000000000000000" pitchFamily="2" charset="0"/>
              </a:rPr>
            </a:br>
            <a:r>
              <a:rPr lang="en-US" sz="2400" b="1" dirty="0" smtClean="0">
                <a:solidFill>
                  <a:schemeClr val="bg1"/>
                </a:solidFill>
                <a:latin typeface="+mj-lt"/>
                <a:ea typeface="Roboto Light" panose="02000000000000000000" pitchFamily="2" charset="0"/>
              </a:rPr>
              <a:t>B-Complex </a:t>
            </a:r>
            <a:r>
              <a:rPr lang="en-US" sz="2400" b="1" dirty="0">
                <a:solidFill>
                  <a:schemeClr val="bg1"/>
                </a:solidFill>
                <a:latin typeface="+mj-lt"/>
                <a:ea typeface="Roboto Light" panose="02000000000000000000" pitchFamily="2" charset="0"/>
              </a:rPr>
              <a:t>vitamins and </a:t>
            </a:r>
            <a:r>
              <a:rPr lang="en-US" sz="2400" b="1" dirty="0" smtClean="0">
                <a:solidFill>
                  <a:schemeClr val="bg1"/>
                </a:solidFill>
                <a:latin typeface="+mj-lt"/>
                <a:ea typeface="Roboto Light" panose="02000000000000000000" pitchFamily="2" charset="0"/>
              </a:rPr>
              <a:t>a pronounced </a:t>
            </a:r>
            <a:r>
              <a:rPr lang="en-US" sz="2400" b="1" dirty="0">
                <a:solidFill>
                  <a:schemeClr val="bg1"/>
                </a:solidFill>
                <a:latin typeface="+mj-lt"/>
                <a:ea typeface="Roboto Light" panose="02000000000000000000" pitchFamily="2" charset="0"/>
              </a:rPr>
              <a:t>lime </a:t>
            </a:r>
            <a:r>
              <a:rPr lang="en-US" sz="2400" b="1" dirty="0" smtClean="0">
                <a:solidFill>
                  <a:schemeClr val="bg1"/>
                </a:solidFill>
                <a:latin typeface="+mj-lt"/>
                <a:ea typeface="Roboto Light" panose="02000000000000000000" pitchFamily="2" charset="0"/>
              </a:rPr>
              <a:t>flavor</a:t>
            </a:r>
            <a:r>
              <a:rPr lang="ru-RU" sz="2400" b="1" dirty="0" smtClean="0">
                <a:solidFill>
                  <a:schemeClr val="bg1"/>
                </a:solidFill>
                <a:latin typeface="+mj-lt"/>
                <a:ea typeface="Roboto Light" panose="02000000000000000000" pitchFamily="2" charset="0"/>
              </a:rPr>
              <a:t>!</a:t>
            </a:r>
          </a:p>
          <a:p>
            <a:endParaRPr lang="ru-RU" sz="2000" b="1" dirty="0">
              <a:solidFill>
                <a:schemeClr val="bg1"/>
              </a:solidFill>
              <a:latin typeface="+mj-lt"/>
              <a:ea typeface="Roboto Light" panose="02000000000000000000" pitchFamily="2" charset="0"/>
            </a:endParaRPr>
          </a:p>
          <a:p>
            <a:endParaRPr lang="ru-RU" sz="1400" b="1" dirty="0">
              <a:solidFill>
                <a:schemeClr val="bg1"/>
              </a:solidFill>
              <a:latin typeface="Raleway Light" panose="020B0403030101060003" pitchFamily="34" charset="-52"/>
              <a:ea typeface="Roboto Light" panose="02000000000000000000" pitchFamily="2" charset="0"/>
            </a:endParaRPr>
          </a:p>
        </p:txBody>
      </p:sp>
      <p:sp>
        <p:nvSpPr>
          <p:cNvPr id="2" name="TextBox 1"/>
          <p:cNvSpPr txBox="1"/>
          <p:nvPr/>
        </p:nvSpPr>
        <p:spPr>
          <a:xfrm>
            <a:off x="3550778" y="2556033"/>
            <a:ext cx="4907422" cy="1200329"/>
          </a:xfrm>
          <a:prstGeom prst="rect">
            <a:avLst/>
          </a:prstGeom>
          <a:noFill/>
        </p:spPr>
        <p:txBody>
          <a:bodyPr wrap="square" rtlCol="0">
            <a:spAutoFit/>
          </a:bodyPr>
          <a:lstStyle/>
          <a:p>
            <a:pPr marL="342900" indent="-342900">
              <a:buAutoNum type="arabicParenR"/>
            </a:pPr>
            <a:r>
              <a:rPr lang="en-US" dirty="0" smtClean="0"/>
              <a:t>Source of B group vitamins</a:t>
            </a:r>
            <a:endParaRPr lang="ru-RU" dirty="0" smtClean="0"/>
          </a:p>
          <a:p>
            <a:pPr marL="342900" indent="-342900">
              <a:buAutoNum type="arabicParenR"/>
            </a:pPr>
            <a:r>
              <a:rPr lang="en-US" dirty="0" smtClean="0"/>
              <a:t>Natural flavor</a:t>
            </a:r>
            <a:endParaRPr lang="ru-RU" dirty="0" smtClean="0"/>
          </a:p>
          <a:p>
            <a:pPr marL="342900" indent="-342900">
              <a:buAutoNum type="arabicParenR"/>
            </a:pPr>
            <a:r>
              <a:rPr lang="en-US" dirty="0" smtClean="0"/>
              <a:t>Affordable price</a:t>
            </a:r>
            <a:endParaRPr lang="ru-RU" dirty="0" smtClean="0"/>
          </a:p>
          <a:p>
            <a:pPr marL="342900" indent="-342900">
              <a:buAutoNum type="arabicParenR"/>
            </a:pPr>
            <a:endParaRPr lang="ru-RU" dirty="0"/>
          </a:p>
        </p:txBody>
      </p:sp>
    </p:spTree>
    <p:extLst>
      <p:ext uri="{BB962C8B-B14F-4D97-AF65-F5344CB8AC3E}">
        <p14:creationId xmlns:p14="http://schemas.microsoft.com/office/powerpoint/2010/main" val="2406405316"/>
      </p:ext>
    </p:extLst>
  </p:cSld>
  <p:clrMapOvr>
    <a:masterClrMapping/>
  </p:clrMapOvr>
  <p:transition spd="slow">
    <p:push dir="u"/>
  </p:transition>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2</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4" name="Прямоугольник 3"/>
          <p:cNvSpPr/>
          <p:nvPr/>
        </p:nvSpPr>
        <p:spPr>
          <a:xfrm>
            <a:off x="4733925" y="0"/>
            <a:ext cx="4414836" cy="5143499"/>
          </a:xfrm>
          <a:prstGeom prst="rect">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4991100" y="410289"/>
            <a:ext cx="3889374" cy="2800767"/>
          </a:xfrm>
          <a:prstGeom prst="rect">
            <a:avLst/>
          </a:prstGeom>
          <a:noFill/>
        </p:spPr>
        <p:txBody>
          <a:bodyPr wrap="square" rtlCol="0">
            <a:spAutoFit/>
          </a:bodyPr>
          <a:lstStyle/>
          <a:p>
            <a:r>
              <a:rPr lang="en-US" sz="2000" b="1" dirty="0"/>
              <a:t>Vitamins are essential </a:t>
            </a:r>
            <a:r>
              <a:rPr lang="en-US" sz="2000" b="1" dirty="0" smtClean="0"/>
              <a:t>for the proper functioning of </a:t>
            </a:r>
            <a:r>
              <a:rPr lang="en-US" sz="2000" b="1" dirty="0"/>
              <a:t>our organism. </a:t>
            </a:r>
            <a:endParaRPr lang="en-US" sz="2000" b="1" dirty="0" smtClean="0"/>
          </a:p>
          <a:p>
            <a:endParaRPr lang="ru-RU" sz="2000" b="1" dirty="0" smtClean="0"/>
          </a:p>
          <a:p>
            <a:r>
              <a:rPr lang="en-US" sz="2000" b="1" dirty="0" smtClean="0"/>
              <a:t>The name “vitamin” was created with the discovery of thiamine (vitamin B1).</a:t>
            </a:r>
            <a:endParaRPr lang="ru-RU" sz="2000" b="1" dirty="0"/>
          </a:p>
          <a:p>
            <a:endParaRPr lang="ru-RU" dirty="0" smtClean="0"/>
          </a:p>
          <a:p>
            <a:endParaRPr lang="ru-RU" dirty="0"/>
          </a:p>
        </p:txBody>
      </p:sp>
      <p:pic>
        <p:nvPicPr>
          <p:cNvPr id="8" name="Рисунок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4967233" cy="5143500"/>
          </a:xfrm>
          <a:prstGeom prst="rect">
            <a:avLst/>
          </a:prstGeom>
        </p:spPr>
      </p:pic>
    </p:spTree>
    <p:extLst>
      <p:ext uri="{BB962C8B-B14F-4D97-AF65-F5344CB8AC3E}">
        <p14:creationId xmlns:p14="http://schemas.microsoft.com/office/powerpoint/2010/main" val="714679573"/>
      </p:ext>
    </p:extLst>
  </p:cSld>
  <p:clrMapOvr>
    <a:masterClrMapping/>
  </p:clrMapOvr>
  <p:transition spd="slow">
    <p:push dir="u"/>
  </p:transition>
  <p:timing>
    <p:tnLst>
      <p:par>
        <p:cTn id="1" dur="indefinite" restart="never" fill="hold"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3"/>
          <p:cNvSpPr txBox="1">
            <a:spLocks/>
          </p:cNvSpPr>
          <p:nvPr/>
        </p:nvSpPr>
        <p:spPr>
          <a:xfrm>
            <a:off x="3328351" y="4461094"/>
            <a:ext cx="2487295" cy="307777"/>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lnSpc>
                <a:spcPts val="2375"/>
              </a:lnSpc>
            </a:pPr>
            <a:r>
              <a:rPr lang="en-US" sz="1200" spc="55" dirty="0" smtClean="0">
                <a:solidFill>
                  <a:schemeClr val="bg1">
                    <a:lumMod val="95000"/>
                  </a:schemeClr>
                </a:solidFill>
              </a:rPr>
              <a:t>CORAL-CLUB.COM</a:t>
            </a:r>
            <a:endParaRPr lang="en-US" sz="1200" spc="55" dirty="0">
              <a:solidFill>
                <a:schemeClr val="bg1">
                  <a:lumMod val="95000"/>
                </a:schemeClr>
              </a:solidFill>
            </a:endParaRPr>
          </a:p>
        </p:txBody>
      </p:sp>
      <p:pic>
        <p:nvPicPr>
          <p:cNvPr id="7" name="Изображение 17" descr="CC_Logo_Green.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2305" y="145109"/>
            <a:ext cx="515154" cy="340666"/>
          </a:xfrm>
          <a:prstGeom prst="rect">
            <a:avLst/>
          </a:prstGeom>
        </p:spPr>
      </p:pic>
      <p:sp>
        <p:nvSpPr>
          <p:cNvPr id="6" name="object 2"/>
          <p:cNvSpPr txBox="1"/>
          <p:nvPr/>
        </p:nvSpPr>
        <p:spPr>
          <a:xfrm>
            <a:off x="3505200" y="1230233"/>
            <a:ext cx="5638800" cy="3026470"/>
          </a:xfrm>
          <a:prstGeom prst="rect">
            <a:avLst/>
          </a:prstGeom>
        </p:spPr>
        <p:txBody>
          <a:bodyPr vert="horz" wrap="square" lIns="0" tIns="0" rIns="0" bIns="0" rtlCol="0">
            <a:spAutoFit/>
          </a:bodyPr>
          <a:lstStyle/>
          <a:p>
            <a:pPr marL="12700" algn="ctr">
              <a:lnSpc>
                <a:spcPts val="5940"/>
              </a:lnSpc>
            </a:pPr>
            <a:r>
              <a:rPr lang="en-US" sz="2000" b="1" spc="240" dirty="0" smtClean="0">
                <a:solidFill>
                  <a:srgbClr val="008000"/>
                </a:solidFill>
                <a:latin typeface="Raleway" panose="020B0604020202020204" charset="-52"/>
                <a:cs typeface="Arial"/>
              </a:rPr>
              <a:t>$</a:t>
            </a:r>
            <a:r>
              <a:rPr lang="en-US" sz="2000" b="1" spc="240" dirty="0">
                <a:solidFill>
                  <a:srgbClr val="008000"/>
                </a:solidFill>
                <a:latin typeface="Raleway" panose="020B0604020202020204" charset="-52"/>
                <a:cs typeface="Arial"/>
              </a:rPr>
              <a:t>8.75</a:t>
            </a:r>
            <a:r>
              <a:rPr lang="ru-RU" sz="2000" b="1" spc="240" dirty="0" smtClean="0">
                <a:solidFill>
                  <a:srgbClr val="008000"/>
                </a:solidFill>
                <a:latin typeface="Raleway" panose="020B0604020202020204" charset="-52"/>
                <a:cs typeface="Arial"/>
              </a:rPr>
              <a:t> </a:t>
            </a:r>
            <a:r>
              <a:rPr lang="en-US" sz="2000" b="1" spc="240" dirty="0" smtClean="0">
                <a:solidFill>
                  <a:srgbClr val="008000"/>
                </a:solidFill>
                <a:latin typeface="Raleway" panose="020B0604020202020204" charset="-52"/>
                <a:cs typeface="Arial"/>
              </a:rPr>
              <a:t>USD</a:t>
            </a:r>
            <a:r>
              <a:rPr lang="ru-RU" sz="2000" b="1" spc="240" dirty="0" smtClean="0">
                <a:solidFill>
                  <a:srgbClr val="008000"/>
                </a:solidFill>
                <a:latin typeface="Raleway" panose="020B0604020202020204" charset="-52"/>
                <a:cs typeface="Arial"/>
              </a:rPr>
              <a:t>. </a:t>
            </a:r>
            <a:r>
              <a:rPr lang="en-US" sz="2000" b="1" spc="240" dirty="0" smtClean="0">
                <a:solidFill>
                  <a:srgbClr val="008000"/>
                </a:solidFill>
                <a:latin typeface="Raleway" panose="020B0604020202020204" charset="-52"/>
                <a:cs typeface="Arial"/>
              </a:rPr>
              <a:t>Retail price</a:t>
            </a:r>
            <a:endParaRPr lang="ru-RU" sz="2000" b="1" spc="240" dirty="0" smtClean="0">
              <a:solidFill>
                <a:srgbClr val="008000"/>
              </a:solidFill>
              <a:latin typeface="Raleway" panose="020B0604020202020204" charset="-52"/>
              <a:cs typeface="Arial"/>
            </a:endParaRPr>
          </a:p>
          <a:p>
            <a:pPr marL="12700" algn="ctr">
              <a:lnSpc>
                <a:spcPts val="5940"/>
              </a:lnSpc>
            </a:pPr>
            <a:r>
              <a:rPr lang="en-US" sz="2000" b="1" spc="240" dirty="0" smtClean="0">
                <a:solidFill>
                  <a:srgbClr val="008000"/>
                </a:solidFill>
                <a:latin typeface="Raleway" panose="020B0604020202020204" charset="-52"/>
                <a:cs typeface="Arial"/>
              </a:rPr>
              <a:t>$</a:t>
            </a:r>
            <a:r>
              <a:rPr lang="en-US" sz="2000" b="1" spc="240" dirty="0">
                <a:solidFill>
                  <a:srgbClr val="008000"/>
                </a:solidFill>
                <a:latin typeface="Raleway" panose="020B0604020202020204" charset="-52"/>
                <a:cs typeface="Arial"/>
              </a:rPr>
              <a:t>7.00</a:t>
            </a:r>
            <a:r>
              <a:rPr lang="en-US" sz="2000" b="1" spc="240" dirty="0" smtClean="0">
                <a:solidFill>
                  <a:srgbClr val="008000"/>
                </a:solidFill>
                <a:latin typeface="Raleway" panose="020B0604020202020204" charset="-52"/>
                <a:cs typeface="Arial"/>
              </a:rPr>
              <a:t> </a:t>
            </a:r>
            <a:r>
              <a:rPr lang="en-US" sz="2000" b="1" spc="240" dirty="0" smtClean="0">
                <a:solidFill>
                  <a:srgbClr val="008000"/>
                </a:solidFill>
                <a:latin typeface="Raleway" panose="020B0604020202020204" charset="-52"/>
                <a:cs typeface="Arial"/>
              </a:rPr>
              <a:t>USD</a:t>
            </a:r>
            <a:r>
              <a:rPr lang="ru-RU" sz="2000" b="1" spc="240" dirty="0" smtClean="0">
                <a:solidFill>
                  <a:srgbClr val="008000"/>
                </a:solidFill>
                <a:latin typeface="Raleway" panose="020B0604020202020204" charset="-52"/>
                <a:cs typeface="Arial"/>
              </a:rPr>
              <a:t>. </a:t>
            </a:r>
            <a:r>
              <a:rPr lang="en-US" sz="2000" b="1" spc="240" dirty="0" smtClean="0">
                <a:solidFill>
                  <a:srgbClr val="008000"/>
                </a:solidFill>
                <a:latin typeface="Raleway" panose="020B0604020202020204" charset="-52"/>
                <a:cs typeface="Arial"/>
              </a:rPr>
              <a:t>Member price</a:t>
            </a:r>
            <a:endParaRPr lang="ru-RU" sz="2000" b="1" spc="240" dirty="0" smtClean="0">
              <a:solidFill>
                <a:srgbClr val="008000"/>
              </a:solidFill>
              <a:latin typeface="Raleway" panose="020B0604020202020204" charset="-52"/>
              <a:cs typeface="Arial"/>
            </a:endParaRPr>
          </a:p>
          <a:p>
            <a:pPr marL="12700" algn="ctr">
              <a:lnSpc>
                <a:spcPts val="5940"/>
              </a:lnSpc>
            </a:pPr>
            <a:r>
              <a:rPr lang="en-US" sz="2000" b="1" spc="240" dirty="0">
                <a:solidFill>
                  <a:srgbClr val="008000"/>
                </a:solidFill>
                <a:latin typeface="Raleway" panose="020B0604020202020204" charset="-52"/>
                <a:cs typeface="Arial"/>
              </a:rPr>
              <a:t>4.5</a:t>
            </a:r>
            <a:r>
              <a:rPr lang="ru-RU" sz="2000" b="1" spc="240" dirty="0" smtClean="0">
                <a:solidFill>
                  <a:srgbClr val="008000"/>
                </a:solidFill>
                <a:latin typeface="Raleway" panose="020B0604020202020204" charset="-52"/>
                <a:cs typeface="Arial"/>
              </a:rPr>
              <a:t> </a:t>
            </a:r>
            <a:r>
              <a:rPr lang="en-US" sz="2000" b="1" spc="240" dirty="0" smtClean="0">
                <a:solidFill>
                  <a:srgbClr val="008000"/>
                </a:solidFill>
                <a:latin typeface="Raleway" panose="020B0604020202020204" charset="-52"/>
                <a:cs typeface="Arial"/>
              </a:rPr>
              <a:t>Volume Points</a:t>
            </a:r>
            <a:endParaRPr lang="ru-RU" sz="2000" b="1" spc="240" dirty="0" smtClean="0">
              <a:solidFill>
                <a:srgbClr val="008000"/>
              </a:solidFill>
              <a:latin typeface="Raleway" panose="020B0604020202020204" charset="-52"/>
              <a:cs typeface="Arial"/>
            </a:endParaRPr>
          </a:p>
          <a:p>
            <a:pPr marL="12700" algn="ctr">
              <a:lnSpc>
                <a:spcPts val="5940"/>
              </a:lnSpc>
            </a:pPr>
            <a:endParaRPr sz="3600" dirty="0">
              <a:solidFill>
                <a:srgbClr val="FCA904"/>
              </a:solidFill>
              <a:latin typeface="Raleway" panose="020B0604020202020204" charset="-52"/>
              <a:cs typeface="Arial"/>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2013" y="442433"/>
            <a:ext cx="2846910" cy="427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05340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3</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4" name="Прямоугольник 3"/>
          <p:cNvSpPr/>
          <p:nvPr/>
        </p:nvSpPr>
        <p:spPr>
          <a:xfrm>
            <a:off x="3629024" y="0"/>
            <a:ext cx="5519737" cy="51434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4295775" y="410289"/>
            <a:ext cx="4584699" cy="3139321"/>
          </a:xfrm>
          <a:prstGeom prst="rect">
            <a:avLst/>
          </a:prstGeom>
          <a:noFill/>
        </p:spPr>
        <p:txBody>
          <a:bodyPr wrap="square" rtlCol="0">
            <a:spAutoFit/>
          </a:bodyPr>
          <a:lstStyle/>
          <a:p>
            <a:r>
              <a:rPr lang="en-US" b="1" dirty="0"/>
              <a:t>V</a:t>
            </a:r>
            <a:r>
              <a:rPr lang="en-US" b="1" dirty="0" smtClean="0"/>
              <a:t>itamin </a:t>
            </a:r>
            <a:r>
              <a:rPr lang="en-US" b="1" dirty="0"/>
              <a:t>B1 was discovered in 1897 by Dutch physician </a:t>
            </a:r>
            <a:r>
              <a:rPr lang="en-US" b="1" dirty="0" smtClean="0"/>
              <a:t>and pathologist </a:t>
            </a:r>
            <a:r>
              <a:rPr lang="en-US" b="1" dirty="0"/>
              <a:t>Christiaan Eijkman, who was researching the causes of beriberi, a </a:t>
            </a:r>
            <a:r>
              <a:rPr lang="en-US" b="1" dirty="0" smtClean="0"/>
              <a:t>common disorder with symptoms of fatigue</a:t>
            </a:r>
            <a:r>
              <a:rPr lang="en-US" b="1" dirty="0"/>
              <a:t>, weakness and heart failure</a:t>
            </a:r>
            <a:r>
              <a:rPr lang="en-US" b="1" dirty="0" smtClean="0"/>
              <a:t>.*</a:t>
            </a:r>
          </a:p>
          <a:p>
            <a:endParaRPr lang="en-US" b="1" dirty="0"/>
          </a:p>
          <a:p>
            <a:r>
              <a:rPr lang="en-US" b="1" dirty="0" smtClean="0"/>
              <a:t>The cause of this health problem was determined to be a  </a:t>
            </a:r>
            <a:r>
              <a:rPr lang="en-US" b="1" dirty="0" smtClean="0">
                <a:solidFill>
                  <a:srgbClr val="FF0000"/>
                </a:solidFill>
              </a:rPr>
              <a:t>deficiency of  Vitamin B1 (Thiamine)</a:t>
            </a:r>
            <a:r>
              <a:rPr lang="en-US" b="1" dirty="0" smtClean="0"/>
              <a:t>.</a:t>
            </a:r>
            <a:endParaRPr lang="ru-RU" b="1" dirty="0" smtClean="0">
              <a:solidFill>
                <a:srgbClr val="C00000"/>
              </a:solidFill>
            </a:endParaRPr>
          </a:p>
          <a:p>
            <a:endParaRPr lang="ru-RU" dirty="0" smtClean="0"/>
          </a:p>
          <a:p>
            <a:endParaRPr lang="ru-RU"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2" y="-1"/>
            <a:ext cx="3636816" cy="5143499"/>
          </a:xfrm>
          <a:prstGeom prst="rect">
            <a:avLst/>
          </a:prstGeom>
        </p:spPr>
      </p:pic>
    </p:spTree>
    <p:extLst>
      <p:ext uri="{BB962C8B-B14F-4D97-AF65-F5344CB8AC3E}">
        <p14:creationId xmlns:p14="http://schemas.microsoft.com/office/powerpoint/2010/main" val="1007013880"/>
      </p:ext>
    </p:extLst>
  </p:cSld>
  <p:clrMapOvr>
    <a:masterClrMapping/>
  </p:clrMapOvr>
  <p:transition spd="slow">
    <p:push dir="u"/>
  </p:transition>
  <p:timing>
    <p:tnLst>
      <p:par>
        <p:cTn id="1" dur="indefinite" restart="never" fill="hold"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4</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4" name="Прямоугольник 3"/>
          <p:cNvSpPr/>
          <p:nvPr/>
        </p:nvSpPr>
        <p:spPr>
          <a:xfrm>
            <a:off x="3629024" y="0"/>
            <a:ext cx="5519737" cy="51434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5243512" y="1171526"/>
            <a:ext cx="3813175" cy="2308324"/>
          </a:xfrm>
          <a:prstGeom prst="rect">
            <a:avLst/>
          </a:prstGeom>
          <a:noFill/>
        </p:spPr>
        <p:txBody>
          <a:bodyPr wrap="square" rtlCol="0">
            <a:spAutoFit/>
          </a:bodyPr>
          <a:lstStyle/>
          <a:p>
            <a:r>
              <a:rPr lang="en-US" b="1" dirty="0" smtClean="0"/>
              <a:t>Vitamin B3 helped to prevent another health problem – Pellagra.*</a:t>
            </a:r>
          </a:p>
          <a:p>
            <a:endParaRPr lang="ru-RU" b="1" dirty="0"/>
          </a:p>
          <a:p>
            <a:r>
              <a:rPr lang="en-US" b="1" dirty="0" smtClean="0"/>
              <a:t>Vitamin B3 is also known as vitamin PP (pellagra preventing).</a:t>
            </a:r>
          </a:p>
          <a:p>
            <a:endParaRPr lang="ru-RU" b="1" dirty="0" smtClean="0"/>
          </a:p>
          <a:p>
            <a:endParaRPr lang="ru-RU" dirty="0"/>
          </a:p>
          <a:p>
            <a:endParaRPr lang="ru-RU" b="1" dirty="0"/>
          </a:p>
        </p:txBody>
      </p:sp>
      <p:pic>
        <p:nvPicPr>
          <p:cNvPr id="8" name="Рисунок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 y="0"/>
            <a:ext cx="4572001" cy="5143500"/>
          </a:xfrm>
          <a:prstGeom prst="rect">
            <a:avLst/>
          </a:prstGeom>
        </p:spPr>
      </p:pic>
    </p:spTree>
    <p:extLst>
      <p:ext uri="{BB962C8B-B14F-4D97-AF65-F5344CB8AC3E}">
        <p14:creationId xmlns:p14="http://schemas.microsoft.com/office/powerpoint/2010/main" val="3694160151"/>
      </p:ext>
    </p:extLst>
  </p:cSld>
  <p:clrMapOvr>
    <a:masterClrMapping/>
  </p:clrMapOvr>
  <p:transition spd="slow">
    <p:push dir="u"/>
  </p:transition>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762" y="2569"/>
            <a:ext cx="9153524" cy="5143500"/>
          </a:xfrm>
          <a:prstGeom prst="rect">
            <a:avLst/>
          </a:prstGeom>
          <a:solidFill>
            <a:schemeClr val="bg1"/>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5</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4" name="Прямоугольник 3"/>
          <p:cNvSpPr/>
          <p:nvPr/>
        </p:nvSpPr>
        <p:spPr>
          <a:xfrm>
            <a:off x="-4763" y="3495675"/>
            <a:ext cx="9153525" cy="1650394"/>
          </a:xfrm>
          <a:prstGeom prst="rect">
            <a:avLst/>
          </a:prstGeom>
          <a:solidFill>
            <a:schemeClr val="bg1"/>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191729" y="3601397"/>
            <a:ext cx="8772884" cy="1569660"/>
          </a:xfrm>
          <a:prstGeom prst="rect">
            <a:avLst/>
          </a:prstGeom>
          <a:noFill/>
        </p:spPr>
        <p:txBody>
          <a:bodyPr wrap="square" rtlCol="0">
            <a:spAutoFit/>
          </a:bodyPr>
          <a:lstStyle/>
          <a:p>
            <a:pPr algn="ctr"/>
            <a:r>
              <a:rPr lang="en-US" sz="2000" b="1" dirty="0" smtClean="0"/>
              <a:t>BERIBERI AND PELLAGRA ARE OCCASIONALLY SEEN IN THE MODERN WORLD</a:t>
            </a:r>
            <a:r>
              <a:rPr lang="ru-RU" sz="2000" b="1" dirty="0" smtClean="0"/>
              <a:t>,</a:t>
            </a:r>
          </a:p>
          <a:p>
            <a:pPr algn="ctr"/>
            <a:r>
              <a:rPr lang="en-US" sz="2000" b="1" dirty="0" smtClean="0"/>
              <a:t>WHICH MEANS THAT SOME PEOPLE STILL EXPERIENCE A DEFICIENCY OF </a:t>
            </a:r>
            <a:br>
              <a:rPr lang="en-US" sz="2000" b="1" dirty="0" smtClean="0"/>
            </a:br>
            <a:r>
              <a:rPr lang="en-US" sz="2000" b="1" dirty="0" smtClean="0"/>
              <a:t>B COMPLEX VITAMINS IN THE BODY</a:t>
            </a:r>
            <a:r>
              <a:rPr lang="ru-RU" sz="2000" b="1" dirty="0" smtClean="0"/>
              <a:t>.</a:t>
            </a:r>
            <a:endParaRPr lang="en-US" sz="2000" b="1" dirty="0" smtClean="0"/>
          </a:p>
          <a:p>
            <a:pPr algn="ctr"/>
            <a:r>
              <a:rPr lang="en-US" dirty="0" smtClean="0">
                <a:solidFill>
                  <a:srgbClr val="C00000"/>
                </a:solidFill>
              </a:rPr>
              <a:t>Symptoms </a:t>
            </a:r>
            <a:r>
              <a:rPr lang="ru-RU" dirty="0" smtClean="0">
                <a:solidFill>
                  <a:srgbClr val="C00000"/>
                </a:solidFill>
              </a:rPr>
              <a:t>: </a:t>
            </a:r>
            <a:r>
              <a:rPr lang="en-US" dirty="0" smtClean="0">
                <a:solidFill>
                  <a:srgbClr val="C00000"/>
                </a:solidFill>
              </a:rPr>
              <a:t>chronic fatigue</a:t>
            </a:r>
            <a:r>
              <a:rPr lang="ru-RU" dirty="0" smtClean="0">
                <a:solidFill>
                  <a:srgbClr val="C00000"/>
                </a:solidFill>
              </a:rPr>
              <a:t>, </a:t>
            </a:r>
            <a:r>
              <a:rPr lang="en-US" dirty="0" smtClean="0">
                <a:solidFill>
                  <a:srgbClr val="C00000"/>
                </a:solidFill>
              </a:rPr>
              <a:t>mood swings</a:t>
            </a:r>
            <a:r>
              <a:rPr lang="ru-RU" dirty="0" smtClean="0">
                <a:solidFill>
                  <a:srgbClr val="C00000"/>
                </a:solidFill>
              </a:rPr>
              <a:t>, </a:t>
            </a:r>
            <a:r>
              <a:rPr lang="en-US" dirty="0" smtClean="0">
                <a:solidFill>
                  <a:srgbClr val="C00000"/>
                </a:solidFill>
              </a:rPr>
              <a:t>apathy</a:t>
            </a:r>
            <a:r>
              <a:rPr lang="ru-RU" dirty="0" smtClean="0">
                <a:solidFill>
                  <a:srgbClr val="C00000"/>
                </a:solidFill>
              </a:rPr>
              <a:t>, </a:t>
            </a:r>
            <a:r>
              <a:rPr lang="en-US" dirty="0" smtClean="0">
                <a:solidFill>
                  <a:srgbClr val="C00000"/>
                </a:solidFill>
              </a:rPr>
              <a:t>low energy level</a:t>
            </a:r>
            <a:r>
              <a:rPr lang="ru-RU" dirty="0" smtClean="0">
                <a:solidFill>
                  <a:srgbClr val="C00000"/>
                </a:solidFill>
              </a:rPr>
              <a:t>,</a:t>
            </a:r>
            <a:r>
              <a:rPr lang="en-US" dirty="0" smtClean="0">
                <a:solidFill>
                  <a:srgbClr val="C00000"/>
                </a:solidFill>
              </a:rPr>
              <a:t> hypotension</a:t>
            </a:r>
            <a:r>
              <a:rPr lang="ru-RU" dirty="0" smtClean="0">
                <a:solidFill>
                  <a:srgbClr val="C00000"/>
                </a:solidFill>
              </a:rPr>
              <a:t>, </a:t>
            </a:r>
            <a:r>
              <a:rPr lang="en-US" dirty="0" smtClean="0">
                <a:solidFill>
                  <a:srgbClr val="C00000"/>
                </a:solidFill>
              </a:rPr>
              <a:t>insomnia</a:t>
            </a:r>
            <a:r>
              <a:rPr lang="ru-RU" dirty="0" smtClean="0">
                <a:solidFill>
                  <a:srgbClr val="C00000"/>
                </a:solidFill>
              </a:rPr>
              <a:t>, </a:t>
            </a:r>
            <a:r>
              <a:rPr lang="en-US" dirty="0" smtClean="0">
                <a:solidFill>
                  <a:srgbClr val="C00000"/>
                </a:solidFill>
              </a:rPr>
              <a:t>skin disorders</a:t>
            </a:r>
            <a:r>
              <a:rPr lang="ru-RU" dirty="0" smtClean="0">
                <a:solidFill>
                  <a:srgbClr val="C00000"/>
                </a:solidFill>
              </a:rPr>
              <a:t>.</a:t>
            </a:r>
            <a:endParaRPr lang="ru-RU" dirty="0">
              <a:solidFill>
                <a:srgbClr val="C00000"/>
              </a:solidFill>
            </a:endParaRPr>
          </a:p>
        </p:txBody>
      </p:sp>
      <p:pic>
        <p:nvPicPr>
          <p:cNvPr id="13" name="Рисунок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973" y="95196"/>
            <a:ext cx="2169893" cy="1566814"/>
          </a:xfrm>
          <a:prstGeom prst="rect">
            <a:avLst/>
          </a:prstGeom>
        </p:spPr>
      </p:pic>
      <p:pic>
        <p:nvPicPr>
          <p:cNvPr id="14" name="Рисунок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36398" y="74447"/>
            <a:ext cx="2383633" cy="1553105"/>
          </a:xfrm>
          <a:prstGeom prst="rect">
            <a:avLst/>
          </a:prstGeom>
        </p:spPr>
      </p:pic>
      <p:pic>
        <p:nvPicPr>
          <p:cNvPr id="15" name="Рисунок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32645" y="95196"/>
            <a:ext cx="2235715" cy="1532356"/>
          </a:xfrm>
          <a:prstGeom prst="rect">
            <a:avLst/>
          </a:prstGeom>
        </p:spPr>
      </p:pic>
      <p:pic>
        <p:nvPicPr>
          <p:cNvPr id="16" name="Рисунок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1125" y="1830801"/>
            <a:ext cx="2282357" cy="1487680"/>
          </a:xfrm>
          <a:prstGeom prst="rect">
            <a:avLst/>
          </a:prstGeom>
        </p:spPr>
      </p:pic>
      <p:pic>
        <p:nvPicPr>
          <p:cNvPr id="17" name="Рисунок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36398" y="1828271"/>
            <a:ext cx="2271204" cy="1488322"/>
          </a:xfrm>
          <a:prstGeom prst="rect">
            <a:avLst/>
          </a:prstGeom>
        </p:spPr>
      </p:pic>
      <p:pic>
        <p:nvPicPr>
          <p:cNvPr id="18" name="Рисунок 1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32645" y="1828271"/>
            <a:ext cx="2235715" cy="1492096"/>
          </a:xfrm>
          <a:prstGeom prst="rect">
            <a:avLst/>
          </a:prstGeom>
        </p:spPr>
      </p:pic>
    </p:spTree>
    <p:extLst>
      <p:ext uri="{BB962C8B-B14F-4D97-AF65-F5344CB8AC3E}">
        <p14:creationId xmlns:p14="http://schemas.microsoft.com/office/powerpoint/2010/main" val="222401014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208" y="1276470"/>
            <a:ext cx="3033583" cy="3866395"/>
          </a:xfrm>
          <a:prstGeom prst="rect">
            <a:avLst/>
          </a:prstGeom>
        </p:spPr>
      </p:pic>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6</a:t>
            </a:fld>
            <a:endParaRPr sz="1400" spc="36"/>
          </a:p>
        </p:txBody>
      </p:sp>
      <p:pic>
        <p:nvPicPr>
          <p:cNvPr id="33" name="Изображение 17" descr="CC_Logo_Green.eps"/>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6" name="Выноска-облако 5"/>
          <p:cNvSpPr/>
          <p:nvPr/>
        </p:nvSpPr>
        <p:spPr>
          <a:xfrm>
            <a:off x="3119305" y="76199"/>
            <a:ext cx="4953000" cy="2705100"/>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TextBox 6"/>
          <p:cNvSpPr txBox="1"/>
          <p:nvPr/>
        </p:nvSpPr>
        <p:spPr>
          <a:xfrm>
            <a:off x="3305770" y="767029"/>
            <a:ext cx="4580069" cy="1323439"/>
          </a:xfrm>
          <a:prstGeom prst="rect">
            <a:avLst/>
          </a:prstGeom>
          <a:noFill/>
        </p:spPr>
        <p:txBody>
          <a:bodyPr wrap="square" rtlCol="0">
            <a:spAutoFit/>
          </a:bodyPr>
          <a:lstStyle/>
          <a:p>
            <a:pPr algn="ctr"/>
            <a:r>
              <a:rPr lang="en-US" sz="4000" b="1" dirty="0" smtClean="0">
                <a:solidFill>
                  <a:schemeClr val="accent1">
                    <a:lumMod val="75000"/>
                  </a:schemeClr>
                </a:solidFill>
              </a:rPr>
              <a:t>What are the reasons</a:t>
            </a:r>
            <a:r>
              <a:rPr lang="ru-RU" sz="4000" b="1" dirty="0" smtClean="0">
                <a:solidFill>
                  <a:schemeClr val="accent1">
                    <a:lumMod val="75000"/>
                  </a:schemeClr>
                </a:solidFill>
              </a:rPr>
              <a:t>?</a:t>
            </a:r>
            <a:endParaRPr lang="ru-RU" sz="4000" b="1" dirty="0">
              <a:solidFill>
                <a:schemeClr val="accent1">
                  <a:lumMod val="75000"/>
                </a:schemeClr>
              </a:solidFill>
            </a:endParaRPr>
          </a:p>
        </p:txBody>
      </p:sp>
    </p:spTree>
    <p:extLst>
      <p:ext uri="{BB962C8B-B14F-4D97-AF65-F5344CB8AC3E}">
        <p14:creationId xmlns:p14="http://schemas.microsoft.com/office/powerpoint/2010/main" val="1653244398"/>
      </p:ext>
    </p:extLst>
  </p:cSld>
  <p:clrMapOvr>
    <a:masterClrMapping/>
  </p:clrMapOvr>
  <p:transition spd="slow">
    <p:push dir="u"/>
  </p:transition>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726780" y="2570"/>
            <a:ext cx="4376737" cy="3686174"/>
          </a:xfrm>
          <a:prstGeom prst="rect">
            <a:avLst/>
          </a:prstGeom>
          <a:solidFill>
            <a:schemeClr val="bg1"/>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7</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5" name="TextBox 4"/>
          <p:cNvSpPr txBox="1"/>
          <p:nvPr/>
        </p:nvSpPr>
        <p:spPr>
          <a:xfrm>
            <a:off x="5233987" y="150853"/>
            <a:ext cx="3616325" cy="4278094"/>
          </a:xfrm>
          <a:prstGeom prst="rect">
            <a:avLst/>
          </a:prstGeom>
          <a:noFill/>
        </p:spPr>
        <p:txBody>
          <a:bodyPr wrap="square" rtlCol="0">
            <a:spAutoFit/>
          </a:bodyPr>
          <a:lstStyle/>
          <a:p>
            <a:pPr algn="ctr"/>
            <a:r>
              <a:rPr lang="en-US" sz="2800" b="1" dirty="0" smtClean="0">
                <a:solidFill>
                  <a:srgbClr val="C00000"/>
                </a:solidFill>
              </a:rPr>
              <a:t>Where B complex vitamins are found</a:t>
            </a:r>
            <a:r>
              <a:rPr lang="ru-RU" sz="2800" b="1" dirty="0" smtClean="0">
                <a:solidFill>
                  <a:srgbClr val="C00000"/>
                </a:solidFill>
              </a:rPr>
              <a:t>:</a:t>
            </a:r>
            <a:r>
              <a:rPr lang="en-US" sz="2800" b="1" dirty="0" smtClean="0">
                <a:solidFill>
                  <a:srgbClr val="C00000"/>
                </a:solidFill>
              </a:rPr>
              <a:t>*</a:t>
            </a:r>
            <a:r>
              <a:rPr lang="ru-RU" b="1" dirty="0" smtClean="0"/>
              <a:t/>
            </a:r>
            <a:br>
              <a:rPr lang="ru-RU" b="1" dirty="0" smtClean="0"/>
            </a:br>
            <a:endParaRPr lang="ru-RU" b="1" dirty="0" smtClean="0"/>
          </a:p>
          <a:p>
            <a:pPr marL="285750" indent="-285750">
              <a:buFont typeface="Arial" panose="020B0604020202020204" pitchFamily="34" charset="0"/>
              <a:buChar char="•"/>
            </a:pPr>
            <a:r>
              <a:rPr lang="en-US" b="1" dirty="0">
                <a:solidFill>
                  <a:schemeClr val="accent5">
                    <a:lumMod val="50000"/>
                  </a:schemeClr>
                </a:solidFill>
              </a:rPr>
              <a:t>Beans and e</a:t>
            </a:r>
            <a:r>
              <a:rPr lang="en-US" b="1" dirty="0" smtClean="0">
                <a:solidFill>
                  <a:schemeClr val="accent5">
                    <a:lumMod val="50000"/>
                  </a:schemeClr>
                </a:solidFill>
              </a:rPr>
              <a:t>nriched grain products;</a:t>
            </a:r>
            <a:endParaRPr lang="ru-RU" b="1" dirty="0" smtClean="0">
              <a:solidFill>
                <a:schemeClr val="accent5">
                  <a:lumMod val="50000"/>
                </a:schemeClr>
              </a:solidFill>
            </a:endParaRPr>
          </a:p>
          <a:p>
            <a:pPr marL="285750" indent="-285750">
              <a:buFont typeface="Arial" panose="020B0604020202020204" pitchFamily="34" charset="0"/>
              <a:buChar char="•"/>
            </a:pPr>
            <a:r>
              <a:rPr lang="en-US" b="1" dirty="0" smtClean="0">
                <a:solidFill>
                  <a:schemeClr val="accent5">
                    <a:lumMod val="50000"/>
                  </a:schemeClr>
                </a:solidFill>
              </a:rPr>
              <a:t>Potatoes;</a:t>
            </a:r>
            <a:endParaRPr lang="ru-RU" b="1" dirty="0" smtClean="0">
              <a:solidFill>
                <a:schemeClr val="accent5">
                  <a:lumMod val="50000"/>
                </a:schemeClr>
              </a:solidFill>
            </a:endParaRPr>
          </a:p>
          <a:p>
            <a:pPr marL="285750" indent="-285750">
              <a:buFont typeface="Arial" panose="020B0604020202020204" pitchFamily="34" charset="0"/>
              <a:buChar char="•"/>
            </a:pPr>
            <a:r>
              <a:rPr lang="en-US" b="1" dirty="0" smtClean="0">
                <a:solidFill>
                  <a:schemeClr val="accent5">
                    <a:lumMod val="50000"/>
                  </a:schemeClr>
                </a:solidFill>
              </a:rPr>
              <a:t>Nuts;</a:t>
            </a:r>
            <a:endParaRPr lang="ru-RU" b="1" dirty="0" smtClean="0">
              <a:solidFill>
                <a:schemeClr val="accent5">
                  <a:lumMod val="50000"/>
                </a:schemeClr>
              </a:solidFill>
            </a:endParaRPr>
          </a:p>
          <a:p>
            <a:pPr marL="285750" indent="-285750">
              <a:buFont typeface="Arial" panose="020B0604020202020204" pitchFamily="34" charset="0"/>
              <a:buChar char="•"/>
            </a:pPr>
            <a:r>
              <a:rPr lang="en-US" b="1" dirty="0" smtClean="0">
                <a:solidFill>
                  <a:schemeClr val="accent5">
                    <a:lumMod val="50000"/>
                  </a:schemeClr>
                </a:solidFill>
              </a:rPr>
              <a:t>Liver</a:t>
            </a:r>
            <a:r>
              <a:rPr lang="ru-RU" b="1" dirty="0" smtClean="0">
                <a:solidFill>
                  <a:schemeClr val="accent5">
                    <a:lumMod val="50000"/>
                  </a:schemeClr>
                </a:solidFill>
              </a:rPr>
              <a:t>, </a:t>
            </a:r>
            <a:r>
              <a:rPr lang="en-US" b="1" dirty="0" smtClean="0">
                <a:solidFill>
                  <a:schemeClr val="accent5">
                    <a:lumMod val="50000"/>
                  </a:schemeClr>
                </a:solidFill>
              </a:rPr>
              <a:t>eggs</a:t>
            </a:r>
            <a:r>
              <a:rPr lang="ru-RU" b="1" dirty="0" smtClean="0">
                <a:solidFill>
                  <a:schemeClr val="accent5">
                    <a:lumMod val="50000"/>
                  </a:schemeClr>
                </a:solidFill>
              </a:rPr>
              <a:t>, </a:t>
            </a:r>
            <a:r>
              <a:rPr lang="en-US" b="1" dirty="0" smtClean="0">
                <a:solidFill>
                  <a:schemeClr val="accent5">
                    <a:lumMod val="50000"/>
                  </a:schemeClr>
                </a:solidFill>
              </a:rPr>
              <a:t>beef</a:t>
            </a:r>
            <a:r>
              <a:rPr lang="ru-RU" b="1" dirty="0" smtClean="0">
                <a:solidFill>
                  <a:schemeClr val="accent5">
                    <a:lumMod val="50000"/>
                  </a:schemeClr>
                </a:solidFill>
              </a:rPr>
              <a:t>, </a:t>
            </a:r>
            <a:r>
              <a:rPr lang="en-US" b="1" dirty="0" smtClean="0">
                <a:solidFill>
                  <a:schemeClr val="accent5">
                    <a:lumMod val="50000"/>
                  </a:schemeClr>
                </a:solidFill>
              </a:rPr>
              <a:t>poultry;</a:t>
            </a:r>
            <a:endParaRPr lang="ru-RU" b="1" dirty="0" smtClean="0">
              <a:solidFill>
                <a:schemeClr val="accent5">
                  <a:lumMod val="50000"/>
                </a:schemeClr>
              </a:solidFill>
            </a:endParaRPr>
          </a:p>
          <a:p>
            <a:pPr marL="285750" indent="-285750">
              <a:buFont typeface="Arial" panose="020B0604020202020204" pitchFamily="34" charset="0"/>
              <a:buChar char="•"/>
            </a:pPr>
            <a:r>
              <a:rPr lang="en-US" b="1" dirty="0" smtClean="0">
                <a:solidFill>
                  <a:schemeClr val="accent5">
                    <a:lumMod val="50000"/>
                  </a:schemeClr>
                </a:solidFill>
              </a:rPr>
              <a:t>Cheese and dairy product;</a:t>
            </a:r>
            <a:endParaRPr lang="ru-RU" b="1" dirty="0" smtClean="0">
              <a:solidFill>
                <a:schemeClr val="accent5">
                  <a:lumMod val="50000"/>
                </a:schemeClr>
              </a:solidFill>
            </a:endParaRPr>
          </a:p>
          <a:p>
            <a:pPr marL="285750" indent="-285750">
              <a:buFont typeface="Arial" panose="020B0604020202020204" pitchFamily="34" charset="0"/>
              <a:buChar char="•"/>
            </a:pPr>
            <a:r>
              <a:rPr lang="en-US" b="1" dirty="0" smtClean="0">
                <a:solidFill>
                  <a:schemeClr val="accent5">
                    <a:lumMod val="50000"/>
                  </a:schemeClr>
                </a:solidFill>
              </a:rPr>
              <a:t>Fish;</a:t>
            </a:r>
            <a:endParaRPr lang="ru-RU" b="1" dirty="0" smtClean="0">
              <a:solidFill>
                <a:schemeClr val="accent5">
                  <a:lumMod val="50000"/>
                </a:schemeClr>
              </a:solidFill>
            </a:endParaRPr>
          </a:p>
          <a:p>
            <a:pPr marL="285750" indent="-285750">
              <a:buFont typeface="Arial" panose="020B0604020202020204" pitchFamily="34" charset="0"/>
              <a:buChar char="•"/>
            </a:pPr>
            <a:r>
              <a:rPr lang="en-US" b="1" dirty="0" smtClean="0">
                <a:solidFill>
                  <a:schemeClr val="accent5">
                    <a:lumMod val="50000"/>
                  </a:schemeClr>
                </a:solidFill>
              </a:rPr>
              <a:t>Cereals;</a:t>
            </a:r>
            <a:endParaRPr lang="ru-RU" b="1" dirty="0" smtClean="0">
              <a:solidFill>
                <a:schemeClr val="accent5">
                  <a:lumMod val="50000"/>
                </a:schemeClr>
              </a:solidFill>
            </a:endParaRPr>
          </a:p>
          <a:p>
            <a:pPr marL="285750" indent="-285750">
              <a:buFont typeface="Arial" panose="020B0604020202020204" pitchFamily="34" charset="0"/>
              <a:buChar char="•"/>
            </a:pPr>
            <a:r>
              <a:rPr lang="en-US" b="1" dirty="0">
                <a:solidFill>
                  <a:schemeClr val="accent5">
                    <a:lumMod val="50000"/>
                  </a:schemeClr>
                </a:solidFill>
              </a:rPr>
              <a:t>Green	</a:t>
            </a:r>
            <a:r>
              <a:rPr lang="en-US" b="1" dirty="0" smtClean="0">
                <a:solidFill>
                  <a:schemeClr val="accent5">
                    <a:lumMod val="50000"/>
                  </a:schemeClr>
                </a:solidFill>
              </a:rPr>
              <a:t>leafy vegetables.</a:t>
            </a:r>
            <a:endParaRPr lang="ru-RU" b="1" dirty="0"/>
          </a:p>
          <a:p>
            <a:endParaRPr lang="ru-RU" dirty="0" smtClean="0"/>
          </a:p>
          <a:p>
            <a:endParaRPr lang="ru-RU" dirty="0"/>
          </a:p>
        </p:txBody>
      </p:sp>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2570"/>
            <a:ext cx="5114924" cy="5140930"/>
          </a:xfrm>
          <a:prstGeom prst="rect">
            <a:avLst/>
          </a:prstGeom>
        </p:spPr>
      </p:pic>
    </p:spTree>
    <p:extLst>
      <p:ext uri="{BB962C8B-B14F-4D97-AF65-F5344CB8AC3E}">
        <p14:creationId xmlns:p14="http://schemas.microsoft.com/office/powerpoint/2010/main" val="671256954"/>
      </p:ext>
    </p:extLst>
  </p:cSld>
  <p:clrMapOvr>
    <a:masterClrMapping/>
  </p:clrMapOvr>
  <p:transition spd="slow">
    <p:push dir="u"/>
  </p:transition>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726780" y="2570"/>
            <a:ext cx="4376737" cy="3686174"/>
          </a:xfrm>
          <a:prstGeom prst="rect">
            <a:avLst/>
          </a:prstGeom>
          <a:solidFill>
            <a:schemeClr val="bg1"/>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8</a:t>
            </a:fld>
            <a:endParaRPr sz="1400" spc="36"/>
          </a:p>
        </p:txBody>
      </p:sp>
      <p:pic>
        <p:nvPicPr>
          <p:cNvPr id="33" name="Изображение 17" descr="CC_Logo_Green.eps"/>
          <p:cNvPicPr>
            <a:picLocks noChangeAspect="1"/>
          </p:cNvPicPr>
          <p:nvPr/>
        </p:nvPicPr>
        <p:blipFill>
          <a:blip r:embed="rId3"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5" name="TextBox 4"/>
          <p:cNvSpPr txBox="1"/>
          <p:nvPr/>
        </p:nvSpPr>
        <p:spPr>
          <a:xfrm>
            <a:off x="5440362" y="592262"/>
            <a:ext cx="3616325" cy="3293209"/>
          </a:xfrm>
          <a:prstGeom prst="rect">
            <a:avLst/>
          </a:prstGeom>
          <a:noFill/>
        </p:spPr>
        <p:txBody>
          <a:bodyPr wrap="square" rtlCol="0">
            <a:spAutoFit/>
          </a:bodyPr>
          <a:lstStyle/>
          <a:p>
            <a:r>
              <a:rPr lang="en-US" sz="2800" b="1" dirty="0" smtClean="0">
                <a:solidFill>
                  <a:srgbClr val="C00000"/>
                </a:solidFill>
              </a:rPr>
              <a:t>Today’s meal</a:t>
            </a:r>
            <a:r>
              <a:rPr lang="ru-RU" sz="2800" b="1" dirty="0" smtClean="0">
                <a:solidFill>
                  <a:srgbClr val="C00000"/>
                </a:solidFill>
              </a:rPr>
              <a:t>:</a:t>
            </a:r>
          </a:p>
          <a:p>
            <a:r>
              <a:rPr lang="en-US" sz="2800" b="1" dirty="0">
                <a:solidFill>
                  <a:srgbClr val="C00000"/>
                </a:solidFill>
              </a:rPr>
              <a:t>t</a:t>
            </a:r>
            <a:r>
              <a:rPr lang="en-US" sz="2800" b="1" dirty="0" smtClean="0">
                <a:solidFill>
                  <a:srgbClr val="C00000"/>
                </a:solidFill>
              </a:rPr>
              <a:t>asty but useless</a:t>
            </a:r>
            <a:r>
              <a:rPr lang="ru-RU" b="1" dirty="0" smtClean="0"/>
              <a:t/>
            </a:r>
            <a:br>
              <a:rPr lang="ru-RU" b="1" dirty="0" smtClean="0"/>
            </a:br>
            <a:endParaRPr lang="en-US" b="1" dirty="0" smtClean="0"/>
          </a:p>
          <a:p>
            <a:r>
              <a:rPr lang="en-US" sz="2000" b="1" dirty="0" smtClean="0"/>
              <a:t>Processed food </a:t>
            </a:r>
            <a:r>
              <a:rPr lang="en-US" sz="2000" b="1" dirty="0"/>
              <a:t>and </a:t>
            </a:r>
            <a:r>
              <a:rPr lang="en-US" sz="2000" b="1" dirty="0" smtClean="0"/>
              <a:t>alcohol easily destroy B vitamins in the organism</a:t>
            </a:r>
            <a:endParaRPr lang="ru-RU" sz="2000" b="1" dirty="0"/>
          </a:p>
          <a:p>
            <a:endParaRPr lang="en-US" sz="2000" b="1" dirty="0" smtClean="0"/>
          </a:p>
          <a:p>
            <a:endParaRPr lang="ru-RU" dirty="0"/>
          </a:p>
          <a:p>
            <a:endParaRPr lang="ru-RU" dirty="0" smtClean="0"/>
          </a:p>
          <a:p>
            <a:endParaRPr lang="ru-RU" dirty="0"/>
          </a:p>
        </p:txBody>
      </p:sp>
      <p:pic>
        <p:nvPicPr>
          <p:cNvPr id="7" name="Рисунок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178087"/>
            <a:ext cx="5114924" cy="4789895"/>
          </a:xfrm>
          <a:prstGeom prst="rect">
            <a:avLst/>
          </a:prstGeom>
        </p:spPr>
      </p:pic>
    </p:spTree>
    <p:extLst>
      <p:ext uri="{BB962C8B-B14F-4D97-AF65-F5344CB8AC3E}">
        <p14:creationId xmlns:p14="http://schemas.microsoft.com/office/powerpoint/2010/main" val="1046636794"/>
      </p:ext>
    </p:extLst>
  </p:cSld>
  <p:clrMapOvr>
    <a:masterClrMapping/>
  </p:clrMapOvr>
  <p:transition spd="slow">
    <p:push dir="u"/>
  </p:transition>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2119" y="485776"/>
            <a:ext cx="6091881" cy="4657724"/>
          </a:xfrm>
          <a:prstGeom prst="rect">
            <a:avLst/>
          </a:prstGeom>
        </p:spPr>
      </p:pic>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ma14="http://schemas.microsoft.com/office/mac/drawingml/2011/main" xmlns="" val="1"/>
            </a:ext>
          </a:extLst>
        </p:spPr>
        <p:txBody>
          <a:bodyPr/>
          <a:lstStyle/>
          <a:p>
            <a:pPr lvl="0">
              <a:defRPr sz="1800" spc="0"/>
            </a:pPr>
            <a:fld id="{86CB4B4D-7CA3-9044-876B-883B54F8677D}" type="slidenum">
              <a:rPr sz="1400" spc="36"/>
              <a:pPr lvl="0">
                <a:defRPr sz="1800" spc="0"/>
              </a:pPr>
              <a:t>9</a:t>
            </a:fld>
            <a:endParaRPr sz="1400" spc="36"/>
          </a:p>
        </p:txBody>
      </p:sp>
      <p:pic>
        <p:nvPicPr>
          <p:cNvPr id="33" name="Изображение 17" descr="CC_Logo_Green.eps"/>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
        <p:nvSpPr>
          <p:cNvPr id="6" name="TextBox 5"/>
          <p:cNvSpPr txBox="1"/>
          <p:nvPr/>
        </p:nvSpPr>
        <p:spPr>
          <a:xfrm>
            <a:off x="213124" y="485775"/>
            <a:ext cx="7414202" cy="6401753"/>
          </a:xfrm>
          <a:prstGeom prst="rect">
            <a:avLst/>
          </a:prstGeom>
          <a:noFill/>
        </p:spPr>
        <p:txBody>
          <a:bodyPr wrap="square" rtlCol="0">
            <a:spAutoFit/>
          </a:bodyPr>
          <a:lstStyle/>
          <a:p>
            <a:r>
              <a:rPr lang="en-US" sz="2400" b="1" dirty="0" smtClean="0"/>
              <a:t>There are other reasons</a:t>
            </a:r>
            <a:r>
              <a:rPr lang="ru-RU" sz="2400" b="1" dirty="0" smtClean="0"/>
              <a:t>. </a:t>
            </a:r>
            <a:r>
              <a:rPr lang="ru-RU" sz="2800" b="1" dirty="0" smtClean="0"/>
              <a:t>В</a:t>
            </a:r>
            <a:r>
              <a:rPr lang="en-US" sz="2800" b="1" dirty="0" smtClean="0"/>
              <a:t> complex </a:t>
            </a:r>
            <a:r>
              <a:rPr lang="en-US" sz="2800" b="1" dirty="0"/>
              <a:t>v</a:t>
            </a:r>
            <a:r>
              <a:rPr lang="en-US" sz="2800" b="1" dirty="0" smtClean="0"/>
              <a:t>itamins are</a:t>
            </a:r>
            <a:r>
              <a:rPr lang="ru-RU" sz="2800" b="1" dirty="0" smtClean="0"/>
              <a:t>:</a:t>
            </a:r>
          </a:p>
          <a:p>
            <a:pPr>
              <a:lnSpc>
                <a:spcPct val="200000"/>
              </a:lnSpc>
            </a:pPr>
            <a:r>
              <a:rPr lang="ru-RU" sz="1600" dirty="0" smtClean="0">
                <a:solidFill>
                  <a:srgbClr val="C00000"/>
                </a:solidFill>
              </a:rPr>
              <a:t>	 </a:t>
            </a:r>
            <a:r>
              <a:rPr lang="en-US" sz="1600" b="1" dirty="0">
                <a:solidFill>
                  <a:srgbClr val="C00000"/>
                </a:solidFill>
              </a:rPr>
              <a:t>water soluble and delicate</a:t>
            </a:r>
            <a:endParaRPr lang="ru-RU" sz="1600" b="1" dirty="0" smtClean="0">
              <a:solidFill>
                <a:srgbClr val="C00000"/>
              </a:solidFill>
            </a:endParaRPr>
          </a:p>
          <a:p>
            <a:pPr>
              <a:lnSpc>
                <a:spcPct val="200000"/>
              </a:lnSpc>
            </a:pPr>
            <a:r>
              <a:rPr lang="ru-RU" sz="1600" b="1" dirty="0" smtClean="0">
                <a:solidFill>
                  <a:srgbClr val="C00000"/>
                </a:solidFill>
              </a:rPr>
              <a:t>	 </a:t>
            </a:r>
            <a:r>
              <a:rPr lang="en-US" sz="1600" b="1" dirty="0" smtClean="0">
                <a:solidFill>
                  <a:srgbClr val="C00000"/>
                </a:solidFill>
              </a:rPr>
              <a:t>easily destroyed during the cooking process</a:t>
            </a:r>
            <a:r>
              <a:rPr lang="ru-RU" sz="1600" b="1" dirty="0" smtClean="0">
                <a:solidFill>
                  <a:srgbClr val="C00000"/>
                </a:solidFill>
              </a:rPr>
              <a:t/>
            </a:r>
            <a:br>
              <a:rPr lang="ru-RU" sz="1600" b="1" dirty="0" smtClean="0">
                <a:solidFill>
                  <a:srgbClr val="C00000"/>
                </a:solidFill>
              </a:rPr>
            </a:br>
            <a:r>
              <a:rPr lang="ru-RU" sz="1600" b="1" dirty="0" smtClean="0">
                <a:solidFill>
                  <a:srgbClr val="C00000"/>
                </a:solidFill>
              </a:rPr>
              <a:t>	 </a:t>
            </a:r>
            <a:r>
              <a:rPr lang="en-US" sz="1600" b="1" dirty="0" smtClean="0">
                <a:solidFill>
                  <a:srgbClr val="C00000"/>
                </a:solidFill>
              </a:rPr>
              <a:t>easily destroyed by caffeine</a:t>
            </a:r>
            <a:endParaRPr lang="ru-RU" sz="1600" b="1" dirty="0" smtClean="0">
              <a:solidFill>
                <a:srgbClr val="C00000"/>
              </a:solidFill>
            </a:endParaRPr>
          </a:p>
          <a:p>
            <a:pPr>
              <a:lnSpc>
                <a:spcPct val="200000"/>
              </a:lnSpc>
            </a:pPr>
            <a:r>
              <a:rPr lang="ru-RU" sz="1600" b="1" dirty="0">
                <a:solidFill>
                  <a:srgbClr val="C00000"/>
                </a:solidFill>
              </a:rPr>
              <a:t>	</a:t>
            </a:r>
            <a:r>
              <a:rPr lang="ru-RU" sz="1600" b="1" dirty="0" smtClean="0">
                <a:solidFill>
                  <a:srgbClr val="C00000"/>
                </a:solidFill>
              </a:rPr>
              <a:t> </a:t>
            </a:r>
            <a:r>
              <a:rPr lang="en-US" sz="1600" b="1" dirty="0" smtClean="0">
                <a:solidFill>
                  <a:srgbClr val="C00000"/>
                </a:solidFill>
              </a:rPr>
              <a:t>some drugs can lead to B vitamins deficiency</a:t>
            </a:r>
            <a:endParaRPr lang="ru-RU" sz="1600" b="1" dirty="0">
              <a:solidFill>
                <a:srgbClr val="C00000"/>
              </a:solidFill>
            </a:endParaRPr>
          </a:p>
          <a:p>
            <a:pPr>
              <a:lnSpc>
                <a:spcPct val="200000"/>
              </a:lnSpc>
            </a:pPr>
            <a:r>
              <a:rPr lang="ru-RU" sz="1600" b="1" dirty="0" smtClean="0">
                <a:solidFill>
                  <a:srgbClr val="C00000"/>
                </a:solidFill>
              </a:rPr>
              <a:t>	</a:t>
            </a:r>
            <a:r>
              <a:rPr lang="en-US" sz="1600" b="1" dirty="0" smtClean="0">
                <a:solidFill>
                  <a:srgbClr val="C00000"/>
                </a:solidFill>
              </a:rPr>
              <a:t> necessary to boost energy after strenuous physical activity</a:t>
            </a:r>
          </a:p>
          <a:p>
            <a:pPr>
              <a:lnSpc>
                <a:spcPct val="200000"/>
              </a:lnSpc>
            </a:pPr>
            <a:r>
              <a:rPr lang="ru-RU" sz="1600" b="1" dirty="0" smtClean="0">
                <a:solidFill>
                  <a:srgbClr val="C00000"/>
                </a:solidFill>
              </a:rPr>
              <a:t>	</a:t>
            </a:r>
            <a:r>
              <a:rPr lang="en-US" sz="1600" b="1" dirty="0" smtClean="0">
                <a:solidFill>
                  <a:srgbClr val="C00000"/>
                </a:solidFill>
              </a:rPr>
              <a:t> easily destroyed when combined with alcohol or cigarettes</a:t>
            </a:r>
            <a:endParaRPr lang="ru-RU" sz="1600" b="1" dirty="0" smtClean="0">
              <a:solidFill>
                <a:srgbClr val="C00000"/>
              </a:solidFill>
            </a:endParaRPr>
          </a:p>
          <a:p>
            <a:pPr>
              <a:lnSpc>
                <a:spcPct val="200000"/>
              </a:lnSpc>
            </a:pPr>
            <a:endParaRPr lang="ru-RU" sz="1600" b="1" dirty="0" smtClean="0">
              <a:solidFill>
                <a:srgbClr val="C00000"/>
              </a:solidFill>
            </a:endParaRPr>
          </a:p>
          <a:p>
            <a:pPr>
              <a:lnSpc>
                <a:spcPct val="200000"/>
              </a:lnSpc>
            </a:pPr>
            <a:r>
              <a:rPr lang="ru-RU" sz="1600" b="1" dirty="0">
                <a:solidFill>
                  <a:srgbClr val="C00000"/>
                </a:solidFill>
              </a:rPr>
              <a:t>	</a:t>
            </a:r>
            <a:r>
              <a:rPr lang="ru-RU" sz="1600" b="1" dirty="0" smtClean="0">
                <a:solidFill>
                  <a:srgbClr val="C00000"/>
                </a:solidFill>
              </a:rPr>
              <a:t/>
            </a:r>
            <a:br>
              <a:rPr lang="ru-RU" sz="1600" b="1" dirty="0" smtClean="0">
                <a:solidFill>
                  <a:srgbClr val="C00000"/>
                </a:solidFill>
              </a:rPr>
            </a:br>
            <a:r>
              <a:rPr lang="ru-RU" sz="1600" b="1" dirty="0" smtClean="0">
                <a:solidFill>
                  <a:srgbClr val="C00000"/>
                </a:solidFill>
              </a:rPr>
              <a:t>	</a:t>
            </a:r>
            <a:endParaRPr lang="ru-RU" dirty="0" smtClean="0">
              <a:solidFill>
                <a:srgbClr val="C00000"/>
              </a:solidFill>
            </a:endParaRPr>
          </a:p>
          <a:p>
            <a:pPr marL="342900" indent="-342900">
              <a:buFont typeface="Arial" panose="020B0604020202020204" pitchFamily="34" charset="0"/>
              <a:buChar char="•"/>
            </a:pPr>
            <a:endParaRPr lang="ru-RU" sz="2000" b="1" dirty="0" smtClean="0">
              <a:solidFill>
                <a:srgbClr val="C00000"/>
              </a:solidFill>
            </a:endParaRPr>
          </a:p>
          <a:p>
            <a:endParaRPr lang="ru-RU" sz="2000" b="1" dirty="0" smtClean="0">
              <a:solidFill>
                <a:srgbClr val="C00000"/>
              </a:solidFill>
            </a:endParaRPr>
          </a:p>
          <a:p>
            <a:endParaRPr lang="ru-RU" dirty="0">
              <a:solidFill>
                <a:srgbClr val="C00000"/>
              </a:solidFill>
            </a:endParaRPr>
          </a:p>
          <a:p>
            <a:endParaRPr lang="ru-RU" dirty="0"/>
          </a:p>
          <a:p>
            <a:endParaRPr lang="ru-RU" dirty="0"/>
          </a:p>
        </p:txBody>
      </p:sp>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197" y="1022427"/>
            <a:ext cx="476082" cy="476082"/>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05" y="1574793"/>
            <a:ext cx="563466" cy="384182"/>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197" y="1976979"/>
            <a:ext cx="441108" cy="423772"/>
          </a:xfrm>
          <a:prstGeom prst="rect">
            <a:avLst/>
          </a:prstGeom>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646" y="3492724"/>
            <a:ext cx="427659" cy="636737"/>
          </a:xfrm>
          <a:prstGeom prst="rect">
            <a:avLst/>
          </a:prstGeom>
        </p:spPr>
      </p:pic>
      <p:pic>
        <p:nvPicPr>
          <p:cNvPr id="11" name="Рисунок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725" y="2468264"/>
            <a:ext cx="657025" cy="492125"/>
          </a:xfrm>
          <a:prstGeom prst="rect">
            <a:avLst/>
          </a:prstGeom>
        </p:spPr>
      </p:pic>
      <p:pic>
        <p:nvPicPr>
          <p:cNvPr id="12" name="Рисунок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725" y="2844478"/>
            <a:ext cx="685800" cy="685800"/>
          </a:xfrm>
          <a:prstGeom prst="rect">
            <a:avLst/>
          </a:prstGeom>
        </p:spPr>
      </p:pic>
    </p:spTree>
    <p:extLst>
      <p:ext uri="{BB962C8B-B14F-4D97-AF65-F5344CB8AC3E}">
        <p14:creationId xmlns:p14="http://schemas.microsoft.com/office/powerpoint/2010/main" val="1972958492"/>
      </p:ext>
    </p:extLst>
  </p:cSld>
  <p:clrMapOvr>
    <a:masterClrMapping/>
  </p:clrMapOvr>
  <p:transition spd="slow">
    <p:push dir="u"/>
  </p:transition>
  <p:timing>
    <p:tnLst>
      <p:par>
        <p:cTn id="1" dur="indefinite" restart="never" fill="hold"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43833</TotalTime>
  <Words>1470</Words>
  <Application>Microsoft Office PowerPoint</Application>
  <PresentationFormat>On-screen Show (16:9)</PresentationFormat>
  <Paragraphs>249</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Symbol</vt:lpstr>
      <vt:lpstr>Roboto Light</vt:lpstr>
      <vt:lpstr>Raleway</vt:lpstr>
      <vt:lpstr>Arial</vt:lpstr>
      <vt:lpstr>Calibri Light</vt:lpstr>
      <vt:lpstr>Raleway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Ergun Kayis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Mirije Shefiti</dc:creator>
  <cp:lastModifiedBy>Kristina.Abramyan</cp:lastModifiedBy>
  <cp:revision>1601</cp:revision>
  <cp:lastPrinted>2015-03-02T20:38:25Z</cp:lastPrinted>
  <dcterms:created xsi:type="dcterms:W3CDTF">2014-07-08T04:55:45Z</dcterms:created>
  <dcterms:modified xsi:type="dcterms:W3CDTF">2017-09-22T16:13:29Z</dcterms:modified>
</cp:coreProperties>
</file>